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1" r:id="rId6"/>
    <p:sldMasterId id="2147483684" r:id="rId7"/>
  </p:sldMasterIdLst>
  <p:notesMasterIdLst>
    <p:notesMasterId r:id="rId95"/>
  </p:notesMasterIdLst>
  <p:handoutMasterIdLst>
    <p:handoutMasterId r:id="rId96"/>
  </p:handoutMasterIdLst>
  <p:sldIdLst>
    <p:sldId id="393" r:id="rId8"/>
    <p:sldId id="268" r:id="rId9"/>
    <p:sldId id="269" r:id="rId10"/>
    <p:sldId id="408" r:id="rId11"/>
    <p:sldId id="409" r:id="rId12"/>
    <p:sldId id="259" r:id="rId13"/>
    <p:sldId id="370" r:id="rId14"/>
    <p:sldId id="436" r:id="rId15"/>
    <p:sldId id="437" r:id="rId16"/>
    <p:sldId id="371" r:id="rId17"/>
    <p:sldId id="438" r:id="rId18"/>
    <p:sldId id="372" r:id="rId19"/>
    <p:sldId id="373" r:id="rId20"/>
    <p:sldId id="442" r:id="rId21"/>
    <p:sldId id="444" r:id="rId22"/>
    <p:sldId id="443" r:id="rId23"/>
    <p:sldId id="445" r:id="rId24"/>
    <p:sldId id="447" r:id="rId25"/>
    <p:sldId id="448" r:id="rId26"/>
    <p:sldId id="452" r:id="rId27"/>
    <p:sldId id="453" r:id="rId28"/>
    <p:sldId id="456" r:id="rId29"/>
    <p:sldId id="451" r:id="rId30"/>
    <p:sldId id="526" r:id="rId31"/>
    <p:sldId id="466" r:id="rId32"/>
    <p:sldId id="467" r:id="rId33"/>
    <p:sldId id="463" r:id="rId34"/>
    <p:sldId id="472" r:id="rId35"/>
    <p:sldId id="473" r:id="rId36"/>
    <p:sldId id="474" r:id="rId37"/>
    <p:sldId id="475" r:id="rId38"/>
    <p:sldId id="476" r:id="rId39"/>
    <p:sldId id="468" r:id="rId40"/>
    <p:sldId id="469" r:id="rId41"/>
    <p:sldId id="470" r:id="rId42"/>
    <p:sldId id="471" r:id="rId43"/>
    <p:sldId id="458" r:id="rId44"/>
    <p:sldId id="527" r:id="rId45"/>
    <p:sldId id="459" r:id="rId46"/>
    <p:sldId id="502" r:id="rId47"/>
    <p:sldId id="477" r:id="rId48"/>
    <p:sldId id="479" r:id="rId49"/>
    <p:sldId id="478" r:id="rId50"/>
    <p:sldId id="482" r:id="rId51"/>
    <p:sldId id="480" r:id="rId52"/>
    <p:sldId id="481" r:id="rId53"/>
    <p:sldId id="508" r:id="rId54"/>
    <p:sldId id="509" r:id="rId55"/>
    <p:sldId id="510" r:id="rId56"/>
    <p:sldId id="511" r:id="rId57"/>
    <p:sldId id="277" r:id="rId58"/>
    <p:sldId id="278" r:id="rId59"/>
    <p:sldId id="279" r:id="rId60"/>
    <p:sldId id="484" r:id="rId61"/>
    <p:sldId id="490" r:id="rId62"/>
    <p:sldId id="528" r:id="rId63"/>
    <p:sldId id="485" r:id="rId64"/>
    <p:sldId id="512" r:id="rId65"/>
    <p:sldId id="513" r:id="rId66"/>
    <p:sldId id="486" r:id="rId67"/>
    <p:sldId id="487" r:id="rId68"/>
    <p:sldId id="489" r:id="rId69"/>
    <p:sldId id="488" r:id="rId70"/>
    <p:sldId id="529" r:id="rId71"/>
    <p:sldId id="504" r:id="rId72"/>
    <p:sldId id="506" r:id="rId73"/>
    <p:sldId id="492" r:id="rId74"/>
    <p:sldId id="521" r:id="rId75"/>
    <p:sldId id="522" r:id="rId76"/>
    <p:sldId id="523" r:id="rId77"/>
    <p:sldId id="524" r:id="rId78"/>
    <p:sldId id="525" r:id="rId79"/>
    <p:sldId id="450" r:id="rId80"/>
    <p:sldId id="507" r:id="rId81"/>
    <p:sldId id="493" r:id="rId82"/>
    <p:sldId id="503" r:id="rId83"/>
    <p:sldId id="500" r:id="rId84"/>
    <p:sldId id="505" r:id="rId85"/>
    <p:sldId id="501" r:id="rId86"/>
    <p:sldId id="498" r:id="rId87"/>
    <p:sldId id="514" r:id="rId88"/>
    <p:sldId id="515" r:id="rId89"/>
    <p:sldId id="516" r:id="rId90"/>
    <p:sldId id="517" r:id="rId91"/>
    <p:sldId id="518" r:id="rId92"/>
    <p:sldId id="519" r:id="rId93"/>
    <p:sldId id="530" r:id="rId9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ker, Troy" initials="WT" lastIdx="11" clrIdx="0">
    <p:extLst>
      <p:ext uri="{19B8F6BF-5375-455C-9EA6-DF929625EA0E}">
        <p15:presenceInfo xmlns:p15="http://schemas.microsoft.com/office/powerpoint/2012/main" userId="S-1-5-21-510924518-477319906-751859383-71228" providerId="AD"/>
      </p:ext>
    </p:extLst>
  </p:cmAuthor>
  <p:cmAuthor id="2" name="Andrew Salveson" initials="AS" lastIdx="5" clrIdx="1">
    <p:extLst>
      <p:ext uri="{19B8F6BF-5375-455C-9EA6-DF929625EA0E}">
        <p15:presenceInfo xmlns:p15="http://schemas.microsoft.com/office/powerpoint/2012/main" userId="Andrew Salve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51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5B5AB3-CF81-45F1-9C37-C33E018D3130}" v="441" dt="2018-05-01T00:17:10.098"/>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29" autoAdjust="0"/>
  </p:normalViewPr>
  <p:slideViewPr>
    <p:cSldViewPr snapToGrid="0">
      <p:cViewPr varScale="1">
        <p:scale>
          <a:sx n="90" d="100"/>
          <a:sy n="90" d="100"/>
        </p:scale>
        <p:origin x="120" y="378"/>
      </p:cViewPr>
      <p:guideLst/>
    </p:cSldViewPr>
  </p:slideViewPr>
  <p:notesTextViewPr>
    <p:cViewPr>
      <p:scale>
        <a:sx n="1" d="1"/>
        <a:sy n="1" d="1"/>
      </p:scale>
      <p:origin x="0" y="0"/>
    </p:cViewPr>
  </p:notesTextViewPr>
  <p:sorterViewPr>
    <p:cViewPr>
      <p:scale>
        <a:sx n="160" d="100"/>
        <a:sy n="160" d="100"/>
      </p:scale>
      <p:origin x="0" y="-2414"/>
    </p:cViewPr>
  </p:sorterViewPr>
  <p:notesViewPr>
    <p:cSldViewPr snapToGrid="0">
      <p:cViewPr varScale="1">
        <p:scale>
          <a:sx n="97" d="100"/>
          <a:sy n="97" d="100"/>
        </p:scale>
        <p:origin x="3534" y="7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7" Type="http://schemas.openxmlformats.org/officeDocument/2006/relationships/slideMaster" Target="slideMasters/slideMaster3.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102" Type="http://schemas.microsoft.com/office/2015/10/relationships/revisionInfo" Target="revisionInfo.xml"/><Relationship Id="rId5" Type="http://schemas.openxmlformats.org/officeDocument/2006/relationships/slideMaster" Target="slideMasters/slideMaster1.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slide" Target="slides/slide83.xml"/><Relationship Id="rId95" Type="http://schemas.openxmlformats.org/officeDocument/2006/relationships/notesMaster" Target="notesMasters/notesMaster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microsoft.com/office/2016/11/relationships/changesInfo" Target="changesInfos/changesInfo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ker, Troy" userId="d92b1611-d88f-4cfc-91ed-2c94268bd202" providerId="ADAL" clId="{C65B5AB3-CF81-45F1-9C37-C33E018D3130}"/>
    <pc:docChg chg="custSel addSld delSld modSld sldOrd modMainMaster">
      <pc:chgData name="Walker, Troy" userId="d92b1611-d88f-4cfc-91ed-2c94268bd202" providerId="ADAL" clId="{C65B5AB3-CF81-45F1-9C37-C33E018D3130}" dt="2018-05-01T00:17:10.098" v="440" actId="1076"/>
      <pc:docMkLst>
        <pc:docMk/>
      </pc:docMkLst>
      <pc:sldChg chg="modSp del">
        <pc:chgData name="Walker, Troy" userId="d92b1611-d88f-4cfc-91ed-2c94268bd202" providerId="ADAL" clId="{C65B5AB3-CF81-45F1-9C37-C33E018D3130}" dt="2018-05-01T00:15:23.403" v="415" actId="2696"/>
        <pc:sldMkLst>
          <pc:docMk/>
          <pc:sldMk cId="2566482927" sldId="257"/>
        </pc:sldMkLst>
        <pc:spChg chg="mod">
          <ac:chgData name="Walker, Troy" userId="d92b1611-d88f-4cfc-91ed-2c94268bd202" providerId="ADAL" clId="{C65B5AB3-CF81-45F1-9C37-C33E018D3130}" dt="2018-05-01T00:14:50.490" v="409" actId="1076"/>
          <ac:spMkLst>
            <pc:docMk/>
            <pc:sldMk cId="2566482927" sldId="257"/>
            <ac:spMk id="7" creationId="{00000000-0000-0000-0000-000000000000}"/>
          </ac:spMkLst>
        </pc:spChg>
      </pc:sldChg>
      <pc:sldChg chg="modSp add">
        <pc:chgData name="Walker, Troy" userId="d92b1611-d88f-4cfc-91ed-2c94268bd202" providerId="ADAL" clId="{C65B5AB3-CF81-45F1-9C37-C33E018D3130}" dt="2018-04-30T23:33:45.815" v="346" actId="20577"/>
        <pc:sldMkLst>
          <pc:docMk/>
          <pc:sldMk cId="2808697948" sldId="277"/>
        </pc:sldMkLst>
        <pc:spChg chg="mod">
          <ac:chgData name="Walker, Troy" userId="d92b1611-d88f-4cfc-91ed-2c94268bd202" providerId="ADAL" clId="{C65B5AB3-CF81-45F1-9C37-C33E018D3130}" dt="2018-04-30T23:32:34.042" v="326" actId="1076"/>
          <ac:spMkLst>
            <pc:docMk/>
            <pc:sldMk cId="2808697948" sldId="277"/>
            <ac:spMk id="122882" creationId="{14F490F3-F202-4594-9A0D-2673E732BBDA}"/>
          </ac:spMkLst>
        </pc:spChg>
        <pc:spChg chg="mod">
          <ac:chgData name="Walker, Troy" userId="d92b1611-d88f-4cfc-91ed-2c94268bd202" providerId="ADAL" clId="{C65B5AB3-CF81-45F1-9C37-C33E018D3130}" dt="2018-04-30T23:32:42.605" v="328" actId="1076"/>
          <ac:spMkLst>
            <pc:docMk/>
            <pc:sldMk cId="2808697948" sldId="277"/>
            <ac:spMk id="122891" creationId="{5CF2B4F7-69C6-4764-8928-685BC694DC78}"/>
          </ac:spMkLst>
        </pc:spChg>
        <pc:spChg chg="mod">
          <ac:chgData name="Walker, Troy" userId="d92b1611-d88f-4cfc-91ed-2c94268bd202" providerId="ADAL" clId="{C65B5AB3-CF81-45F1-9C37-C33E018D3130}" dt="2018-04-30T23:33:45.815" v="346" actId="20577"/>
          <ac:spMkLst>
            <pc:docMk/>
            <pc:sldMk cId="2808697948" sldId="277"/>
            <ac:spMk id="122892" creationId="{DD96622E-C3C2-4F24-8EDF-D927B4E5B96D}"/>
          </ac:spMkLst>
        </pc:spChg>
      </pc:sldChg>
      <pc:sldChg chg="add">
        <pc:chgData name="Walker, Troy" userId="d92b1611-d88f-4cfc-91ed-2c94268bd202" providerId="ADAL" clId="{C65B5AB3-CF81-45F1-9C37-C33E018D3130}" dt="2018-04-30T23:32:28.406" v="324" actId="1076"/>
        <pc:sldMkLst>
          <pc:docMk/>
          <pc:sldMk cId="4148307277" sldId="278"/>
        </pc:sldMkLst>
      </pc:sldChg>
      <pc:sldChg chg="modSp add">
        <pc:chgData name="Walker, Troy" userId="d92b1611-d88f-4cfc-91ed-2c94268bd202" providerId="ADAL" clId="{C65B5AB3-CF81-45F1-9C37-C33E018D3130}" dt="2018-04-30T23:33:53.417" v="347" actId="1076"/>
        <pc:sldMkLst>
          <pc:docMk/>
          <pc:sldMk cId="2169311194" sldId="279"/>
        </pc:sldMkLst>
        <pc:spChg chg="mod">
          <ac:chgData name="Walker, Troy" userId="d92b1611-d88f-4cfc-91ed-2c94268bd202" providerId="ADAL" clId="{C65B5AB3-CF81-45F1-9C37-C33E018D3130}" dt="2018-04-30T23:33:53.417" v="347" actId="1076"/>
          <ac:spMkLst>
            <pc:docMk/>
            <pc:sldMk cId="2169311194" sldId="279"/>
            <ac:spMk id="126978" creationId="{56F912FA-D0BB-42D3-BDEE-C3CB91778A83}"/>
          </ac:spMkLst>
        </pc:spChg>
      </pc:sldChg>
      <pc:sldChg chg="addSp delSp modSp add ord">
        <pc:chgData name="Walker, Troy" userId="d92b1611-d88f-4cfc-91ed-2c94268bd202" providerId="ADAL" clId="{C65B5AB3-CF81-45F1-9C37-C33E018D3130}" dt="2018-05-01T00:15:16.170" v="414" actId="478"/>
        <pc:sldMkLst>
          <pc:docMk/>
          <pc:sldMk cId="590041527" sldId="393"/>
        </pc:sldMkLst>
        <pc:spChg chg="add">
          <ac:chgData name="Walker, Troy" userId="d92b1611-d88f-4cfc-91ed-2c94268bd202" providerId="ADAL" clId="{C65B5AB3-CF81-45F1-9C37-C33E018D3130}" dt="2018-05-01T00:15:09.569" v="412"/>
          <ac:spMkLst>
            <pc:docMk/>
            <pc:sldMk cId="590041527" sldId="393"/>
            <ac:spMk id="3" creationId="{9C6829E6-0B5F-45D1-983C-6CC0C4F77BC4}"/>
          </ac:spMkLst>
        </pc:spChg>
        <pc:spChg chg="add del mod">
          <ac:chgData name="Walker, Troy" userId="d92b1611-d88f-4cfc-91ed-2c94268bd202" providerId="ADAL" clId="{C65B5AB3-CF81-45F1-9C37-C33E018D3130}" dt="2018-05-01T00:15:16.170" v="414" actId="478"/>
          <ac:spMkLst>
            <pc:docMk/>
            <pc:sldMk cId="590041527" sldId="393"/>
            <ac:spMk id="4" creationId="{748FBBB0-E9CE-4B9F-8830-9C521FD17F89}"/>
          </ac:spMkLst>
        </pc:spChg>
        <pc:spChg chg="del">
          <ac:chgData name="Walker, Troy" userId="d92b1611-d88f-4cfc-91ed-2c94268bd202" providerId="ADAL" clId="{C65B5AB3-CF81-45F1-9C37-C33E018D3130}" dt="2018-05-01T00:15:12.489" v="413" actId="478"/>
          <ac:spMkLst>
            <pc:docMk/>
            <pc:sldMk cId="590041527" sldId="393"/>
            <ac:spMk id="7" creationId="{00000000-0000-0000-0000-000000000000}"/>
          </ac:spMkLst>
        </pc:spChg>
      </pc:sldChg>
      <pc:sldChg chg="addSp modSp">
        <pc:chgData name="Walker, Troy" userId="d92b1611-d88f-4cfc-91ed-2c94268bd202" providerId="ADAL" clId="{C65B5AB3-CF81-45F1-9C37-C33E018D3130}" dt="2018-04-30T21:48:09.280" v="40" actId="1076"/>
        <pc:sldMkLst>
          <pc:docMk/>
          <pc:sldMk cId="51832032" sldId="466"/>
        </pc:sldMkLst>
        <pc:spChg chg="add mod">
          <ac:chgData name="Walker, Troy" userId="d92b1611-d88f-4cfc-91ed-2c94268bd202" providerId="ADAL" clId="{C65B5AB3-CF81-45F1-9C37-C33E018D3130}" dt="2018-04-30T21:48:09.280" v="40" actId="1076"/>
          <ac:spMkLst>
            <pc:docMk/>
            <pc:sldMk cId="51832032" sldId="466"/>
            <ac:spMk id="8" creationId="{E25F586A-97B9-4B5C-A7B6-A67113853F34}"/>
          </ac:spMkLst>
        </pc:spChg>
      </pc:sldChg>
      <pc:sldChg chg="addSp modSp">
        <pc:chgData name="Walker, Troy" userId="d92b1611-d88f-4cfc-91ed-2c94268bd202" providerId="ADAL" clId="{C65B5AB3-CF81-45F1-9C37-C33E018D3130}" dt="2018-04-30T21:47:42.032" v="34" actId="255"/>
        <pc:sldMkLst>
          <pc:docMk/>
          <pc:sldMk cId="3410523021" sldId="468"/>
        </pc:sldMkLst>
        <pc:spChg chg="add mod">
          <ac:chgData name="Walker, Troy" userId="d92b1611-d88f-4cfc-91ed-2c94268bd202" providerId="ADAL" clId="{C65B5AB3-CF81-45F1-9C37-C33E018D3130}" dt="2018-04-30T21:47:42.032" v="34" actId="255"/>
          <ac:spMkLst>
            <pc:docMk/>
            <pc:sldMk cId="3410523021" sldId="468"/>
            <ac:spMk id="2" creationId="{F0BF900F-13AC-4563-B06D-D3868004B805}"/>
          </ac:spMkLst>
        </pc:spChg>
      </pc:sldChg>
      <pc:sldChg chg="addSp modSp">
        <pc:chgData name="Walker, Troy" userId="d92b1611-d88f-4cfc-91ed-2c94268bd202" providerId="ADAL" clId="{C65B5AB3-CF81-45F1-9C37-C33E018D3130}" dt="2018-04-30T21:47:52.585" v="36" actId="1076"/>
        <pc:sldMkLst>
          <pc:docMk/>
          <pc:sldMk cId="2622768398" sldId="469"/>
        </pc:sldMkLst>
        <pc:spChg chg="add mod">
          <ac:chgData name="Walker, Troy" userId="d92b1611-d88f-4cfc-91ed-2c94268bd202" providerId="ADAL" clId="{C65B5AB3-CF81-45F1-9C37-C33E018D3130}" dt="2018-04-30T21:47:52.585" v="36" actId="1076"/>
          <ac:spMkLst>
            <pc:docMk/>
            <pc:sldMk cId="2622768398" sldId="469"/>
            <ac:spMk id="7" creationId="{CC9933EA-A363-4CAC-A6BB-F4B849490109}"/>
          </ac:spMkLst>
        </pc:spChg>
      </pc:sldChg>
      <pc:sldChg chg="addSp modSp">
        <pc:chgData name="Walker, Troy" userId="d92b1611-d88f-4cfc-91ed-2c94268bd202" providerId="ADAL" clId="{C65B5AB3-CF81-45F1-9C37-C33E018D3130}" dt="2018-04-30T21:47:58.377" v="38" actId="1076"/>
        <pc:sldMkLst>
          <pc:docMk/>
          <pc:sldMk cId="4133696223" sldId="470"/>
        </pc:sldMkLst>
        <pc:spChg chg="add mod">
          <ac:chgData name="Walker, Troy" userId="d92b1611-d88f-4cfc-91ed-2c94268bd202" providerId="ADAL" clId="{C65B5AB3-CF81-45F1-9C37-C33E018D3130}" dt="2018-04-30T21:47:58.377" v="38" actId="1076"/>
          <ac:spMkLst>
            <pc:docMk/>
            <pc:sldMk cId="4133696223" sldId="470"/>
            <ac:spMk id="7" creationId="{ECBB52F1-317D-42E5-8C57-828A2C5CE3D5}"/>
          </ac:spMkLst>
        </pc:spChg>
      </pc:sldChg>
      <pc:sldChg chg="modSp">
        <pc:chgData name="Walker, Troy" userId="d92b1611-d88f-4cfc-91ed-2c94268bd202" providerId="ADAL" clId="{C65B5AB3-CF81-45F1-9C37-C33E018D3130}" dt="2018-04-30T21:50:44.912" v="154" actId="20577"/>
        <pc:sldMkLst>
          <pc:docMk/>
          <pc:sldMk cId="2120426644" sldId="472"/>
        </pc:sldMkLst>
        <pc:spChg chg="mod">
          <ac:chgData name="Walker, Troy" userId="d92b1611-d88f-4cfc-91ed-2c94268bd202" providerId="ADAL" clId="{C65B5AB3-CF81-45F1-9C37-C33E018D3130}" dt="2018-04-30T21:50:44.912" v="154" actId="20577"/>
          <ac:spMkLst>
            <pc:docMk/>
            <pc:sldMk cId="2120426644" sldId="472"/>
            <ac:spMk id="31746" creationId="{00000000-0000-0000-0000-000000000000}"/>
          </ac:spMkLst>
        </pc:spChg>
      </pc:sldChg>
      <pc:sldChg chg="addSp modSp">
        <pc:chgData name="Walker, Troy" userId="d92b1611-d88f-4cfc-91ed-2c94268bd202" providerId="ADAL" clId="{C65B5AB3-CF81-45F1-9C37-C33E018D3130}" dt="2018-04-30T21:51:34.980" v="289" actId="1076"/>
        <pc:sldMkLst>
          <pc:docMk/>
          <pc:sldMk cId="770975981" sldId="475"/>
        </pc:sldMkLst>
        <pc:spChg chg="add mod">
          <ac:chgData name="Walker, Troy" userId="d92b1611-d88f-4cfc-91ed-2c94268bd202" providerId="ADAL" clId="{C65B5AB3-CF81-45F1-9C37-C33E018D3130}" dt="2018-04-30T21:51:34.980" v="289" actId="1076"/>
          <ac:spMkLst>
            <pc:docMk/>
            <pc:sldMk cId="770975981" sldId="475"/>
            <ac:spMk id="2" creationId="{266E0AC1-6039-42A2-B6ED-D98AC789F289}"/>
          </ac:spMkLst>
        </pc:spChg>
      </pc:sldChg>
      <pc:sldChg chg="addSp modSp">
        <pc:chgData name="Walker, Troy" userId="d92b1611-d88f-4cfc-91ed-2c94268bd202" providerId="ADAL" clId="{C65B5AB3-CF81-45F1-9C37-C33E018D3130}" dt="2018-04-30T21:48:17.803" v="42" actId="1076"/>
        <pc:sldMkLst>
          <pc:docMk/>
          <pc:sldMk cId="4030575522" sldId="481"/>
        </pc:sldMkLst>
        <pc:spChg chg="add mod">
          <ac:chgData name="Walker, Troy" userId="d92b1611-d88f-4cfc-91ed-2c94268bd202" providerId="ADAL" clId="{C65B5AB3-CF81-45F1-9C37-C33E018D3130}" dt="2018-04-30T21:48:17.803" v="42" actId="1076"/>
          <ac:spMkLst>
            <pc:docMk/>
            <pc:sldMk cId="4030575522" sldId="481"/>
            <ac:spMk id="8" creationId="{CA18A52C-9D2F-419B-9A16-CC46BD670D4A}"/>
          </ac:spMkLst>
        </pc:spChg>
      </pc:sldChg>
      <pc:sldChg chg="modSp">
        <pc:chgData name="Walker, Troy" userId="d92b1611-d88f-4cfc-91ed-2c94268bd202" providerId="ADAL" clId="{C65B5AB3-CF81-45F1-9C37-C33E018D3130}" dt="2018-04-30T21:54:31.174" v="321" actId="27636"/>
        <pc:sldMkLst>
          <pc:docMk/>
          <pc:sldMk cId="1348990106" sldId="504"/>
        </pc:sldMkLst>
        <pc:spChg chg="mod">
          <ac:chgData name="Walker, Troy" userId="d92b1611-d88f-4cfc-91ed-2c94268bd202" providerId="ADAL" clId="{C65B5AB3-CF81-45F1-9C37-C33E018D3130}" dt="2018-04-30T21:54:31.174" v="321" actId="27636"/>
          <ac:spMkLst>
            <pc:docMk/>
            <pc:sldMk cId="1348990106" sldId="504"/>
            <ac:spMk id="4" creationId="{00000000-0000-0000-0000-000000000000}"/>
          </ac:spMkLst>
        </pc:spChg>
      </pc:sldChg>
      <pc:sldChg chg="addSp">
        <pc:chgData name="Walker, Troy" userId="d92b1611-d88f-4cfc-91ed-2c94268bd202" providerId="ADAL" clId="{C65B5AB3-CF81-45F1-9C37-C33E018D3130}" dt="2018-04-30T21:48:22.754" v="43" actId="1076"/>
        <pc:sldMkLst>
          <pc:docMk/>
          <pc:sldMk cId="15320953" sldId="508"/>
        </pc:sldMkLst>
        <pc:spChg chg="add">
          <ac:chgData name="Walker, Troy" userId="d92b1611-d88f-4cfc-91ed-2c94268bd202" providerId="ADAL" clId="{C65B5AB3-CF81-45F1-9C37-C33E018D3130}" dt="2018-04-30T21:48:22.754" v="43" actId="1076"/>
          <ac:spMkLst>
            <pc:docMk/>
            <pc:sldMk cId="15320953" sldId="508"/>
            <ac:spMk id="7" creationId="{5B9C4AE3-DEDE-4779-A958-ABAD8AEFEE5A}"/>
          </ac:spMkLst>
        </pc:spChg>
      </pc:sldChg>
      <pc:sldChg chg="addSp modSp">
        <pc:chgData name="Walker, Troy" userId="d92b1611-d88f-4cfc-91ed-2c94268bd202" providerId="ADAL" clId="{C65B5AB3-CF81-45F1-9C37-C33E018D3130}" dt="2018-04-30T21:48:29.429" v="45" actId="1076"/>
        <pc:sldMkLst>
          <pc:docMk/>
          <pc:sldMk cId="3879826661" sldId="509"/>
        </pc:sldMkLst>
        <pc:spChg chg="add mod">
          <ac:chgData name="Walker, Troy" userId="d92b1611-d88f-4cfc-91ed-2c94268bd202" providerId="ADAL" clId="{C65B5AB3-CF81-45F1-9C37-C33E018D3130}" dt="2018-04-30T21:48:29.429" v="45" actId="1076"/>
          <ac:spMkLst>
            <pc:docMk/>
            <pc:sldMk cId="3879826661" sldId="509"/>
            <ac:spMk id="6" creationId="{99E115C6-9362-4CE6-A7EC-EABEB839A350}"/>
          </ac:spMkLst>
        </pc:spChg>
      </pc:sldChg>
      <pc:sldChg chg="addSp modSp">
        <pc:chgData name="Walker, Troy" userId="d92b1611-d88f-4cfc-91ed-2c94268bd202" providerId="ADAL" clId="{C65B5AB3-CF81-45F1-9C37-C33E018D3130}" dt="2018-04-30T22:00:52.915" v="323" actId="1035"/>
        <pc:sldMkLst>
          <pc:docMk/>
          <pc:sldMk cId="3334626012" sldId="510"/>
        </pc:sldMkLst>
        <pc:spChg chg="add mod">
          <ac:chgData name="Walker, Troy" userId="d92b1611-d88f-4cfc-91ed-2c94268bd202" providerId="ADAL" clId="{C65B5AB3-CF81-45F1-9C37-C33E018D3130}" dt="2018-04-30T21:48:35.870" v="47" actId="1076"/>
          <ac:spMkLst>
            <pc:docMk/>
            <pc:sldMk cId="3334626012" sldId="510"/>
            <ac:spMk id="104" creationId="{FAD56ACD-F591-401F-88B2-63F73CFDF5DF}"/>
          </ac:spMkLst>
        </pc:spChg>
        <pc:spChg chg="mod">
          <ac:chgData name="Walker, Troy" userId="d92b1611-d88f-4cfc-91ed-2c94268bd202" providerId="ADAL" clId="{C65B5AB3-CF81-45F1-9C37-C33E018D3130}" dt="2018-04-30T22:00:52.915" v="323" actId="1035"/>
          <ac:spMkLst>
            <pc:docMk/>
            <pc:sldMk cId="3334626012" sldId="510"/>
            <ac:spMk id="27698" creationId="{00000000-0000-0000-0000-000000000000}"/>
          </ac:spMkLst>
        </pc:spChg>
      </pc:sldChg>
      <pc:sldChg chg="addSp">
        <pc:chgData name="Walker, Troy" userId="d92b1611-d88f-4cfc-91ed-2c94268bd202" providerId="ADAL" clId="{C65B5AB3-CF81-45F1-9C37-C33E018D3130}" dt="2018-04-30T21:48:38.180" v="48" actId="1076"/>
        <pc:sldMkLst>
          <pc:docMk/>
          <pc:sldMk cId="1460899625" sldId="511"/>
        </pc:sldMkLst>
        <pc:spChg chg="add">
          <ac:chgData name="Walker, Troy" userId="d92b1611-d88f-4cfc-91ed-2c94268bd202" providerId="ADAL" clId="{C65B5AB3-CF81-45F1-9C37-C33E018D3130}" dt="2018-04-30T21:48:38.180" v="48" actId="1076"/>
          <ac:spMkLst>
            <pc:docMk/>
            <pc:sldMk cId="1460899625" sldId="511"/>
            <ac:spMk id="4" creationId="{549D78AE-814A-458A-9F33-BA3E373134E2}"/>
          </ac:spMkLst>
        </pc:spChg>
      </pc:sldChg>
      <pc:sldChg chg="addSp">
        <pc:chgData name="Walker, Troy" userId="d92b1611-d88f-4cfc-91ed-2c94268bd202" providerId="ADAL" clId="{C65B5AB3-CF81-45F1-9C37-C33E018D3130}" dt="2018-04-30T21:48:45.162" v="49" actId="1076"/>
        <pc:sldMkLst>
          <pc:docMk/>
          <pc:sldMk cId="1344312350" sldId="512"/>
        </pc:sldMkLst>
        <pc:spChg chg="add">
          <ac:chgData name="Walker, Troy" userId="d92b1611-d88f-4cfc-91ed-2c94268bd202" providerId="ADAL" clId="{C65B5AB3-CF81-45F1-9C37-C33E018D3130}" dt="2018-04-30T21:48:45.162" v="49" actId="1076"/>
          <ac:spMkLst>
            <pc:docMk/>
            <pc:sldMk cId="1344312350" sldId="512"/>
            <ac:spMk id="5" creationId="{4858CF0B-9EFF-4378-8855-DEDBC0924D1B}"/>
          </ac:spMkLst>
        </pc:spChg>
      </pc:sldChg>
      <pc:sldMasterChg chg="delSldLayout modSldLayout">
        <pc:chgData name="Walker, Troy" userId="d92b1611-d88f-4cfc-91ed-2c94268bd202" providerId="ADAL" clId="{C65B5AB3-CF81-45F1-9C37-C33E018D3130}" dt="2018-05-01T00:16:51.075" v="437" actId="1076"/>
        <pc:sldMasterMkLst>
          <pc:docMk/>
          <pc:sldMasterMk cId="337666516" sldId="2147483648"/>
        </pc:sldMasterMkLst>
        <pc:sldLayoutChg chg="addSp delSp modSp">
          <pc:chgData name="Walker, Troy" userId="d92b1611-d88f-4cfc-91ed-2c94268bd202" providerId="ADAL" clId="{C65B5AB3-CF81-45F1-9C37-C33E018D3130}" dt="2018-05-01T00:15:57.652" v="419" actId="1076"/>
          <pc:sldLayoutMkLst>
            <pc:docMk/>
            <pc:sldMasterMk cId="337666516" sldId="2147483648"/>
            <pc:sldLayoutMk cId="1119845460" sldId="2147483650"/>
          </pc:sldLayoutMkLst>
          <pc:picChg chg="del">
            <ac:chgData name="Walker, Troy" userId="d92b1611-d88f-4cfc-91ed-2c94268bd202" providerId="ADAL" clId="{C65B5AB3-CF81-45F1-9C37-C33E018D3130}" dt="2018-05-01T00:15:53.472" v="417" actId="478"/>
            <ac:picMkLst>
              <pc:docMk/>
              <pc:sldMasterMk cId="337666516" sldId="2147483648"/>
              <pc:sldLayoutMk cId="1119845460" sldId="2147483650"/>
              <ac:picMk id="12" creationId="{00000000-0000-0000-0000-000000000000}"/>
            </ac:picMkLst>
          </pc:picChg>
          <pc:picChg chg="add mod">
            <ac:chgData name="Walker, Troy" userId="d92b1611-d88f-4cfc-91ed-2c94268bd202" providerId="ADAL" clId="{C65B5AB3-CF81-45F1-9C37-C33E018D3130}" dt="2018-05-01T00:15:57.652" v="419" actId="1076"/>
            <ac:picMkLst>
              <pc:docMk/>
              <pc:sldMasterMk cId="337666516" sldId="2147483648"/>
              <pc:sldLayoutMk cId="1119845460" sldId="2147483650"/>
              <ac:picMk id="13" creationId="{77C1E25F-4BD7-4027-BB67-7F4F1C231148}"/>
            </ac:picMkLst>
          </pc:picChg>
        </pc:sldLayoutChg>
        <pc:sldLayoutChg chg="del">
          <pc:chgData name="Walker, Troy" userId="d92b1611-d88f-4cfc-91ed-2c94268bd202" providerId="ADAL" clId="{C65B5AB3-CF81-45F1-9C37-C33E018D3130}" dt="2018-05-01T00:15:23.413" v="416" actId="2696"/>
          <pc:sldLayoutMkLst>
            <pc:docMk/>
            <pc:sldMasterMk cId="337666516" sldId="2147483648"/>
            <pc:sldLayoutMk cId="2706205562" sldId="2147483660"/>
          </pc:sldLayoutMkLst>
        </pc:sldLayoutChg>
        <pc:sldLayoutChg chg="addSp delSp modSp">
          <pc:chgData name="Walker, Troy" userId="d92b1611-d88f-4cfc-91ed-2c94268bd202" providerId="ADAL" clId="{C65B5AB3-CF81-45F1-9C37-C33E018D3130}" dt="2018-05-01T00:16:07.153" v="422" actId="1076"/>
          <pc:sldLayoutMkLst>
            <pc:docMk/>
            <pc:sldMasterMk cId="337666516" sldId="2147483648"/>
            <pc:sldLayoutMk cId="183552323" sldId="2147483669"/>
          </pc:sldLayoutMkLst>
          <pc:picChg chg="add mod">
            <ac:chgData name="Walker, Troy" userId="d92b1611-d88f-4cfc-91ed-2c94268bd202" providerId="ADAL" clId="{C65B5AB3-CF81-45F1-9C37-C33E018D3130}" dt="2018-05-01T00:16:07.153" v="422" actId="1076"/>
            <ac:picMkLst>
              <pc:docMk/>
              <pc:sldMasterMk cId="337666516" sldId="2147483648"/>
              <pc:sldLayoutMk cId="183552323" sldId="2147483669"/>
              <ac:picMk id="11" creationId="{FDD23611-C24B-4FC8-B429-7CBFD65DC7F8}"/>
            </ac:picMkLst>
          </pc:picChg>
          <pc:picChg chg="del">
            <ac:chgData name="Walker, Troy" userId="d92b1611-d88f-4cfc-91ed-2c94268bd202" providerId="ADAL" clId="{C65B5AB3-CF81-45F1-9C37-C33E018D3130}" dt="2018-05-01T00:16:02.866" v="420" actId="478"/>
            <ac:picMkLst>
              <pc:docMk/>
              <pc:sldMasterMk cId="337666516" sldId="2147483648"/>
              <pc:sldLayoutMk cId="183552323" sldId="2147483669"/>
              <ac:picMk id="22" creationId="{00000000-0000-0000-0000-000000000000}"/>
            </ac:picMkLst>
          </pc:picChg>
        </pc:sldLayoutChg>
        <pc:sldLayoutChg chg="addSp delSp modSp">
          <pc:chgData name="Walker, Troy" userId="d92b1611-d88f-4cfc-91ed-2c94268bd202" providerId="ADAL" clId="{C65B5AB3-CF81-45F1-9C37-C33E018D3130}" dt="2018-05-01T00:16:22.150" v="428" actId="1076"/>
          <pc:sldLayoutMkLst>
            <pc:docMk/>
            <pc:sldMasterMk cId="337666516" sldId="2147483648"/>
            <pc:sldLayoutMk cId="2403923523" sldId="2147483673"/>
          </pc:sldLayoutMkLst>
          <pc:picChg chg="del">
            <ac:chgData name="Walker, Troy" userId="d92b1611-d88f-4cfc-91ed-2c94268bd202" providerId="ADAL" clId="{C65B5AB3-CF81-45F1-9C37-C33E018D3130}" dt="2018-05-01T00:16:17.799" v="426" actId="478"/>
            <ac:picMkLst>
              <pc:docMk/>
              <pc:sldMasterMk cId="337666516" sldId="2147483648"/>
              <pc:sldLayoutMk cId="2403923523" sldId="2147483673"/>
              <ac:picMk id="12" creationId="{00000000-0000-0000-0000-000000000000}"/>
            </ac:picMkLst>
          </pc:picChg>
          <pc:picChg chg="add mod">
            <ac:chgData name="Walker, Troy" userId="d92b1611-d88f-4cfc-91ed-2c94268bd202" providerId="ADAL" clId="{C65B5AB3-CF81-45F1-9C37-C33E018D3130}" dt="2018-05-01T00:16:22.150" v="428" actId="1076"/>
            <ac:picMkLst>
              <pc:docMk/>
              <pc:sldMasterMk cId="337666516" sldId="2147483648"/>
              <pc:sldLayoutMk cId="2403923523" sldId="2147483673"/>
              <ac:picMk id="13" creationId="{619BB7A1-19B7-453F-961F-A3B4D1B48885}"/>
            </ac:picMkLst>
          </pc:picChg>
        </pc:sldLayoutChg>
        <pc:sldLayoutChg chg="addSp delSp modSp">
          <pc:chgData name="Walker, Troy" userId="d92b1611-d88f-4cfc-91ed-2c94268bd202" providerId="ADAL" clId="{C65B5AB3-CF81-45F1-9C37-C33E018D3130}" dt="2018-05-01T00:16:14.435" v="425" actId="1076"/>
          <pc:sldLayoutMkLst>
            <pc:docMk/>
            <pc:sldMasterMk cId="337666516" sldId="2147483648"/>
            <pc:sldLayoutMk cId="4019320825" sldId="2147483675"/>
          </pc:sldLayoutMkLst>
          <pc:picChg chg="add mod">
            <ac:chgData name="Walker, Troy" userId="d92b1611-d88f-4cfc-91ed-2c94268bd202" providerId="ADAL" clId="{C65B5AB3-CF81-45F1-9C37-C33E018D3130}" dt="2018-05-01T00:16:14.435" v="425" actId="1076"/>
            <ac:picMkLst>
              <pc:docMk/>
              <pc:sldMasterMk cId="337666516" sldId="2147483648"/>
              <pc:sldLayoutMk cId="4019320825" sldId="2147483675"/>
              <ac:picMk id="10" creationId="{648D69AB-46EB-481C-9877-35E850C17C07}"/>
            </ac:picMkLst>
          </pc:picChg>
          <pc:picChg chg="del">
            <ac:chgData name="Walker, Troy" userId="d92b1611-d88f-4cfc-91ed-2c94268bd202" providerId="ADAL" clId="{C65B5AB3-CF81-45F1-9C37-C33E018D3130}" dt="2018-05-01T00:16:11.338" v="423" actId="478"/>
            <ac:picMkLst>
              <pc:docMk/>
              <pc:sldMasterMk cId="337666516" sldId="2147483648"/>
              <pc:sldLayoutMk cId="4019320825" sldId="2147483675"/>
              <ac:picMk id="21" creationId="{00000000-0000-0000-0000-000000000000}"/>
            </ac:picMkLst>
          </pc:picChg>
        </pc:sldLayoutChg>
        <pc:sldLayoutChg chg="addSp delSp modSp">
          <pc:chgData name="Walker, Troy" userId="d92b1611-d88f-4cfc-91ed-2c94268bd202" providerId="ADAL" clId="{C65B5AB3-CF81-45F1-9C37-C33E018D3130}" dt="2018-05-01T00:16:31.737" v="431" actId="1076"/>
          <pc:sldLayoutMkLst>
            <pc:docMk/>
            <pc:sldMasterMk cId="337666516" sldId="2147483648"/>
            <pc:sldLayoutMk cId="2381147002" sldId="2147483676"/>
          </pc:sldLayoutMkLst>
          <pc:picChg chg="del">
            <ac:chgData name="Walker, Troy" userId="d92b1611-d88f-4cfc-91ed-2c94268bd202" providerId="ADAL" clId="{C65B5AB3-CF81-45F1-9C37-C33E018D3130}" dt="2018-05-01T00:16:27.514" v="429" actId="478"/>
            <ac:picMkLst>
              <pc:docMk/>
              <pc:sldMasterMk cId="337666516" sldId="2147483648"/>
              <pc:sldLayoutMk cId="2381147002" sldId="2147483676"/>
              <ac:picMk id="15" creationId="{00000000-0000-0000-0000-000000000000}"/>
            </ac:picMkLst>
          </pc:picChg>
          <pc:picChg chg="add mod">
            <ac:chgData name="Walker, Troy" userId="d92b1611-d88f-4cfc-91ed-2c94268bd202" providerId="ADAL" clId="{C65B5AB3-CF81-45F1-9C37-C33E018D3130}" dt="2018-05-01T00:16:31.737" v="431" actId="1076"/>
            <ac:picMkLst>
              <pc:docMk/>
              <pc:sldMasterMk cId="337666516" sldId="2147483648"/>
              <pc:sldLayoutMk cId="2381147002" sldId="2147483676"/>
              <ac:picMk id="16" creationId="{C5304F69-A2C8-4C6B-902B-FB5296DDDE71}"/>
            </ac:picMkLst>
          </pc:picChg>
        </pc:sldLayoutChg>
        <pc:sldLayoutChg chg="addSp delSp modSp">
          <pc:chgData name="Walker, Troy" userId="d92b1611-d88f-4cfc-91ed-2c94268bd202" providerId="ADAL" clId="{C65B5AB3-CF81-45F1-9C37-C33E018D3130}" dt="2018-05-01T00:16:38.210" v="434" actId="1076"/>
          <pc:sldLayoutMkLst>
            <pc:docMk/>
            <pc:sldMasterMk cId="337666516" sldId="2147483648"/>
            <pc:sldLayoutMk cId="1075941183" sldId="2147483677"/>
          </pc:sldLayoutMkLst>
          <pc:picChg chg="del">
            <ac:chgData name="Walker, Troy" userId="d92b1611-d88f-4cfc-91ed-2c94268bd202" providerId="ADAL" clId="{C65B5AB3-CF81-45F1-9C37-C33E018D3130}" dt="2018-05-01T00:16:34.738" v="432" actId="478"/>
            <ac:picMkLst>
              <pc:docMk/>
              <pc:sldMasterMk cId="337666516" sldId="2147483648"/>
              <pc:sldLayoutMk cId="1075941183" sldId="2147483677"/>
              <ac:picMk id="15" creationId="{00000000-0000-0000-0000-000000000000}"/>
            </ac:picMkLst>
          </pc:picChg>
          <pc:picChg chg="add mod">
            <ac:chgData name="Walker, Troy" userId="d92b1611-d88f-4cfc-91ed-2c94268bd202" providerId="ADAL" clId="{C65B5AB3-CF81-45F1-9C37-C33E018D3130}" dt="2018-05-01T00:16:38.210" v="434" actId="1076"/>
            <ac:picMkLst>
              <pc:docMk/>
              <pc:sldMasterMk cId="337666516" sldId="2147483648"/>
              <pc:sldLayoutMk cId="1075941183" sldId="2147483677"/>
              <ac:picMk id="16" creationId="{04E8F058-404A-45AB-8BCA-0218FF2F12AF}"/>
            </ac:picMkLst>
          </pc:picChg>
        </pc:sldLayoutChg>
        <pc:sldLayoutChg chg="addSp delSp modSp">
          <pc:chgData name="Walker, Troy" userId="d92b1611-d88f-4cfc-91ed-2c94268bd202" providerId="ADAL" clId="{C65B5AB3-CF81-45F1-9C37-C33E018D3130}" dt="2018-05-01T00:16:51.075" v="437" actId="1076"/>
          <pc:sldLayoutMkLst>
            <pc:docMk/>
            <pc:sldMasterMk cId="337666516" sldId="2147483648"/>
            <pc:sldLayoutMk cId="1014183906" sldId="2147483682"/>
          </pc:sldLayoutMkLst>
          <pc:picChg chg="add mod">
            <ac:chgData name="Walker, Troy" userId="d92b1611-d88f-4cfc-91ed-2c94268bd202" providerId="ADAL" clId="{C65B5AB3-CF81-45F1-9C37-C33E018D3130}" dt="2018-05-01T00:16:51.075" v="437" actId="1076"/>
            <ac:picMkLst>
              <pc:docMk/>
              <pc:sldMasterMk cId="337666516" sldId="2147483648"/>
              <pc:sldLayoutMk cId="1014183906" sldId="2147483682"/>
              <ac:picMk id="11" creationId="{B7396743-435A-46C7-86C9-33C749593A69}"/>
            </ac:picMkLst>
          </pc:picChg>
          <pc:picChg chg="del">
            <ac:chgData name="Walker, Troy" userId="d92b1611-d88f-4cfc-91ed-2c94268bd202" providerId="ADAL" clId="{C65B5AB3-CF81-45F1-9C37-C33E018D3130}" dt="2018-05-01T00:16:46.453" v="435" actId="478"/>
            <ac:picMkLst>
              <pc:docMk/>
              <pc:sldMasterMk cId="337666516" sldId="2147483648"/>
              <pc:sldLayoutMk cId="1014183906" sldId="2147483682"/>
              <ac:picMk id="26" creationId="{00000000-0000-0000-0000-000000000000}"/>
            </ac:picMkLst>
          </pc:picChg>
        </pc:sldLayoutChg>
      </pc:sldMasterChg>
      <pc:sldMasterChg chg="modSldLayout">
        <pc:chgData name="Walker, Troy" userId="d92b1611-d88f-4cfc-91ed-2c94268bd202" providerId="ADAL" clId="{C65B5AB3-CF81-45F1-9C37-C33E018D3130}" dt="2018-05-01T00:17:10.098" v="440" actId="1076"/>
        <pc:sldMasterMkLst>
          <pc:docMk/>
          <pc:sldMasterMk cId="1349795605" sldId="2147483661"/>
        </pc:sldMasterMkLst>
        <pc:sldLayoutChg chg="addSp delSp modSp">
          <pc:chgData name="Walker, Troy" userId="d92b1611-d88f-4cfc-91ed-2c94268bd202" providerId="ADAL" clId="{C65B5AB3-CF81-45F1-9C37-C33E018D3130}" dt="2018-05-01T00:17:10.098" v="440" actId="1076"/>
          <pc:sldLayoutMkLst>
            <pc:docMk/>
            <pc:sldMasterMk cId="1349795605" sldId="2147483661"/>
            <pc:sldLayoutMk cId="3321622261" sldId="2147483664"/>
          </pc:sldLayoutMkLst>
          <pc:picChg chg="add mod">
            <ac:chgData name="Walker, Troy" userId="d92b1611-d88f-4cfc-91ed-2c94268bd202" providerId="ADAL" clId="{C65B5AB3-CF81-45F1-9C37-C33E018D3130}" dt="2018-05-01T00:17:10.098" v="440" actId="1076"/>
            <ac:picMkLst>
              <pc:docMk/>
              <pc:sldMasterMk cId="1349795605" sldId="2147483661"/>
              <pc:sldLayoutMk cId="3321622261" sldId="2147483664"/>
              <ac:picMk id="11" creationId="{45B5E820-C1C5-45C8-AC72-79D1C2469BBA}"/>
            </ac:picMkLst>
          </pc:picChg>
          <pc:picChg chg="del">
            <ac:chgData name="Walker, Troy" userId="d92b1611-d88f-4cfc-91ed-2c94268bd202" providerId="ADAL" clId="{C65B5AB3-CF81-45F1-9C37-C33E018D3130}" dt="2018-05-01T00:17:05.537" v="438" actId="478"/>
            <ac:picMkLst>
              <pc:docMk/>
              <pc:sldMasterMk cId="1349795605" sldId="2147483661"/>
              <pc:sldLayoutMk cId="3321622261" sldId="2147483664"/>
              <ac:picMk id="26" creationId="{00000000-0000-0000-0000-000000000000}"/>
            </ac:picMkLst>
          </pc:pic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00%20Work\02%20Projects\CRMWD\60402-000%20Big%20Spring\Big%20Spring%20MF%20Normalization.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00%20Work\02%20Projects\CRMWD\60402-000%20Big%20Spring\Big%20Spring%20MF%20Normalization.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Temperature Correction Factor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28575" cap="rnd">
              <a:solidFill>
                <a:schemeClr val="accent1"/>
              </a:solidFill>
              <a:prstDash val="dash"/>
              <a:round/>
            </a:ln>
            <a:effectLst/>
          </c:spPr>
          <c:marker>
            <c:symbol val="circle"/>
            <c:size val="5"/>
            <c:spPr>
              <a:solidFill>
                <a:schemeClr val="accent1"/>
              </a:solidFill>
              <a:ln w="9525">
                <a:solidFill>
                  <a:schemeClr val="accent1"/>
                </a:solidFill>
              </a:ln>
              <a:effectLst/>
            </c:spPr>
          </c:marker>
          <c:xVal>
            <c:numRef>
              <c:f>'Op Data Train A'!$U$2:$U$15</c:f>
              <c:numCache>
                <c:formatCode>General</c:formatCode>
                <c:ptCount val="14"/>
                <c:pt idx="0">
                  <c:v>0</c:v>
                </c:pt>
                <c:pt idx="1">
                  <c:v>5</c:v>
                </c:pt>
                <c:pt idx="2">
                  <c:v>10</c:v>
                </c:pt>
                <c:pt idx="3">
                  <c:v>15</c:v>
                </c:pt>
                <c:pt idx="4">
                  <c:v>20</c:v>
                </c:pt>
                <c:pt idx="5">
                  <c:v>25</c:v>
                </c:pt>
                <c:pt idx="6">
                  <c:v>30</c:v>
                </c:pt>
                <c:pt idx="7">
                  <c:v>35</c:v>
                </c:pt>
                <c:pt idx="8">
                  <c:v>40</c:v>
                </c:pt>
                <c:pt idx="9">
                  <c:v>45</c:v>
                </c:pt>
                <c:pt idx="10">
                  <c:v>50</c:v>
                </c:pt>
                <c:pt idx="11">
                  <c:v>55</c:v>
                </c:pt>
                <c:pt idx="12">
                  <c:v>60</c:v>
                </c:pt>
                <c:pt idx="13">
                  <c:v>65</c:v>
                </c:pt>
              </c:numCache>
            </c:numRef>
          </c:xVal>
          <c:yVal>
            <c:numRef>
              <c:f>'Op Data Train A'!$V$2:$V$15</c:f>
              <c:numCache>
                <c:formatCode>0.0000</c:formatCode>
                <c:ptCount val="14"/>
                <c:pt idx="0">
                  <c:v>1.7194</c:v>
                </c:pt>
                <c:pt idx="1">
                  <c:v>1.509797283924813</c:v>
                </c:pt>
                <c:pt idx="2">
                  <c:v>1.3257460966306518</c:v>
                </c:pt>
                <c:pt idx="3">
                  <c:v>1.1641315900121445</c:v>
                </c:pt>
                <c:pt idx="4">
                  <c:v>1.0222186301799523</c:v>
                </c:pt>
                <c:pt idx="5">
                  <c:v>0.89760550856289101</c:v>
                </c:pt>
                <c:pt idx="6">
                  <c:v>0.78818329583820146</c:v>
                </c:pt>
                <c:pt idx="7">
                  <c:v>0.69210015080343379</c:v>
                </c:pt>
                <c:pt idx="8">
                  <c:v>0.60772998015992663</c:v>
                </c:pt>
                <c:pt idx="9">
                  <c:v>0.53364491881187492</c:v>
                </c:pt>
                <c:pt idx="10">
                  <c:v>0.46859116494268127</c:v>
                </c:pt>
                <c:pt idx="11">
                  <c:v>0.41146776090591158</c:v>
                </c:pt>
                <c:pt idx="12">
                  <c:v>0.36130796082259498</c:v>
                </c:pt>
                <c:pt idx="13">
                  <c:v>0.31726286955354577</c:v>
                </c:pt>
              </c:numCache>
            </c:numRef>
          </c:yVal>
          <c:smooth val="1"/>
          <c:extLst>
            <c:ext xmlns:c16="http://schemas.microsoft.com/office/drawing/2014/chart" uri="{C3380CC4-5D6E-409C-BE32-E72D297353CC}">
              <c16:uniqueId val="{00000000-610C-4898-8DA9-626E860D7166}"/>
            </c:ext>
          </c:extLst>
        </c:ser>
        <c:dLbls>
          <c:showLegendKey val="0"/>
          <c:showVal val="0"/>
          <c:showCatName val="0"/>
          <c:showSerName val="0"/>
          <c:showPercent val="0"/>
          <c:showBubbleSize val="0"/>
        </c:dLbls>
        <c:axId val="1073765472"/>
        <c:axId val="1073766032"/>
      </c:scatterChart>
      <c:valAx>
        <c:axId val="10737654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3766032"/>
        <c:crosses val="autoZero"/>
        <c:crossBetween val="midCat"/>
      </c:valAx>
      <c:valAx>
        <c:axId val="1073766032"/>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376547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Temperature Correction Factor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28575" cap="rnd">
              <a:solidFill>
                <a:schemeClr val="accent1"/>
              </a:solidFill>
              <a:prstDash val="dash"/>
              <a:round/>
            </a:ln>
            <a:effectLst/>
          </c:spPr>
          <c:marker>
            <c:symbol val="circle"/>
            <c:size val="5"/>
            <c:spPr>
              <a:solidFill>
                <a:schemeClr val="accent1"/>
              </a:solidFill>
              <a:ln w="9525">
                <a:solidFill>
                  <a:schemeClr val="accent1"/>
                </a:solidFill>
              </a:ln>
              <a:effectLst/>
            </c:spPr>
          </c:marker>
          <c:xVal>
            <c:numRef>
              <c:f>'Op Data Train A'!$U$2:$U$15</c:f>
              <c:numCache>
                <c:formatCode>General</c:formatCode>
                <c:ptCount val="14"/>
                <c:pt idx="0">
                  <c:v>0</c:v>
                </c:pt>
                <c:pt idx="1">
                  <c:v>5</c:v>
                </c:pt>
                <c:pt idx="2">
                  <c:v>10</c:v>
                </c:pt>
                <c:pt idx="3">
                  <c:v>15</c:v>
                </c:pt>
                <c:pt idx="4">
                  <c:v>20</c:v>
                </c:pt>
                <c:pt idx="5">
                  <c:v>25</c:v>
                </c:pt>
                <c:pt idx="6">
                  <c:v>30</c:v>
                </c:pt>
                <c:pt idx="7">
                  <c:v>35</c:v>
                </c:pt>
                <c:pt idx="8">
                  <c:v>40</c:v>
                </c:pt>
                <c:pt idx="9">
                  <c:v>45</c:v>
                </c:pt>
                <c:pt idx="10">
                  <c:v>50</c:v>
                </c:pt>
                <c:pt idx="11">
                  <c:v>55</c:v>
                </c:pt>
                <c:pt idx="12">
                  <c:v>60</c:v>
                </c:pt>
                <c:pt idx="13">
                  <c:v>65</c:v>
                </c:pt>
              </c:numCache>
            </c:numRef>
          </c:xVal>
          <c:yVal>
            <c:numRef>
              <c:f>'Op Data Train A'!$V$2:$V$15</c:f>
              <c:numCache>
                <c:formatCode>0.0000</c:formatCode>
                <c:ptCount val="14"/>
                <c:pt idx="0">
                  <c:v>1.7194</c:v>
                </c:pt>
                <c:pt idx="1">
                  <c:v>1.509797283924813</c:v>
                </c:pt>
                <c:pt idx="2">
                  <c:v>1.3257460966306518</c:v>
                </c:pt>
                <c:pt idx="3">
                  <c:v>1.1641315900121445</c:v>
                </c:pt>
                <c:pt idx="4">
                  <c:v>1.0222186301799523</c:v>
                </c:pt>
                <c:pt idx="5">
                  <c:v>0.89760550856289101</c:v>
                </c:pt>
                <c:pt idx="6">
                  <c:v>0.78818329583820146</c:v>
                </c:pt>
                <c:pt idx="7">
                  <c:v>0.69210015080343379</c:v>
                </c:pt>
                <c:pt idx="8">
                  <c:v>0.60772998015992663</c:v>
                </c:pt>
                <c:pt idx="9">
                  <c:v>0.53364491881187492</c:v>
                </c:pt>
                <c:pt idx="10">
                  <c:v>0.46859116494268127</c:v>
                </c:pt>
                <c:pt idx="11">
                  <c:v>0.41146776090591158</c:v>
                </c:pt>
                <c:pt idx="12">
                  <c:v>0.36130796082259498</c:v>
                </c:pt>
                <c:pt idx="13">
                  <c:v>0.31726286955354577</c:v>
                </c:pt>
              </c:numCache>
            </c:numRef>
          </c:yVal>
          <c:smooth val="1"/>
          <c:extLst>
            <c:ext xmlns:c16="http://schemas.microsoft.com/office/drawing/2014/chart" uri="{C3380CC4-5D6E-409C-BE32-E72D297353CC}">
              <c16:uniqueId val="{00000000-472E-457E-9FEC-D6977B1AD693}"/>
            </c:ext>
          </c:extLst>
        </c:ser>
        <c:dLbls>
          <c:showLegendKey val="0"/>
          <c:showVal val="0"/>
          <c:showCatName val="0"/>
          <c:showSerName val="0"/>
          <c:showPercent val="0"/>
          <c:showBubbleSize val="0"/>
        </c:dLbls>
        <c:axId val="1451827408"/>
        <c:axId val="1451827968"/>
      </c:scatterChart>
      <c:valAx>
        <c:axId val="14518274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51827968"/>
        <c:crosses val="autoZero"/>
        <c:crossBetween val="midCat"/>
      </c:valAx>
      <c:valAx>
        <c:axId val="145182796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5182740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MF Filtrate</a:t>
            </a:r>
            <a:r>
              <a:rPr lang="en-US" baseline="0"/>
              <a:t> Turbidity</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smoothMarker"/>
        <c:varyColors val="0"/>
        <c:ser>
          <c:idx val="0"/>
          <c:order val="0"/>
          <c:tx>
            <c:v>MF Filtrate Turbidity</c:v>
          </c:tx>
          <c:spPr>
            <a:ln w="19050" cap="rnd">
              <a:solidFill>
                <a:schemeClr val="accent1"/>
              </a:solidFill>
              <a:round/>
            </a:ln>
            <a:effectLst/>
          </c:spPr>
          <c:marker>
            <c:symbol val="none"/>
          </c:marker>
          <c:xVal>
            <c:numRef>
              <c:f>Sheet2!$D$4:$P$4</c:f>
              <c:numCache>
                <c:formatCode>General</c:formatCode>
                <c:ptCount val="13"/>
                <c:pt idx="0">
                  <c:v>0</c:v>
                </c:pt>
                <c:pt idx="1">
                  <c:v>2</c:v>
                </c:pt>
                <c:pt idx="2">
                  <c:v>4</c:v>
                </c:pt>
                <c:pt idx="3">
                  <c:v>6</c:v>
                </c:pt>
                <c:pt idx="4">
                  <c:v>8</c:v>
                </c:pt>
                <c:pt idx="5">
                  <c:v>10</c:v>
                </c:pt>
                <c:pt idx="6">
                  <c:v>12</c:v>
                </c:pt>
                <c:pt idx="7">
                  <c:v>14</c:v>
                </c:pt>
                <c:pt idx="8">
                  <c:v>16</c:v>
                </c:pt>
                <c:pt idx="9">
                  <c:v>18</c:v>
                </c:pt>
                <c:pt idx="10">
                  <c:v>20</c:v>
                </c:pt>
                <c:pt idx="11">
                  <c:v>22</c:v>
                </c:pt>
                <c:pt idx="12">
                  <c:v>24</c:v>
                </c:pt>
              </c:numCache>
            </c:numRef>
          </c:xVal>
          <c:yVal>
            <c:numRef>
              <c:f>Sheet2!$D$5:$P$5</c:f>
              <c:numCache>
                <c:formatCode>General</c:formatCode>
                <c:ptCount val="13"/>
                <c:pt idx="0">
                  <c:v>4.0000000000000001E-3</c:v>
                </c:pt>
                <c:pt idx="1">
                  <c:v>3.0000000000000001E-3</c:v>
                </c:pt>
                <c:pt idx="2">
                  <c:v>3.0000000000000001E-3</c:v>
                </c:pt>
                <c:pt idx="3">
                  <c:v>5.0000000000000001E-3</c:v>
                </c:pt>
                <c:pt idx="4">
                  <c:v>6.0000000000000001E-3</c:v>
                </c:pt>
                <c:pt idx="5">
                  <c:v>6.4999999999999997E-3</c:v>
                </c:pt>
                <c:pt idx="6">
                  <c:v>1.4999999999999999E-2</c:v>
                </c:pt>
                <c:pt idx="7">
                  <c:v>0.02</c:v>
                </c:pt>
                <c:pt idx="8">
                  <c:v>2.1000000000000001E-2</c:v>
                </c:pt>
                <c:pt idx="9">
                  <c:v>2.1000000000000001E-2</c:v>
                </c:pt>
                <c:pt idx="10">
                  <c:v>2.1000000000000001E-2</c:v>
                </c:pt>
                <c:pt idx="11">
                  <c:v>2.1000000000000001E-2</c:v>
                </c:pt>
                <c:pt idx="12">
                  <c:v>2.1000000000000001E-2</c:v>
                </c:pt>
              </c:numCache>
            </c:numRef>
          </c:yVal>
          <c:smooth val="1"/>
          <c:extLst>
            <c:ext xmlns:c16="http://schemas.microsoft.com/office/drawing/2014/chart" uri="{C3380CC4-5D6E-409C-BE32-E72D297353CC}">
              <c16:uniqueId val="{00000000-81F7-4773-89DD-2CBA0340FFC0}"/>
            </c:ext>
          </c:extLst>
        </c:ser>
        <c:ser>
          <c:idx val="1"/>
          <c:order val="1"/>
          <c:tx>
            <c:v>Alert</c:v>
          </c:tx>
          <c:spPr>
            <a:ln w="19050" cap="rnd">
              <a:solidFill>
                <a:schemeClr val="accent2"/>
              </a:solidFill>
              <a:round/>
            </a:ln>
            <a:effectLst/>
          </c:spPr>
          <c:marker>
            <c:symbol val="none"/>
          </c:marker>
          <c:xVal>
            <c:numRef>
              <c:f>Sheet2!$D$4:$P$4</c:f>
              <c:numCache>
                <c:formatCode>General</c:formatCode>
                <c:ptCount val="13"/>
                <c:pt idx="0">
                  <c:v>0</c:v>
                </c:pt>
                <c:pt idx="1">
                  <c:v>2</c:v>
                </c:pt>
                <c:pt idx="2">
                  <c:v>4</c:v>
                </c:pt>
                <c:pt idx="3">
                  <c:v>6</c:v>
                </c:pt>
                <c:pt idx="4">
                  <c:v>8</c:v>
                </c:pt>
                <c:pt idx="5">
                  <c:v>10</c:v>
                </c:pt>
                <c:pt idx="6">
                  <c:v>12</c:v>
                </c:pt>
                <c:pt idx="7">
                  <c:v>14</c:v>
                </c:pt>
                <c:pt idx="8">
                  <c:v>16</c:v>
                </c:pt>
                <c:pt idx="9">
                  <c:v>18</c:v>
                </c:pt>
                <c:pt idx="10">
                  <c:v>20</c:v>
                </c:pt>
                <c:pt idx="11">
                  <c:v>22</c:v>
                </c:pt>
                <c:pt idx="12">
                  <c:v>24</c:v>
                </c:pt>
              </c:numCache>
            </c:numRef>
          </c:xVal>
          <c:yVal>
            <c:numRef>
              <c:f>Sheet2!$D$6:$P$6</c:f>
              <c:numCache>
                <c:formatCode>General</c:formatCode>
                <c:ptCount val="13"/>
                <c:pt idx="0">
                  <c:v>7.0000000000000001E-3</c:v>
                </c:pt>
                <c:pt idx="1">
                  <c:v>7.0000000000000001E-3</c:v>
                </c:pt>
                <c:pt idx="2">
                  <c:v>7.0000000000000001E-3</c:v>
                </c:pt>
                <c:pt idx="3">
                  <c:v>7.0000000000000001E-3</c:v>
                </c:pt>
                <c:pt idx="4">
                  <c:v>7.0000000000000001E-3</c:v>
                </c:pt>
                <c:pt idx="5">
                  <c:v>7.0000000000000001E-3</c:v>
                </c:pt>
                <c:pt idx="6">
                  <c:v>7.0000000000000001E-3</c:v>
                </c:pt>
                <c:pt idx="7">
                  <c:v>7.0000000000000001E-3</c:v>
                </c:pt>
                <c:pt idx="8">
                  <c:v>7.0000000000000001E-3</c:v>
                </c:pt>
                <c:pt idx="9">
                  <c:v>7.0000000000000001E-3</c:v>
                </c:pt>
                <c:pt idx="10">
                  <c:v>7.0000000000000001E-3</c:v>
                </c:pt>
                <c:pt idx="11">
                  <c:v>7.0000000000000001E-3</c:v>
                </c:pt>
                <c:pt idx="12">
                  <c:v>7.0000000000000001E-3</c:v>
                </c:pt>
              </c:numCache>
            </c:numRef>
          </c:yVal>
          <c:smooth val="1"/>
          <c:extLst>
            <c:ext xmlns:c16="http://schemas.microsoft.com/office/drawing/2014/chart" uri="{C3380CC4-5D6E-409C-BE32-E72D297353CC}">
              <c16:uniqueId val="{00000001-81F7-4773-89DD-2CBA0340FFC0}"/>
            </c:ext>
          </c:extLst>
        </c:ser>
        <c:ser>
          <c:idx val="2"/>
          <c:order val="2"/>
          <c:tx>
            <c:v>Critical</c:v>
          </c:tx>
          <c:spPr>
            <a:ln w="19050" cap="rnd">
              <a:solidFill>
                <a:srgbClr val="FF0000"/>
              </a:solidFill>
              <a:round/>
            </a:ln>
            <a:effectLst/>
          </c:spPr>
          <c:marker>
            <c:symbol val="none"/>
          </c:marker>
          <c:xVal>
            <c:numRef>
              <c:f>Sheet2!$D$4:$P$4</c:f>
              <c:numCache>
                <c:formatCode>General</c:formatCode>
                <c:ptCount val="13"/>
                <c:pt idx="0">
                  <c:v>0</c:v>
                </c:pt>
                <c:pt idx="1">
                  <c:v>2</c:v>
                </c:pt>
                <c:pt idx="2">
                  <c:v>4</c:v>
                </c:pt>
                <c:pt idx="3">
                  <c:v>6</c:v>
                </c:pt>
                <c:pt idx="4">
                  <c:v>8</c:v>
                </c:pt>
                <c:pt idx="5">
                  <c:v>10</c:v>
                </c:pt>
                <c:pt idx="6">
                  <c:v>12</c:v>
                </c:pt>
                <c:pt idx="7">
                  <c:v>14</c:v>
                </c:pt>
                <c:pt idx="8">
                  <c:v>16</c:v>
                </c:pt>
                <c:pt idx="9">
                  <c:v>18</c:v>
                </c:pt>
                <c:pt idx="10">
                  <c:v>20</c:v>
                </c:pt>
                <c:pt idx="11">
                  <c:v>22</c:v>
                </c:pt>
                <c:pt idx="12">
                  <c:v>24</c:v>
                </c:pt>
              </c:numCache>
            </c:numRef>
          </c:xVal>
          <c:yVal>
            <c:numRef>
              <c:f>Sheet2!$D$7:$P$7</c:f>
              <c:numCache>
                <c:formatCode>General</c:formatCode>
                <c:ptCount val="13"/>
                <c:pt idx="0">
                  <c:v>0.01</c:v>
                </c:pt>
                <c:pt idx="1">
                  <c:v>0.01</c:v>
                </c:pt>
                <c:pt idx="2">
                  <c:v>0.01</c:v>
                </c:pt>
                <c:pt idx="3">
                  <c:v>0.01</c:v>
                </c:pt>
                <c:pt idx="4">
                  <c:v>0.01</c:v>
                </c:pt>
                <c:pt idx="5">
                  <c:v>0.01</c:v>
                </c:pt>
                <c:pt idx="6">
                  <c:v>0.01</c:v>
                </c:pt>
                <c:pt idx="7">
                  <c:v>0.01</c:v>
                </c:pt>
                <c:pt idx="8">
                  <c:v>0.01</c:v>
                </c:pt>
                <c:pt idx="9">
                  <c:v>0.01</c:v>
                </c:pt>
                <c:pt idx="10">
                  <c:v>0.01</c:v>
                </c:pt>
                <c:pt idx="11">
                  <c:v>0.01</c:v>
                </c:pt>
                <c:pt idx="12">
                  <c:v>0.01</c:v>
                </c:pt>
              </c:numCache>
            </c:numRef>
          </c:yVal>
          <c:smooth val="1"/>
          <c:extLst>
            <c:ext xmlns:c16="http://schemas.microsoft.com/office/drawing/2014/chart" uri="{C3380CC4-5D6E-409C-BE32-E72D297353CC}">
              <c16:uniqueId val="{00000002-81F7-4773-89DD-2CBA0340FFC0}"/>
            </c:ext>
          </c:extLst>
        </c:ser>
        <c:dLbls>
          <c:showLegendKey val="0"/>
          <c:showVal val="0"/>
          <c:showCatName val="0"/>
          <c:showSerName val="0"/>
          <c:showPercent val="0"/>
          <c:showBubbleSize val="0"/>
        </c:dLbls>
        <c:axId val="1181586832"/>
        <c:axId val="899440720"/>
      </c:scatterChart>
      <c:valAx>
        <c:axId val="118158683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99440720"/>
        <c:crosses val="autoZero"/>
        <c:crossBetween val="midCat"/>
      </c:valAx>
      <c:valAx>
        <c:axId val="89944072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Filtrate Turbidity (NTU)</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8158683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 Id="rId4" Type="http://schemas.openxmlformats.org/officeDocument/2006/relationships/image" Target="../media/image10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394F3A-E05F-4013-AFF9-75C6BB510DE6}" type="datetimeFigureOut">
              <a:rPr lang="en-US" smtClean="0"/>
              <a:t>8/2/2018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F2C01D5-E527-4D65-80E9-C5360780FA99}" type="slidenum">
              <a:rPr lang="en-US" smtClean="0"/>
              <a:t>‹#›</a:t>
            </a:fld>
            <a:endParaRPr lang="en-US"/>
          </a:p>
        </p:txBody>
      </p:sp>
    </p:spTree>
    <p:extLst>
      <p:ext uri="{BB962C8B-B14F-4D97-AF65-F5344CB8AC3E}">
        <p14:creationId xmlns:p14="http://schemas.microsoft.com/office/powerpoint/2010/main" val="18783871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32F815-786E-4EEB-90DD-78EE7C9DAC7F}" type="datetimeFigureOut">
              <a:rPr lang="en-US" smtClean="0"/>
              <a:t>8/2/2018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B5D1F1-A18F-4099-8D55-41F50D951F2F}" type="slidenum">
              <a:rPr lang="en-US" smtClean="0"/>
              <a:t>‹#›</a:t>
            </a:fld>
            <a:endParaRPr lang="en-US"/>
          </a:p>
        </p:txBody>
      </p:sp>
    </p:spTree>
    <p:extLst>
      <p:ext uri="{BB962C8B-B14F-4D97-AF65-F5344CB8AC3E}">
        <p14:creationId xmlns:p14="http://schemas.microsoft.com/office/powerpoint/2010/main" val="376943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D577C6A-C2D3-4EDC-9F42-FD7E5966DC00}" type="slidenum">
              <a:rPr kumimoji="0" lang="en-US" altLang="en-US" sz="1200" b="0" i="0" u="none" strike="noStrike" kern="1200" cap="none" spc="0" normalizeH="0" baseline="0" noProof="0" smtClean="0">
                <a:ln>
                  <a:noFill/>
                </a:ln>
                <a:solidFill>
                  <a:srgbClr val="000000"/>
                </a:solidFill>
                <a:effectLst/>
                <a:uLnTx/>
                <a:uFillTx/>
                <a:latin typeface="Humanst521 BT" panose="020B0602020204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Humanst521 BT" panose="020B0602020204020204" pitchFamily="34" charset="0"/>
              <a:ea typeface="+mn-ea"/>
              <a:cs typeface="+mn-cs"/>
            </a:endParaRPr>
          </a:p>
        </p:txBody>
      </p:sp>
    </p:spTree>
    <p:extLst>
      <p:ext uri="{BB962C8B-B14F-4D97-AF65-F5344CB8AC3E}">
        <p14:creationId xmlns:p14="http://schemas.microsoft.com/office/powerpoint/2010/main" val="311893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49</a:t>
            </a:fld>
            <a:endParaRPr lang="en-US" altLang="en-US" dirty="0"/>
          </a:p>
        </p:txBody>
      </p:sp>
    </p:spTree>
    <p:extLst>
      <p:ext uri="{BB962C8B-B14F-4D97-AF65-F5344CB8AC3E}">
        <p14:creationId xmlns:p14="http://schemas.microsoft.com/office/powerpoint/2010/main" val="881339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50</a:t>
            </a:fld>
            <a:endParaRPr lang="en-US" altLang="en-US" dirty="0"/>
          </a:p>
        </p:txBody>
      </p:sp>
    </p:spTree>
    <p:extLst>
      <p:ext uri="{BB962C8B-B14F-4D97-AF65-F5344CB8AC3E}">
        <p14:creationId xmlns:p14="http://schemas.microsoft.com/office/powerpoint/2010/main" val="3733223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E0D0EC76-AFF5-4FFC-AB50-59AF630E4463}"/>
              </a:ext>
            </a:extLst>
          </p:cNvPr>
          <p:cNvSpPr>
            <a:spLocks noGrp="1" noRot="1" noChangeAspect="1" noChangeArrowheads="1" noTextEdit="1"/>
          </p:cNvSpPr>
          <p:nvPr>
            <p:ph type="sldImg"/>
          </p:nvPr>
        </p:nvSpPr>
        <p:spPr>
          <a:ln/>
        </p:spPr>
      </p:sp>
      <p:sp>
        <p:nvSpPr>
          <p:cNvPr id="124931" name="Rectangle 3">
            <a:extLst>
              <a:ext uri="{FF2B5EF4-FFF2-40B4-BE49-F238E27FC236}">
                <a16:creationId xmlns:a16="http://schemas.microsoft.com/office/drawing/2014/main" id="{B92C6236-F7EA-4926-B124-8E00DCBE4C76}"/>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86660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93A755E0-8222-4123-B646-059964D367A6}"/>
              </a:ext>
            </a:extLst>
          </p:cNvPr>
          <p:cNvSpPr>
            <a:spLocks noGrp="1" noRot="1" noChangeAspect="1" noChangeArrowheads="1" noTextEdit="1"/>
          </p:cNvSpPr>
          <p:nvPr>
            <p:ph type="sldImg"/>
          </p:nvPr>
        </p:nvSpPr>
        <p:spPr>
          <a:ln/>
        </p:spPr>
      </p:sp>
      <p:sp>
        <p:nvSpPr>
          <p:cNvPr id="129027" name="Rectangle 3">
            <a:extLst>
              <a:ext uri="{FF2B5EF4-FFF2-40B4-BE49-F238E27FC236}">
                <a16:creationId xmlns:a16="http://schemas.microsoft.com/office/drawing/2014/main" id="{F0C0374B-126E-4E0E-B0F4-229B9EB6FF0D}"/>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528430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a:extLst>
              <a:ext uri="{FF2B5EF4-FFF2-40B4-BE49-F238E27FC236}">
                <a16:creationId xmlns:a16="http://schemas.microsoft.com/office/drawing/2014/main" id="{0DAEAE73-E936-4495-ACBC-CC87C46B8EC2}"/>
              </a:ext>
            </a:extLst>
          </p:cNvPr>
          <p:cNvSpPr>
            <a:spLocks noGrp="1" noRot="1" noChangeAspect="1" noChangeArrowheads="1" noTextEdit="1"/>
          </p:cNvSpPr>
          <p:nvPr>
            <p:ph type="sldImg"/>
          </p:nvPr>
        </p:nvSpPr>
        <p:spPr>
          <a:ln/>
        </p:spPr>
      </p:sp>
      <p:sp>
        <p:nvSpPr>
          <p:cNvPr id="130051" name="Rectangle 3">
            <a:extLst>
              <a:ext uri="{FF2B5EF4-FFF2-40B4-BE49-F238E27FC236}">
                <a16:creationId xmlns:a16="http://schemas.microsoft.com/office/drawing/2014/main" id="{9980F74D-69BA-407A-97B5-F94D56D9038C}"/>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320275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58</a:t>
            </a:fld>
            <a:endParaRPr lang="en-US" altLang="en-US" dirty="0"/>
          </a:p>
        </p:txBody>
      </p:sp>
    </p:spTree>
    <p:extLst>
      <p:ext uri="{BB962C8B-B14F-4D97-AF65-F5344CB8AC3E}">
        <p14:creationId xmlns:p14="http://schemas.microsoft.com/office/powerpoint/2010/main" val="468402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59</a:t>
            </a:fld>
            <a:endParaRPr lang="en-US" altLang="en-US" dirty="0"/>
          </a:p>
        </p:txBody>
      </p:sp>
    </p:spTree>
    <p:extLst>
      <p:ext uri="{BB962C8B-B14F-4D97-AF65-F5344CB8AC3E}">
        <p14:creationId xmlns:p14="http://schemas.microsoft.com/office/powerpoint/2010/main" val="3449636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B1E7B-16F5-4703-A7F7-1FC2F86313B0}" type="slidenum">
              <a:rPr lang="en-US" smtClean="0"/>
              <a:pPr/>
              <a:t>7</a:t>
            </a:fld>
            <a:endParaRPr lang="en-US" dirty="0"/>
          </a:p>
        </p:txBody>
      </p:sp>
    </p:spTree>
    <p:extLst>
      <p:ext uri="{BB962C8B-B14F-4D97-AF65-F5344CB8AC3E}">
        <p14:creationId xmlns:p14="http://schemas.microsoft.com/office/powerpoint/2010/main" val="2108383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21</a:t>
            </a:fld>
            <a:endParaRPr lang="en-US"/>
          </a:p>
        </p:txBody>
      </p:sp>
    </p:spTree>
    <p:extLst>
      <p:ext uri="{BB962C8B-B14F-4D97-AF65-F5344CB8AC3E}">
        <p14:creationId xmlns:p14="http://schemas.microsoft.com/office/powerpoint/2010/main" val="346670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22</a:t>
            </a:fld>
            <a:endParaRPr lang="en-US"/>
          </a:p>
        </p:txBody>
      </p:sp>
    </p:spTree>
    <p:extLst>
      <p:ext uri="{BB962C8B-B14F-4D97-AF65-F5344CB8AC3E}">
        <p14:creationId xmlns:p14="http://schemas.microsoft.com/office/powerpoint/2010/main" val="3270243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28</a:t>
            </a:fld>
            <a:endParaRPr lang="en-US"/>
          </a:p>
        </p:txBody>
      </p:sp>
    </p:spTree>
    <p:extLst>
      <p:ext uri="{BB962C8B-B14F-4D97-AF65-F5344CB8AC3E}">
        <p14:creationId xmlns:p14="http://schemas.microsoft.com/office/powerpoint/2010/main" val="3815557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bwMode="auto">
          <a:xfrm>
            <a:off x="701675" y="4481513"/>
            <a:ext cx="5622925" cy="36671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173" tIns="43087" rIns="86173" bIns="43087"/>
          <a:lstStyle/>
          <a:p>
            <a:endParaRPr lang="en-US" altLang="en-US">
              <a:latin typeface="Arial" panose="020B0604020202020204" pitchFamily="34" charset="0"/>
            </a:endParaRPr>
          </a:p>
        </p:txBody>
      </p:sp>
      <p:sp>
        <p:nvSpPr>
          <p:cNvPr id="25604" name="Slide Number Placeholder 3"/>
          <p:cNvSpPr>
            <a:spLocks noGrp="1"/>
          </p:cNvSpPr>
          <p:nvPr>
            <p:ph type="sldNum" sz="quarter" idx="4294967295"/>
          </p:nvPr>
        </p:nvSpPr>
        <p:spPr bwMode="auto">
          <a:xfrm>
            <a:off x="0" y="8845550"/>
            <a:ext cx="7026275" cy="4667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02F27DF-7E3C-48B5-A80E-7549A572D85B}" type="slidenum">
              <a:rPr lang="en-US" altLang="en-US"/>
              <a:pPr/>
              <a:t>36</a:t>
            </a:fld>
            <a:endParaRPr lang="en-US" altLang="en-US"/>
          </a:p>
        </p:txBody>
      </p:sp>
    </p:spTree>
    <p:extLst>
      <p:ext uri="{BB962C8B-B14F-4D97-AF65-F5344CB8AC3E}">
        <p14:creationId xmlns:p14="http://schemas.microsoft.com/office/powerpoint/2010/main" val="3830808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46</a:t>
            </a:fld>
            <a:endParaRPr lang="en-US"/>
          </a:p>
        </p:txBody>
      </p:sp>
    </p:spTree>
    <p:extLst>
      <p:ext uri="{BB962C8B-B14F-4D97-AF65-F5344CB8AC3E}">
        <p14:creationId xmlns:p14="http://schemas.microsoft.com/office/powerpoint/2010/main" val="1557401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47</a:t>
            </a:fld>
            <a:endParaRPr lang="en-US" altLang="en-US" dirty="0"/>
          </a:p>
        </p:txBody>
      </p:sp>
    </p:spTree>
    <p:extLst>
      <p:ext uri="{BB962C8B-B14F-4D97-AF65-F5344CB8AC3E}">
        <p14:creationId xmlns:p14="http://schemas.microsoft.com/office/powerpoint/2010/main" val="3060136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48</a:t>
            </a:fld>
            <a:endParaRPr lang="en-US" altLang="en-US" dirty="0"/>
          </a:p>
        </p:txBody>
      </p:sp>
    </p:spTree>
    <p:extLst>
      <p:ext uri="{BB962C8B-B14F-4D97-AF65-F5344CB8AC3E}">
        <p14:creationId xmlns:p14="http://schemas.microsoft.com/office/powerpoint/2010/main" val="28282129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eg"/><Relationship Id="rId1" Type="http://schemas.openxmlformats.org/officeDocument/2006/relationships/slideMaster" Target="../slideMasters/slideMaster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eg"/><Relationship Id="rId1" Type="http://schemas.openxmlformats.org/officeDocument/2006/relationships/slideMaster" Target="../slideMasters/slideMaster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solidFill>
                  <a:srgbClr val="395173"/>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90B599-C7AA-4C78-ADC3-D87259F907D8}"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B563F-3A90-42D0-81E7-A1CA74F2F8B1}" type="slidenum">
              <a:rPr lang="en-US" smtClean="0"/>
              <a:t>‹#›</a:t>
            </a:fld>
            <a:endParaRPr lang="en-US"/>
          </a:p>
        </p:txBody>
      </p:sp>
      <p:sp>
        <p:nvSpPr>
          <p:cNvPr id="7" name="Rectangle 6"/>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0"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3" name="Picture 12">
            <a:extLst>
              <a:ext uri="{FF2B5EF4-FFF2-40B4-BE49-F238E27FC236}">
                <a16:creationId xmlns:a16="http://schemas.microsoft.com/office/drawing/2014/main" id="{77C1E25F-4BD7-4027-BB67-7F4F1C23114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41919"/>
            <a:ext cx="829262" cy="507686"/>
          </a:xfrm>
          <a:prstGeom prst="rect">
            <a:avLst/>
          </a:prstGeom>
        </p:spPr>
      </p:pic>
      <p:sp>
        <p:nvSpPr>
          <p:cNvPr id="14" name="TextBox 14"/>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119845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1" name="Content Placeholder 2"/>
          <p:cNvSpPr>
            <a:spLocks noGrp="1"/>
          </p:cNvSpPr>
          <p:nvPr>
            <p:ph idx="11"/>
          </p:nvPr>
        </p:nvSpPr>
        <p:spPr>
          <a:xfrm>
            <a:off x="1670894" y="2162067"/>
            <a:ext cx="8850217" cy="324961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2"/>
          <p:cNvSpPr>
            <a:spLocks noGrp="1" noChangeArrowheads="1"/>
          </p:cNvSpPr>
          <p:nvPr>
            <p:ph type="title"/>
          </p:nvPr>
        </p:nvSpPr>
        <p:spPr bwMode="auto">
          <a:xfrm>
            <a:off x="141819" y="752478"/>
            <a:ext cx="11908367" cy="854075"/>
          </a:xfrm>
          <a:prstGeom prst="rect">
            <a:avLst/>
          </a:prstGeom>
          <a:noFill/>
          <a:ln w="9525">
            <a:noFill/>
            <a:miter lim="800000"/>
            <a:headEnd/>
            <a:tailEnd/>
          </a:ln>
        </p:spPr>
        <p:txBody>
          <a:bodyPr/>
          <a:lstStyle/>
          <a:p>
            <a:pPr lvl="0"/>
            <a:r>
              <a:rPr lang="en-US"/>
              <a:t>Click to edit Master title style</a:t>
            </a:r>
          </a:p>
        </p:txBody>
      </p:sp>
    </p:spTree>
    <p:extLst>
      <p:ext uri="{BB962C8B-B14F-4D97-AF65-F5344CB8AC3E}">
        <p14:creationId xmlns:p14="http://schemas.microsoft.com/office/powerpoint/2010/main" val="839773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82686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1" baseline="0">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3" name="Rectangle 12"/>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22"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3"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4"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1" name="Picture 10">
            <a:extLst>
              <a:ext uri="{FF2B5EF4-FFF2-40B4-BE49-F238E27FC236}">
                <a16:creationId xmlns:a16="http://schemas.microsoft.com/office/drawing/2014/main" id="{B7396743-435A-46C7-86C9-33C749593A6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35888"/>
            <a:ext cx="829262" cy="507686"/>
          </a:xfrm>
          <a:prstGeom prst="rect">
            <a:avLst/>
          </a:prstGeom>
        </p:spPr>
      </p:pic>
      <p:sp>
        <p:nvSpPr>
          <p:cNvPr id="12" name="TextBox 11"/>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0141839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E2E64-DEC1-44CF-B205-8D2C501C8405}"/>
              </a:ext>
            </a:extLst>
          </p:cNvPr>
          <p:cNvSpPr>
            <a:spLocks noGrp="1"/>
          </p:cNvSpPr>
          <p:nvPr>
            <p:ph type="title"/>
          </p:nvPr>
        </p:nvSpPr>
        <p:spPr>
          <a:xfrm>
            <a:off x="609600" y="115888"/>
            <a:ext cx="10972800" cy="63341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B11457-6D91-41DE-9529-5748D476B9B7}"/>
              </a:ext>
            </a:extLst>
          </p:cNvPr>
          <p:cNvSpPr>
            <a:spLocks noGrp="1"/>
          </p:cNvSpPr>
          <p:nvPr>
            <p:ph type="body" sz="half" idx="1"/>
          </p:nvPr>
        </p:nvSpPr>
        <p:spPr>
          <a:xfrm>
            <a:off x="609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3E1AF4-0AA8-429A-8931-594D1EE85E52}"/>
              </a:ext>
            </a:extLst>
          </p:cNvPr>
          <p:cNvSpPr>
            <a:spLocks noGrp="1"/>
          </p:cNvSpPr>
          <p:nvPr>
            <p:ph sz="quarter" idx="2"/>
          </p:nvPr>
        </p:nvSpPr>
        <p:spPr>
          <a:xfrm>
            <a:off x="6197600" y="1600200"/>
            <a:ext cx="5384800" cy="2185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C642151A-C591-4CC6-A979-729EA3006EC4}"/>
              </a:ext>
            </a:extLst>
          </p:cNvPr>
          <p:cNvSpPr>
            <a:spLocks noGrp="1"/>
          </p:cNvSpPr>
          <p:nvPr>
            <p:ph sz="quarter" idx="3"/>
          </p:nvPr>
        </p:nvSpPr>
        <p:spPr>
          <a:xfrm>
            <a:off x="6197600" y="3938589"/>
            <a:ext cx="5384800" cy="2187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5808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7362465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665784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1" baseline="0">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3" name="Rectangle 12"/>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22"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3"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4"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1" name="Picture 10">
            <a:extLst>
              <a:ext uri="{FF2B5EF4-FFF2-40B4-BE49-F238E27FC236}">
                <a16:creationId xmlns:a16="http://schemas.microsoft.com/office/drawing/2014/main" id="{45B5E820-C1C5-45C8-AC72-79D1C2469B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8852" y="6316036"/>
            <a:ext cx="829262" cy="507686"/>
          </a:xfrm>
          <a:prstGeom prst="rect">
            <a:avLst/>
          </a:prstGeom>
        </p:spPr>
      </p:pic>
      <p:sp>
        <p:nvSpPr>
          <p:cNvPr id="12"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321622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395173"/>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90B599-C7AA-4C78-ADC3-D87259F907D8}"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B563F-3A90-42D0-81E7-A1CA74F2F8B1}" type="slidenum">
              <a:rPr lang="en-US" smtClean="0"/>
              <a:t>‹#›</a:t>
            </a:fld>
            <a:endParaRPr lang="en-US"/>
          </a:p>
        </p:txBody>
      </p:sp>
      <p:sp>
        <p:nvSpPr>
          <p:cNvPr id="7" name="Rectangle 6"/>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0"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1"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91109" y="6294382"/>
            <a:ext cx="1227496" cy="563618"/>
          </a:xfrm>
          <a:prstGeom prst="rect">
            <a:avLst/>
          </a:prstGeom>
        </p:spPr>
      </p:pic>
    </p:spTree>
    <p:extLst>
      <p:ext uri="{BB962C8B-B14F-4D97-AF65-F5344CB8AC3E}">
        <p14:creationId xmlns:p14="http://schemas.microsoft.com/office/powerpoint/2010/main" val="22294721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1" y="5687628"/>
            <a:ext cx="7687733" cy="475836"/>
          </a:xfrm>
          <a:prstGeom prst="rect">
            <a:avLst/>
          </a:prstGeom>
        </p:spPr>
        <p:txBody>
          <a:bodyPr wrap="square" lIns="0" tIns="0" rIns="0" bIns="0">
            <a:noAutofit/>
          </a:bodyPr>
          <a:lstStyle>
            <a:lvl1pPr algn="l">
              <a:defRPr sz="18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80" y="4135090"/>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p:cNvSpPr/>
          <p:nvPr userDrawn="1"/>
        </p:nvSpPr>
        <p:spPr>
          <a:xfrm>
            <a:off x="1" y="4135090"/>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nvGrpSpPr>
          <p:cNvPr id="6" name="Group 5"/>
          <p:cNvGrpSpPr/>
          <p:nvPr userDrawn="1"/>
        </p:nvGrpSpPr>
        <p:grpSpPr>
          <a:xfrm>
            <a:off x="3553427"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35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350"/>
            </a:p>
          </p:txBody>
        </p:sp>
      </p:grpSp>
      <p:pic>
        <p:nvPicPr>
          <p:cNvPr id="12" name="Picture 1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196757" y="814139"/>
            <a:ext cx="9995243" cy="3026201"/>
          </a:xfrm>
          <a:prstGeom prst="rect">
            <a:avLst/>
          </a:prstGeom>
        </p:spPr>
      </p:pic>
      <p:sp>
        <p:nvSpPr>
          <p:cNvPr id="13" name="Subtitle 2"/>
          <p:cNvSpPr txBox="1">
            <a:spLocks/>
          </p:cNvSpPr>
          <p:nvPr userDrawn="1"/>
        </p:nvSpPr>
        <p:spPr>
          <a:xfrm>
            <a:off x="585021"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smtClean="0">
                <a:solidFill>
                  <a:schemeClr val="bg1"/>
                </a:solidFill>
              </a:rPr>
              <a:t>Potable Reuse</a:t>
            </a:r>
            <a:r>
              <a:rPr lang="en-US" sz="3200" baseline="0" dirty="0" smtClean="0">
                <a:solidFill>
                  <a:schemeClr val="bg1"/>
                </a:solidFill>
              </a:rPr>
              <a:t> Operator Training</a:t>
            </a:r>
          </a:p>
          <a:p>
            <a:pPr marL="0" indent="0">
              <a:buNone/>
            </a:pPr>
            <a:r>
              <a:rPr lang="en-US" sz="2000" i="1" baseline="0" dirty="0" smtClean="0">
                <a:solidFill>
                  <a:schemeClr val="bg1"/>
                </a:solidFill>
              </a:rPr>
              <a:t>Water Research Foundation Project Reuse-15-05</a:t>
            </a:r>
            <a:endParaRPr lang="en-US" sz="2000" i="1" dirty="0">
              <a:solidFill>
                <a:schemeClr val="bg1"/>
              </a:solidFill>
            </a:endParaRP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50085" y="177634"/>
            <a:ext cx="1541392"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931981" y="153114"/>
            <a:ext cx="1013857"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085128" y="185496"/>
            <a:ext cx="1256075" cy="352604"/>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pic>
        <p:nvPicPr>
          <p:cNvPr id="2" name="Picture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1420" y="722435"/>
            <a:ext cx="3548595" cy="2236356"/>
          </a:xfrm>
          <a:prstGeom prst="rect">
            <a:avLst/>
          </a:prstGeom>
        </p:spPr>
      </p:pic>
    </p:spTree>
    <p:extLst>
      <p:ext uri="{BB962C8B-B14F-4D97-AF65-F5344CB8AC3E}">
        <p14:creationId xmlns:p14="http://schemas.microsoft.com/office/powerpoint/2010/main" val="617170096"/>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1" y="1873474"/>
            <a:ext cx="10352617" cy="820738"/>
          </a:xfrm>
          <a:prstGeom prst="rect">
            <a:avLst/>
          </a:prstGeom>
        </p:spPr>
        <p:txBody>
          <a:bodyPr wrap="square" lIns="0" tIns="0" rIns="0" bIns="0">
            <a:spAutoFit/>
          </a:bodyPr>
          <a:lstStyle>
            <a:lvl1pPr algn="l">
              <a:lnSpc>
                <a:spcPts val="6375"/>
              </a:lnSpc>
              <a:defRPr sz="54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5"/>
            <a:ext cx="7687733" cy="218137"/>
          </a:xfrm>
          <a:prstGeom prst="rect">
            <a:avLst/>
          </a:prstGeom>
        </p:spPr>
        <p:txBody>
          <a:bodyPr wrap="square" lIns="0" tIns="0" rIns="0" bIns="0">
            <a:spAutoFit/>
          </a:bodyPr>
          <a:lstStyle>
            <a:lvl1pPr marL="0" indent="0" algn="l">
              <a:buNone/>
              <a:defRPr sz="1575" b="1">
                <a:solidFill>
                  <a:srgbClr val="FFFFFF"/>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576406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8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3015522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1" y="541964"/>
            <a:ext cx="10379243" cy="533400"/>
          </a:xfrm>
          <a:prstGeom prst="rect">
            <a:avLst/>
          </a:prstGeom>
        </p:spPr>
        <p:txBody>
          <a:bodyPr vert="horz" lIns="91440" tIns="45720" rIns="91440" bIns="45720" rtlCol="0" anchor="ctr">
            <a:noAutofit/>
          </a:bodyPr>
          <a:lstStyle>
            <a:lvl1pPr>
              <a:defRPr sz="27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685800" rtl="0" eaLnBrk="1" fontAlgn="auto" latinLnBrk="0" hangingPunct="1">
              <a:lnSpc>
                <a:spcPts val="2340"/>
              </a:lnSpc>
              <a:spcBef>
                <a:spcPts val="1800"/>
              </a:spcBef>
              <a:spcAft>
                <a:spcPts val="0"/>
              </a:spcAft>
              <a:buClr>
                <a:srgbClr val="000000">
                  <a:lumMod val="75000"/>
                  <a:lumOff val="25000"/>
                </a:srgbClr>
              </a:buClr>
              <a:buSzPct val="105000"/>
              <a:buFont typeface="Arial" panose="020B0604020202020204" pitchFamily="34" charset="0"/>
              <a:buNone/>
              <a:tabLst/>
              <a:defRPr baseline="0">
                <a:latin typeface="Arial" panose="020B0604020202020204" pitchFamily="34" charset="0"/>
                <a:cs typeface="Arial" panose="020B0604020202020204" pitchFamily="34" charset="0"/>
              </a:defRPr>
            </a:lvl1pPr>
          </a:lstStyle>
          <a:p>
            <a:pPr marL="171450" marR="0" lvl="0" indent="-171450" algn="l" defTabSz="685800" rtl="0" eaLnBrk="1" fontAlgn="auto" latinLnBrk="0" hangingPunct="1">
              <a:lnSpc>
                <a:spcPts val="2340"/>
              </a:lnSpc>
              <a:spcBef>
                <a:spcPts val="1800"/>
              </a:spcBef>
              <a:spcAft>
                <a:spcPts val="0"/>
              </a:spcAft>
              <a:buClr>
                <a:srgbClr val="000000">
                  <a:lumMod val="75000"/>
                  <a:lumOff val="25000"/>
                </a:srgbClr>
              </a:buClr>
              <a:buSzPct val="105000"/>
              <a:buFont typeface="Arial" panose="020B0604020202020204" pitchFamily="34" charset="0"/>
              <a:buChar char="•"/>
              <a:tabLst/>
              <a:defRPr/>
            </a:pPr>
            <a:r>
              <a:rPr kumimoji="0" lang="en-US" sz="195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7" name="Rectangle 16"/>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20"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36969" y="6314883"/>
            <a:ext cx="930442" cy="542553"/>
          </a:xfrm>
          <a:prstGeom prst="rect">
            <a:avLst/>
          </a:prstGeom>
        </p:spPr>
      </p:pic>
      <p:sp>
        <p:nvSpPr>
          <p:cNvPr id="11"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4259513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1" y="541964"/>
            <a:ext cx="10379243" cy="533400"/>
          </a:xfrm>
          <a:prstGeom prst="rect">
            <a:avLst/>
          </a:prstGeom>
        </p:spPr>
        <p:txBody>
          <a:bodyPr vert="horz" lIns="91440" tIns="45720" rIns="91440" bIns="45720" rtlCol="0" anchor="ctr">
            <a:noAutofit/>
          </a:bodyPr>
          <a:lstStyle>
            <a:lvl1pPr>
              <a:defRPr sz="27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Rectangle 12"/>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8"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9"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1"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36969" y="6314883"/>
            <a:ext cx="930442" cy="542553"/>
          </a:xfrm>
          <a:prstGeom prst="rect">
            <a:avLst/>
          </a:prstGeom>
        </p:spPr>
      </p:pic>
    </p:spTree>
    <p:extLst>
      <p:ext uri="{BB962C8B-B14F-4D97-AF65-F5344CB8AC3E}">
        <p14:creationId xmlns:p14="http://schemas.microsoft.com/office/powerpoint/2010/main" val="4130794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600203"/>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3"/>
          <p:cNvSpPr txBox="1">
            <a:spLocks/>
          </p:cNvSpPr>
          <p:nvPr userDrawn="1"/>
        </p:nvSpPr>
        <p:spPr>
          <a:xfrm>
            <a:off x="2" y="6492878"/>
            <a:ext cx="530524" cy="365125"/>
          </a:xfrm>
          <a:prstGeom prst="rect">
            <a:avLst/>
          </a:prstGeom>
        </p:spPr>
        <p:txBody>
          <a:bodyPr vert="horz" lIns="68580" tIns="34290" rIns="68580" bIns="34290" rtlCol="0" anchor="ctr"/>
          <a:lstStyle>
            <a:defPPr>
              <a:defRPr lang="en-US"/>
            </a:defPPr>
            <a:lvl1pPr marL="0" algn="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E60767-D579-4E64-8C85-7C77A91890E0}" type="slidenum">
              <a:rPr lang="en-US" sz="900" smtClean="0"/>
              <a:pPr/>
              <a:t>‹#›</a:t>
            </a:fld>
            <a:endParaRPr lang="en-US" sz="900" dirty="0"/>
          </a:p>
        </p:txBody>
      </p:sp>
      <p:sp>
        <p:nvSpPr>
          <p:cNvPr id="6" name="Rectangle 5"/>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0"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216316"/>
            <a:ext cx="1105683" cy="600622"/>
          </a:xfrm>
          <a:prstGeom prst="rect">
            <a:avLst/>
          </a:prstGeom>
        </p:spPr>
      </p:pic>
      <p:sp>
        <p:nvSpPr>
          <p:cNvPr id="12" name="TextBox 14"/>
          <p:cNvSpPr txBox="1"/>
          <p:nvPr userDrawn="1"/>
        </p:nvSpPr>
        <p:spPr>
          <a:xfrm>
            <a:off x="6859052" y="6482438"/>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8448151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1890" b="1"/>
            </a:lvl1pPr>
          </a:lstStyle>
          <a:p>
            <a:r>
              <a:rPr lang="en-US" dirty="0"/>
              <a:t>Concise Title</a:t>
            </a:r>
          </a:p>
        </p:txBody>
      </p:sp>
      <p:sp>
        <p:nvSpPr>
          <p:cNvPr id="3" name="Content Placeholder 2"/>
          <p:cNvSpPr>
            <a:spLocks noGrp="1"/>
          </p:cNvSpPr>
          <p:nvPr>
            <p:ph sz="quarter" idx="12" hasCustomPrompt="1"/>
          </p:nvPr>
        </p:nvSpPr>
        <p:spPr>
          <a:xfrm>
            <a:off x="928100" y="3606230"/>
            <a:ext cx="10349501" cy="2565970"/>
          </a:xfrm>
        </p:spPr>
        <p:txBody>
          <a:bodyPr>
            <a:normAutofit/>
          </a:bodyPr>
          <a:lstStyle>
            <a:lvl1pPr marL="0" indent="0">
              <a:buNone/>
              <a:defRPr sz="1350" baseline="0"/>
            </a:lvl1pPr>
            <a:lvl3pPr marL="61722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100" y="1617122"/>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0"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4"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5"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36969" y="6314883"/>
            <a:ext cx="930442" cy="542553"/>
          </a:xfrm>
          <a:prstGeom prst="rect">
            <a:avLst/>
          </a:prstGeom>
        </p:spPr>
      </p:pic>
    </p:spTree>
    <p:extLst>
      <p:ext uri="{BB962C8B-B14F-4D97-AF65-F5344CB8AC3E}">
        <p14:creationId xmlns:p14="http://schemas.microsoft.com/office/powerpoint/2010/main" val="11335214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ullout + graphic">
    <p:spTree>
      <p:nvGrpSpPr>
        <p:cNvPr id="1" name=""/>
        <p:cNvGrpSpPr/>
        <p:nvPr/>
      </p:nvGrpSpPr>
      <p:grpSpPr>
        <a:xfrm>
          <a:off x="0" y="0"/>
          <a:ext cx="0" cy="0"/>
          <a:chOff x="0" y="0"/>
          <a:chExt cx="0" cy="0"/>
        </a:xfrm>
      </p:grpSpPr>
      <p:sp>
        <p:nvSpPr>
          <p:cNvPr id="6" name="Rectangle 5"/>
          <p:cNvSpPr/>
          <p:nvPr userDrawn="1"/>
        </p:nvSpPr>
        <p:spPr>
          <a:xfrm>
            <a:off x="1" y="0"/>
            <a:ext cx="5937251" cy="6858000"/>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p>
        </p:txBody>
      </p:sp>
      <p:sp>
        <p:nvSpPr>
          <p:cNvPr id="8" name="Text Placeholder 7"/>
          <p:cNvSpPr>
            <a:spLocks noGrp="1"/>
          </p:cNvSpPr>
          <p:nvPr>
            <p:ph type="body" sz="quarter" idx="10" hasCustomPrompt="1"/>
          </p:nvPr>
        </p:nvSpPr>
        <p:spPr>
          <a:xfrm>
            <a:off x="914401" y="1419726"/>
            <a:ext cx="4636168" cy="4752474"/>
          </a:xfrm>
          <a:prstGeom prst="rect">
            <a:avLst/>
          </a:prstGeom>
        </p:spPr>
        <p:txBody>
          <a:bodyPr tIns="0" rIns="0" anchor="ctr">
            <a:noAutofit/>
          </a:bodyPr>
          <a:lstStyle>
            <a:lvl1pPr marL="0" indent="0" algn="l">
              <a:lnSpc>
                <a:spcPts val="3000"/>
              </a:lnSpc>
              <a:spcBef>
                <a:spcPts val="0"/>
              </a:spcBef>
              <a:buNone/>
              <a:defRPr sz="2700" i="1" baseline="0">
                <a:solidFill>
                  <a:schemeClr val="bg1"/>
                </a:solidFill>
                <a:latin typeface="Times New Roman" panose="02020603050405020304" pitchFamily="18" charset="0"/>
                <a:cs typeface="Times New Roman" panose="02020603050405020304" pitchFamily="18" charset="0"/>
              </a:defRPr>
            </a:lvl1pPr>
            <a:lvl2pPr marL="342900" indent="0">
              <a:buNone/>
              <a:defRPr>
                <a:solidFill>
                  <a:schemeClr val="bg1"/>
                </a:solidFill>
                <a:latin typeface="Times New Roman" panose="02020603050405020304" pitchFamily="18" charset="0"/>
                <a:cs typeface="Times New Roman" panose="02020603050405020304" pitchFamily="18" charset="0"/>
              </a:defRPr>
            </a:lvl2pPr>
            <a:lvl3pPr marL="685800" indent="0">
              <a:buNone/>
              <a:defRPr>
                <a:solidFill>
                  <a:schemeClr val="bg1"/>
                </a:solidFill>
                <a:latin typeface="Times New Roman" panose="02020603050405020304" pitchFamily="18" charset="0"/>
                <a:cs typeface="Times New Roman" panose="02020603050405020304" pitchFamily="18" charset="0"/>
              </a:defRPr>
            </a:lvl3pPr>
            <a:lvl4pPr marL="1028700" indent="0">
              <a:buNone/>
              <a:defRPr>
                <a:solidFill>
                  <a:schemeClr val="bg1"/>
                </a:solidFill>
                <a:latin typeface="Times New Roman" panose="02020603050405020304" pitchFamily="18" charset="0"/>
                <a:cs typeface="Times New Roman" panose="02020603050405020304" pitchFamily="18" charset="0"/>
              </a:defRPr>
            </a:lvl4pPr>
            <a:lvl5pPr marL="1371600" indent="0">
              <a:buNone/>
              <a:defRPr>
                <a:solidFill>
                  <a:schemeClr val="bg1"/>
                </a:solidFill>
                <a:latin typeface="Times New Roman" panose="02020603050405020304" pitchFamily="18" charset="0"/>
                <a:cs typeface="Times New Roman" panose="02020603050405020304" pitchFamily="18" charset="0"/>
              </a:defRPr>
            </a:lvl5pPr>
          </a:lstStyle>
          <a:p>
            <a:pPr lvl="0"/>
            <a:r>
              <a:rPr lang="en-US" dirty="0"/>
              <a:t>Use this for creative text such as pull quotes, marketing statements, </a:t>
            </a:r>
            <a:r>
              <a:rPr lang="en-US" dirty="0" err="1"/>
              <a:t>etc</a:t>
            </a:r>
            <a:endParaRPr lang="en-US" dirty="0"/>
          </a:p>
        </p:txBody>
      </p:sp>
      <p:sp>
        <p:nvSpPr>
          <p:cNvPr id="3" name="Content Placeholder 2"/>
          <p:cNvSpPr>
            <a:spLocks noGrp="1"/>
          </p:cNvSpPr>
          <p:nvPr>
            <p:ph sz="quarter" idx="11" hasCustomPrompt="1"/>
          </p:nvPr>
        </p:nvSpPr>
        <p:spPr>
          <a:xfrm>
            <a:off x="6248400" y="533400"/>
            <a:ext cx="5046133" cy="5638800"/>
          </a:xfrm>
        </p:spPr>
        <p:txBody>
          <a:bodyPr/>
          <a:lstStyle>
            <a:lvl1pPr>
              <a:defRPr/>
            </a:lvl1pPr>
          </a:lstStyle>
          <a:p>
            <a:pPr lvl="0"/>
            <a:r>
              <a:rPr lang="en-US" dirty="0"/>
              <a:t>Insert image or graphic</a:t>
            </a:r>
          </a:p>
        </p:txBody>
      </p:sp>
      <p:sp>
        <p:nvSpPr>
          <p:cNvPr id="5" name="Text Placeholder 4"/>
          <p:cNvSpPr>
            <a:spLocks noGrp="1"/>
          </p:cNvSpPr>
          <p:nvPr>
            <p:ph type="body" sz="quarter" idx="12" hasCustomPrompt="1"/>
          </p:nvPr>
        </p:nvSpPr>
        <p:spPr>
          <a:xfrm>
            <a:off x="914401" y="531690"/>
            <a:ext cx="5029200" cy="533400"/>
          </a:xfrm>
        </p:spPr>
        <p:txBody>
          <a:bodyPr>
            <a:noAutofit/>
          </a:bodyPr>
          <a:lstStyle>
            <a:lvl1pPr marL="0" indent="0">
              <a:buNone/>
              <a:defRPr sz="2100" b="1" baseline="0">
                <a:solidFill>
                  <a:schemeClr val="bg1"/>
                </a:solidFill>
                <a:latin typeface="+mj-lt"/>
              </a:defRPr>
            </a:lvl1pPr>
          </a:lstStyle>
          <a:p>
            <a:pPr lvl="0"/>
            <a:r>
              <a:rPr lang="en-US" dirty="0"/>
              <a:t>Concise Title</a:t>
            </a:r>
          </a:p>
        </p:txBody>
      </p:sp>
      <p:sp>
        <p:nvSpPr>
          <p:cNvPr id="7" name="Slide Number Placeholder 1"/>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750">
                <a:solidFill>
                  <a:schemeClr val="tx1">
                    <a:tint val="75000"/>
                  </a:schemeClr>
                </a:solidFill>
                <a:latin typeface="+mj-lt"/>
              </a:defRPr>
            </a:lvl1pPr>
          </a:lstStyle>
          <a:p>
            <a:fld id="{AAAAF933-B985-4433-97C3-72934A437ACB}" type="slidenum">
              <a:rPr lang="en-US" smtClean="0"/>
              <a:pPr/>
              <a:t>‹#›</a:t>
            </a:fld>
            <a:endParaRPr lang="en-US"/>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2" y="6536221"/>
            <a:ext cx="940299" cy="234407"/>
          </a:xfrm>
          <a:prstGeom prst="rect">
            <a:avLst/>
          </a:prstGeom>
        </p:spPr>
      </p:pic>
      <p:sp>
        <p:nvSpPr>
          <p:cNvPr id="10" name="Rectangle 9"/>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4"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5823657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1" y="541964"/>
            <a:ext cx="10338919" cy="533400"/>
          </a:xfrm>
          <a:prstGeom prst="rect">
            <a:avLst/>
          </a:prstGeom>
        </p:spPr>
        <p:txBody>
          <a:bodyPr/>
          <a:lstStyle>
            <a:lvl1pPr algn="l">
              <a:defRPr sz="21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100" y="1101178"/>
            <a:ext cx="7707901" cy="346466"/>
          </a:xfrm>
        </p:spPr>
        <p:txBody>
          <a:bodyPr>
            <a:noAutofit/>
          </a:bodyPr>
          <a:lstStyle>
            <a:lvl1pPr marL="0" indent="0">
              <a:lnSpc>
                <a:spcPts val="1500"/>
              </a:lnSpc>
              <a:spcBef>
                <a:spcPts val="0"/>
              </a:spcBef>
              <a:buNone/>
              <a:defRPr sz="1125" b="1">
                <a:solidFill>
                  <a:schemeClr val="accent6"/>
                </a:solidFill>
                <a:latin typeface="+mj-lt"/>
              </a:defRPr>
            </a:lvl1pPr>
          </a:lstStyle>
          <a:p>
            <a:pPr lvl="0"/>
            <a:r>
              <a:rPr lang="en-US" dirty="0"/>
              <a:t>If you need a subhead, put it here</a:t>
            </a:r>
          </a:p>
        </p:txBody>
      </p:sp>
      <p:sp>
        <p:nvSpPr>
          <p:cNvPr id="10" name="Rectangle 9"/>
          <p:cNvSpPr/>
          <p:nvPr userDrawn="1"/>
        </p:nvSpPr>
        <p:spPr>
          <a:xfrm flipV="1">
            <a:off x="2"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
        <p:nvSpPr>
          <p:cNvPr id="13" name="TextBox 13"/>
          <p:cNvSpPr txBox="1"/>
          <p:nvPr userDrawn="1"/>
        </p:nvSpPr>
        <p:spPr>
          <a:xfrm>
            <a:off x="161036" y="6456383"/>
            <a:ext cx="360009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Reuse-15-05</a:t>
            </a:r>
          </a:p>
        </p:txBody>
      </p:sp>
      <p:sp>
        <p:nvSpPr>
          <p:cNvPr id="14" name="TextBox 14"/>
          <p:cNvSpPr txBox="1"/>
          <p:nvPr userDrawn="1"/>
        </p:nvSpPr>
        <p:spPr>
          <a:xfrm>
            <a:off x="7286765" y="6456383"/>
            <a:ext cx="452024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6166686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1" y="685800"/>
            <a:ext cx="10338919" cy="533400"/>
          </a:xfrm>
          <a:prstGeom prst="rect">
            <a:avLst/>
          </a:prstGeom>
        </p:spPr>
        <p:txBody>
          <a:bodyPr/>
          <a:lstStyle>
            <a:lvl1pPr algn="l">
              <a:defRPr sz="2100" baseline="0">
                <a:solidFill>
                  <a:srgbClr val="395173"/>
                </a:solidFill>
              </a:defRPr>
            </a:lvl1pPr>
          </a:lstStyle>
          <a:p>
            <a:r>
              <a:rPr lang="en-US" dirty="0"/>
              <a:t>Concise Title</a:t>
            </a:r>
          </a:p>
        </p:txBody>
      </p:sp>
      <p:sp>
        <p:nvSpPr>
          <p:cNvPr id="3" name="Rectangle 2"/>
          <p:cNvSpPr/>
          <p:nvPr userDrawn="1"/>
        </p:nvSpPr>
        <p:spPr>
          <a:xfrm>
            <a:off x="0" y="6390526"/>
            <a:ext cx="12192000" cy="467474"/>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graphic/photo </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2" y="6536221"/>
            <a:ext cx="940299" cy="234407"/>
          </a:xfrm>
          <a:prstGeom prst="rect">
            <a:avLst/>
          </a:prstGeom>
        </p:spPr>
      </p:pic>
    </p:spTree>
    <p:extLst>
      <p:ext uri="{BB962C8B-B14F-4D97-AF65-F5344CB8AC3E}">
        <p14:creationId xmlns:p14="http://schemas.microsoft.com/office/powerpoint/2010/main" val="12516778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5888"/>
            <a:ext cx="10972800" cy="633412"/>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8056513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05676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a:t>Click to edit Master title style</a:t>
            </a:r>
            <a:endParaRPr lang="en-AU" dirty="0"/>
          </a:p>
        </p:txBody>
      </p:sp>
      <p:sp>
        <p:nvSpPr>
          <p:cNvPr id="3" name="Content Placeholder 2"/>
          <p:cNvSpPr>
            <a:spLocks noGrp="1"/>
          </p:cNvSpPr>
          <p:nvPr>
            <p:ph sz="half" idx="1"/>
          </p:nvPr>
        </p:nvSpPr>
        <p:spPr>
          <a:xfrm>
            <a:off x="914400" y="1981200"/>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97600" y="1981200"/>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a:defRPr/>
            </a:pPr>
            <a:fld id="{43334C30-63B0-4DF5-A639-BA74C8E00362}" type="slidenum">
              <a:rPr lang="en-US"/>
              <a:pPr>
                <a:defRPr/>
              </a:pPr>
              <a:t>‹#›</a:t>
            </a:fld>
            <a:endParaRPr lang="en-US"/>
          </a:p>
        </p:txBody>
      </p:sp>
    </p:spTree>
    <p:extLst>
      <p:ext uri="{BB962C8B-B14F-4D97-AF65-F5344CB8AC3E}">
        <p14:creationId xmlns:p14="http://schemas.microsoft.com/office/powerpoint/2010/main" val="18315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sz="36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atin typeface="Arial" panose="020B0604020202020204" pitchFamily="34" charset="0"/>
                <a:cs typeface="Arial" panose="020B0604020202020204" pitchFamily="34" charset="0"/>
              </a:defRPr>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7" name="Rectangle 16"/>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0"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1" name="Picture 10">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12" name="TextBox 11"/>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835523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2600" y="1348815"/>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4200" b="0" cap="none" baseline="0" dirty="0">
                <a:ln w="635">
                  <a:noFill/>
                </a:ln>
                <a:solidFill>
                  <a:srgbClr val="0070C0"/>
                </a:solidFill>
                <a:effectLst/>
                <a:latin typeface="+mj-lt"/>
                <a:ea typeface="+mj-ea"/>
                <a:cs typeface="+mj-cs"/>
              </a:defRPr>
            </a:lvl1pPr>
          </a:lstStyle>
          <a:p>
            <a:r>
              <a:rPr kumimoji="0" lang="en-US" dirty="0"/>
              <a:t>Click to edit Master title style</a:t>
            </a:r>
          </a:p>
        </p:txBody>
      </p:sp>
      <p:sp>
        <p:nvSpPr>
          <p:cNvPr id="3" name="Text Placeholder 2"/>
          <p:cNvSpPr>
            <a:spLocks noGrp="1"/>
          </p:cNvSpPr>
          <p:nvPr>
            <p:ph type="body" idx="1"/>
          </p:nvPr>
        </p:nvSpPr>
        <p:spPr>
          <a:xfrm>
            <a:off x="1752600" y="2704664"/>
            <a:ext cx="9317736" cy="1509712"/>
          </a:xfrm>
        </p:spPr>
        <p:txBody>
          <a:bodyPr lIns="45720" rIns="45720" anchor="t"/>
          <a:lstStyle>
            <a:lvl1pPr marL="0" indent="0">
              <a:buNone/>
              <a:defRPr sz="1650">
                <a:solidFill>
                  <a:schemeClr val="bg1"/>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dirty="0"/>
              <a:t>Click to edit Master text styles</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9FCBFCE6-CA4D-43C5-9948-B153EF656DA5}" type="datetime1">
              <a:rPr lang="en-US" smtClean="0"/>
              <a:t>8/2/2018</a:t>
            </a:fld>
            <a:endParaRPr lang="en-US" dirty="0"/>
          </a:p>
        </p:txBody>
      </p:sp>
      <p:sp>
        <p:nvSpPr>
          <p:cNvPr id="5" name="Footer Placeholder 4"/>
          <p:cNvSpPr>
            <a:spLocks noGrp="1"/>
          </p:cNvSpPr>
          <p:nvPr>
            <p:ph type="ftr" sz="quarter" idx="11"/>
          </p:nvPr>
        </p:nvSpPr>
        <p:spPr>
          <a:xfrm>
            <a:off x="3556000" y="6356353"/>
            <a:ext cx="4470400" cy="365125"/>
          </a:xfrm>
          <a:prstGeom prst="rect">
            <a:avLst/>
          </a:prstGeom>
        </p:spPr>
        <p:txBody>
          <a:bodyPr/>
          <a:lstStyle/>
          <a:p>
            <a:r>
              <a:rPr lang="en-US"/>
              <a:t>NWRI IAP for Pure Water Soquel Groundwater Replenishment Project</a:t>
            </a:r>
            <a:endParaRPr lang="en-US" dirty="0"/>
          </a:p>
        </p:txBody>
      </p:sp>
      <p:sp>
        <p:nvSpPr>
          <p:cNvPr id="6" name="Slide Number Placeholder 5"/>
          <p:cNvSpPr>
            <a:spLocks noGrp="1"/>
          </p:cNvSpPr>
          <p:nvPr>
            <p:ph type="sldNum" sz="quarter" idx="12"/>
          </p:nvPr>
        </p:nvSpPr>
        <p:spPr>
          <a:xfrm>
            <a:off x="10972800" y="6356353"/>
            <a:ext cx="1016000" cy="365125"/>
          </a:xfrm>
          <a:prstGeom prst="rect">
            <a:avLst/>
          </a:prstGeom>
        </p:spPr>
        <p:txBody>
          <a:bodyPr/>
          <a:lstStyle>
            <a:lvl1pPr>
              <a:defRPr sz="1050">
                <a:solidFill>
                  <a:schemeClr val="accent1"/>
                </a:solidFill>
              </a:defRPr>
            </a:lvl1pPr>
          </a:lstStyle>
          <a:p>
            <a:fld id="{D5761902-50E0-4E8D-8F12-D6B649950F66}" type="slidenum">
              <a:rPr lang="en-US" smtClean="0"/>
              <a:pPr/>
              <a:t>‹#›</a:t>
            </a:fld>
            <a:endParaRPr lang="en-US" dirty="0"/>
          </a:p>
        </p:txBody>
      </p:sp>
    </p:spTree>
    <p:extLst>
      <p:ext uri="{BB962C8B-B14F-4D97-AF65-F5344CB8AC3E}">
        <p14:creationId xmlns:p14="http://schemas.microsoft.com/office/powerpoint/2010/main" val="3085205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0" y="5687628"/>
            <a:ext cx="7687733"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79" y="4135088"/>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4135088"/>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grpSp>
        <p:nvGrpSpPr>
          <p:cNvPr id="6" name="Group 5"/>
          <p:cNvGrpSpPr/>
          <p:nvPr userDrawn="1"/>
        </p:nvGrpSpPr>
        <p:grpSpPr>
          <a:xfrm>
            <a:off x="3553426"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grpSp>
      <p:pic>
        <p:nvPicPr>
          <p:cNvPr id="12" name="Picture 1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196757" y="814137"/>
            <a:ext cx="9995243" cy="3026201"/>
          </a:xfrm>
          <a:prstGeom prst="rect">
            <a:avLst/>
          </a:prstGeom>
        </p:spPr>
      </p:pic>
      <p:sp>
        <p:nvSpPr>
          <p:cNvPr id="13" name="Subtitle 2"/>
          <p:cNvSpPr txBox="1">
            <a:spLocks/>
          </p:cNvSpPr>
          <p:nvPr userDrawn="1"/>
        </p:nvSpPr>
        <p:spPr>
          <a:xfrm>
            <a:off x="585020"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a:solidFill>
                  <a:schemeClr val="bg1"/>
                </a:solidFill>
              </a:rPr>
              <a:t>Reuse-15-05: DPR Operator Training Template Cover Slide</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56413" y="253082"/>
            <a:ext cx="1871779"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81849" y="153113"/>
            <a:ext cx="1263987"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32040" y="244844"/>
            <a:ext cx="1455463" cy="343525"/>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pic>
        <p:nvPicPr>
          <p:cNvPr id="24" name="Picture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40582" y="1499359"/>
            <a:ext cx="3696577" cy="1697323"/>
          </a:xfrm>
          <a:prstGeom prst="rect">
            <a:avLst/>
          </a:prstGeom>
        </p:spPr>
      </p:pic>
    </p:spTree>
    <p:extLst>
      <p:ext uri="{BB962C8B-B14F-4D97-AF65-F5344CB8AC3E}">
        <p14:creationId xmlns:p14="http://schemas.microsoft.com/office/powerpoint/2010/main" val="488576968"/>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290849"/>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1001946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4191172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TextBox 18"/>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7664369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TextBox 12"/>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3796150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00200"/>
            <a:ext cx="77216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8940801" y="1600200"/>
            <a:ext cx="2326217"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TextBox 12"/>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119348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TextBox 13"/>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29601845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8940800" y="551380"/>
            <a:ext cx="2352843"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8940800" y="1790701"/>
            <a:ext cx="23368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914400" y="533400"/>
            <a:ext cx="77216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TextBox 13"/>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33533615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928099" y="3606230"/>
            <a:ext cx="10349501"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099" y="161711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TextBox 13"/>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2222933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sz="36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Rectangle 12"/>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8"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9"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0" name="Picture 9">
            <a:extLst>
              <a:ext uri="{FF2B5EF4-FFF2-40B4-BE49-F238E27FC236}">
                <a16:creationId xmlns:a16="http://schemas.microsoft.com/office/drawing/2014/main" id="{648D69AB-46EB-481C-9877-35E850C17C0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34682"/>
            <a:ext cx="829262" cy="507686"/>
          </a:xfrm>
          <a:prstGeom prst="rect">
            <a:avLst/>
          </a:prstGeom>
        </p:spPr>
      </p:pic>
      <p:sp>
        <p:nvSpPr>
          <p:cNvPr id="11" name="TextBox 14"/>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40193208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TextBox 10"/>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20235966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928099" y="533401"/>
            <a:ext cx="1033891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938682" y="6158763"/>
            <a:ext cx="1033891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TextBox 10"/>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13229" y="6309252"/>
            <a:ext cx="1105683" cy="507686"/>
          </a:xfrm>
          <a:prstGeom prst="rect">
            <a:avLst/>
          </a:prstGeom>
        </p:spPr>
      </p:pic>
    </p:spTree>
    <p:extLst>
      <p:ext uri="{BB962C8B-B14F-4D97-AF65-F5344CB8AC3E}">
        <p14:creationId xmlns:p14="http://schemas.microsoft.com/office/powerpoint/2010/main" val="11155644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5474" name="Rectangle 2050"/>
          <p:cNvSpPr>
            <a:spLocks noGrp="1" noChangeArrowheads="1"/>
          </p:cNvSpPr>
          <p:nvPr>
            <p:ph type="ctrTitle" sz="quarter" hasCustomPrompt="1"/>
          </p:nvPr>
        </p:nvSpPr>
        <p:spPr>
          <a:xfrm>
            <a:off x="4978400" y="5715000"/>
            <a:ext cx="6908800" cy="533400"/>
          </a:xfrm>
          <a:extLst>
            <a:ext uri="{91240B29-F687-4F45-9708-019B960494DF}">
              <a14:hiddenLine xmlns:a14="http://schemas.microsoft.com/office/drawing/2010/main" w="9525">
                <a:solidFill>
                  <a:schemeClr val="tx1"/>
                </a:solidFill>
                <a:miter lim="800000"/>
                <a:headEnd/>
                <a:tailEnd/>
              </a14:hiddenLine>
            </a:ext>
          </a:extLst>
        </p:spPr>
        <p:txBody>
          <a:bodyPr anchor="ctr"/>
          <a:lstStyle>
            <a:lvl1pPr algn="r">
              <a:defRPr sz="3400" b="0" spc="-50" baseline="0">
                <a:solidFill>
                  <a:srgbClr val="1968B2"/>
                </a:solidFill>
                <a:latin typeface="+mn-lt"/>
                <a:cs typeface="Segoe UI" panose="020B0502040204020203" pitchFamily="34" charset="0"/>
              </a:defRPr>
            </a:lvl1pPr>
          </a:lstStyle>
          <a:p>
            <a:pPr lvl="0"/>
            <a:r>
              <a:rPr lang="en-US" altLang="en-US" noProof="0" dirty="0"/>
              <a:t>Click to edit Master divider</a:t>
            </a:r>
          </a:p>
        </p:txBody>
      </p:sp>
    </p:spTree>
    <p:extLst>
      <p:ext uri="{BB962C8B-B14F-4D97-AF65-F5344CB8AC3E}">
        <p14:creationId xmlns:p14="http://schemas.microsoft.com/office/powerpoint/2010/main" val="6209537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5474" name="Rectangle 2050"/>
          <p:cNvSpPr>
            <a:spLocks noGrp="1" noChangeArrowheads="1"/>
          </p:cNvSpPr>
          <p:nvPr>
            <p:ph type="ctrTitle" sz="quarter" hasCustomPrompt="1"/>
          </p:nvPr>
        </p:nvSpPr>
        <p:spPr>
          <a:xfrm>
            <a:off x="4978400" y="5715000"/>
            <a:ext cx="6908800" cy="533400"/>
          </a:xfrm>
          <a:extLst>
            <a:ext uri="{91240B29-F687-4F45-9708-019B960494DF}">
              <a14:hiddenLine xmlns:a14="http://schemas.microsoft.com/office/drawing/2010/main" w="9525">
                <a:solidFill>
                  <a:schemeClr val="tx1"/>
                </a:solidFill>
                <a:miter lim="800000"/>
                <a:headEnd/>
                <a:tailEnd/>
              </a14:hiddenLine>
            </a:ext>
          </a:extLst>
        </p:spPr>
        <p:txBody>
          <a:bodyPr anchor="ctr"/>
          <a:lstStyle>
            <a:lvl1pPr algn="r">
              <a:defRPr sz="3400" b="0" spc="-50" baseline="0">
                <a:solidFill>
                  <a:srgbClr val="1968B2"/>
                </a:solidFill>
                <a:latin typeface="+mn-lt"/>
                <a:cs typeface="Segoe UI" panose="020B0502040204020203" pitchFamily="34" charset="0"/>
              </a:defRPr>
            </a:lvl1pPr>
          </a:lstStyle>
          <a:p>
            <a:pPr lvl="0"/>
            <a:r>
              <a:rPr lang="en-US" altLang="en-US" noProof="0" dirty="0"/>
              <a:t>Click to edit Master divider</a:t>
            </a:r>
          </a:p>
        </p:txBody>
      </p:sp>
    </p:spTree>
    <p:extLst>
      <p:ext uri="{BB962C8B-B14F-4D97-AF65-F5344CB8AC3E}">
        <p14:creationId xmlns:p14="http://schemas.microsoft.com/office/powerpoint/2010/main" val="39304045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5" name="Rectangle 4"/>
          <p:cNvSpPr/>
          <p:nvPr userDrawn="1"/>
        </p:nvSpPr>
        <p:spPr bwMode="auto">
          <a:xfrm>
            <a:off x="-31261" y="4540324"/>
            <a:ext cx="12235504" cy="2317676"/>
          </a:xfrm>
          <a:custGeom>
            <a:avLst/>
            <a:gdLst>
              <a:gd name="connsiteX0" fmla="*/ 0 w 9167446"/>
              <a:gd name="connsiteY0" fmla="*/ 0 h 2349688"/>
              <a:gd name="connsiteX1" fmla="*/ 9167446 w 9167446"/>
              <a:gd name="connsiteY1" fmla="*/ 0 h 2349688"/>
              <a:gd name="connsiteX2" fmla="*/ 9167446 w 9167446"/>
              <a:gd name="connsiteY2" fmla="*/ 2349688 h 2349688"/>
              <a:gd name="connsiteX3" fmla="*/ 0 w 9167446"/>
              <a:gd name="connsiteY3" fmla="*/ 2349688 h 2349688"/>
              <a:gd name="connsiteX4" fmla="*/ 0 w 9167446"/>
              <a:gd name="connsiteY4" fmla="*/ 0 h 2349688"/>
              <a:gd name="connsiteX0" fmla="*/ 0 w 9167446"/>
              <a:gd name="connsiteY0" fmla="*/ 0 h 2349688"/>
              <a:gd name="connsiteX1" fmla="*/ 9167446 w 9167446"/>
              <a:gd name="connsiteY1" fmla="*/ 0 h 2349688"/>
              <a:gd name="connsiteX2" fmla="*/ 9158654 w 9167446"/>
              <a:gd name="connsiteY2" fmla="*/ 775865 h 2349688"/>
              <a:gd name="connsiteX3" fmla="*/ 9167446 w 9167446"/>
              <a:gd name="connsiteY3" fmla="*/ 2349688 h 2349688"/>
              <a:gd name="connsiteX4" fmla="*/ 0 w 9167446"/>
              <a:gd name="connsiteY4" fmla="*/ 2349688 h 2349688"/>
              <a:gd name="connsiteX5" fmla="*/ 0 w 9167446"/>
              <a:gd name="connsiteY5" fmla="*/ 0 h 2349688"/>
              <a:gd name="connsiteX0" fmla="*/ 0 w 9167446"/>
              <a:gd name="connsiteY0" fmla="*/ 0 h 2349688"/>
              <a:gd name="connsiteX1" fmla="*/ 8015653 w 9167446"/>
              <a:gd name="connsiteY1" fmla="*/ 624254 h 2349688"/>
              <a:gd name="connsiteX2" fmla="*/ 9158654 w 9167446"/>
              <a:gd name="connsiteY2" fmla="*/ 775865 h 2349688"/>
              <a:gd name="connsiteX3" fmla="*/ 9167446 w 9167446"/>
              <a:gd name="connsiteY3" fmla="*/ 2349688 h 2349688"/>
              <a:gd name="connsiteX4" fmla="*/ 0 w 9167446"/>
              <a:gd name="connsiteY4" fmla="*/ 2349688 h 2349688"/>
              <a:gd name="connsiteX5" fmla="*/ 0 w 9167446"/>
              <a:gd name="connsiteY5" fmla="*/ 0 h 2349688"/>
              <a:gd name="connsiteX0" fmla="*/ 0 w 9167446"/>
              <a:gd name="connsiteY0" fmla="*/ 0 h 2349688"/>
              <a:gd name="connsiteX1" fmla="*/ 2960077 w 9167446"/>
              <a:gd name="connsiteY1" fmla="*/ 230742 h 2349688"/>
              <a:gd name="connsiteX2" fmla="*/ 8015653 w 9167446"/>
              <a:gd name="connsiteY2" fmla="*/ 624254 h 2349688"/>
              <a:gd name="connsiteX3" fmla="*/ 9158654 w 9167446"/>
              <a:gd name="connsiteY3" fmla="*/ 775865 h 2349688"/>
              <a:gd name="connsiteX4" fmla="*/ 9167446 w 9167446"/>
              <a:gd name="connsiteY4" fmla="*/ 2349688 h 2349688"/>
              <a:gd name="connsiteX5" fmla="*/ 0 w 9167446"/>
              <a:gd name="connsiteY5" fmla="*/ 2349688 h 2349688"/>
              <a:gd name="connsiteX6" fmla="*/ 0 w 9167446"/>
              <a:gd name="connsiteY6" fmla="*/ 0 h 2349688"/>
              <a:gd name="connsiteX0" fmla="*/ 0 w 9167446"/>
              <a:gd name="connsiteY0" fmla="*/ 1061727 h 2118946"/>
              <a:gd name="connsiteX1" fmla="*/ 2960077 w 9167446"/>
              <a:gd name="connsiteY1" fmla="*/ 0 h 2118946"/>
              <a:gd name="connsiteX2" fmla="*/ 8015653 w 9167446"/>
              <a:gd name="connsiteY2" fmla="*/ 393512 h 2118946"/>
              <a:gd name="connsiteX3" fmla="*/ 9158654 w 9167446"/>
              <a:gd name="connsiteY3" fmla="*/ 545123 h 2118946"/>
              <a:gd name="connsiteX4" fmla="*/ 9167446 w 9167446"/>
              <a:gd name="connsiteY4" fmla="*/ 2118946 h 2118946"/>
              <a:gd name="connsiteX5" fmla="*/ 0 w 9167446"/>
              <a:gd name="connsiteY5" fmla="*/ 2118946 h 2118946"/>
              <a:gd name="connsiteX6" fmla="*/ 0 w 9167446"/>
              <a:gd name="connsiteY6" fmla="*/ 1061727 h 2118946"/>
              <a:gd name="connsiteX0" fmla="*/ 0 w 9167446"/>
              <a:gd name="connsiteY0" fmla="*/ 877089 h 2118946"/>
              <a:gd name="connsiteX1" fmla="*/ 2960077 w 9167446"/>
              <a:gd name="connsiteY1" fmla="*/ 0 h 2118946"/>
              <a:gd name="connsiteX2" fmla="*/ 8015653 w 9167446"/>
              <a:gd name="connsiteY2" fmla="*/ 393512 h 2118946"/>
              <a:gd name="connsiteX3" fmla="*/ 9158654 w 9167446"/>
              <a:gd name="connsiteY3" fmla="*/ 545123 h 2118946"/>
              <a:gd name="connsiteX4" fmla="*/ 9167446 w 9167446"/>
              <a:gd name="connsiteY4" fmla="*/ 2118946 h 2118946"/>
              <a:gd name="connsiteX5" fmla="*/ 0 w 9167446"/>
              <a:gd name="connsiteY5" fmla="*/ 2118946 h 2118946"/>
              <a:gd name="connsiteX6" fmla="*/ 0 w 9167446"/>
              <a:gd name="connsiteY6" fmla="*/ 877089 h 2118946"/>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986454 w 9167446"/>
              <a:gd name="connsiteY1" fmla="*/ 1127557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483577 h 1725434"/>
              <a:gd name="connsiteX1" fmla="*/ 2397370 w 9167446"/>
              <a:gd name="connsiteY1" fmla="*/ 696734 h 1725434"/>
              <a:gd name="connsiteX2" fmla="*/ 8015653 w 9167446"/>
              <a:gd name="connsiteY2" fmla="*/ 0 h 1725434"/>
              <a:gd name="connsiteX3" fmla="*/ 9158654 w 9167446"/>
              <a:gd name="connsiteY3" fmla="*/ 151611 h 1725434"/>
              <a:gd name="connsiteX4" fmla="*/ 9167446 w 9167446"/>
              <a:gd name="connsiteY4" fmla="*/ 1725434 h 1725434"/>
              <a:gd name="connsiteX5" fmla="*/ 0 w 9167446"/>
              <a:gd name="connsiteY5" fmla="*/ 1725434 h 1725434"/>
              <a:gd name="connsiteX6" fmla="*/ 0 w 9167446"/>
              <a:gd name="connsiteY6" fmla="*/ 483577 h 1725434"/>
              <a:gd name="connsiteX0" fmla="*/ 0 w 9167446"/>
              <a:gd name="connsiteY0" fmla="*/ 1028700 h 2270557"/>
              <a:gd name="connsiteX1" fmla="*/ 2397370 w 9167446"/>
              <a:gd name="connsiteY1" fmla="*/ 1241857 h 2270557"/>
              <a:gd name="connsiteX2" fmla="*/ 6828691 w 9167446"/>
              <a:gd name="connsiteY2" fmla="*/ 0 h 2270557"/>
              <a:gd name="connsiteX3" fmla="*/ 9158654 w 9167446"/>
              <a:gd name="connsiteY3" fmla="*/ 696734 h 2270557"/>
              <a:gd name="connsiteX4" fmla="*/ 9167446 w 9167446"/>
              <a:gd name="connsiteY4" fmla="*/ 2270557 h 2270557"/>
              <a:gd name="connsiteX5" fmla="*/ 0 w 9167446"/>
              <a:gd name="connsiteY5" fmla="*/ 2270557 h 2270557"/>
              <a:gd name="connsiteX6" fmla="*/ 0 w 9167446"/>
              <a:gd name="connsiteY6" fmla="*/ 1028700 h 2270557"/>
              <a:gd name="connsiteX0" fmla="*/ 0 w 9167446"/>
              <a:gd name="connsiteY0" fmla="*/ 1056341 h 2298198"/>
              <a:gd name="connsiteX1" fmla="*/ 2397370 w 9167446"/>
              <a:gd name="connsiteY1" fmla="*/ 1269498 h 2298198"/>
              <a:gd name="connsiteX2" fmla="*/ 6828691 w 9167446"/>
              <a:gd name="connsiteY2" fmla="*/ 27641 h 2298198"/>
              <a:gd name="connsiteX3" fmla="*/ 9158654 w 9167446"/>
              <a:gd name="connsiteY3" fmla="*/ 724375 h 2298198"/>
              <a:gd name="connsiteX4" fmla="*/ 9167446 w 9167446"/>
              <a:gd name="connsiteY4" fmla="*/ 2298198 h 2298198"/>
              <a:gd name="connsiteX5" fmla="*/ 0 w 9167446"/>
              <a:gd name="connsiteY5" fmla="*/ 2298198 h 2298198"/>
              <a:gd name="connsiteX6" fmla="*/ 0 w 9167446"/>
              <a:gd name="connsiteY6" fmla="*/ 1056341 h 2298198"/>
              <a:gd name="connsiteX0" fmla="*/ 0 w 9167446"/>
              <a:gd name="connsiteY0" fmla="*/ 1048762 h 2290619"/>
              <a:gd name="connsiteX1" fmla="*/ 2397370 w 9167446"/>
              <a:gd name="connsiteY1" fmla="*/ 1261919 h 2290619"/>
              <a:gd name="connsiteX2" fmla="*/ 6828691 w 9167446"/>
              <a:gd name="connsiteY2" fmla="*/ 20062 h 2290619"/>
              <a:gd name="connsiteX3" fmla="*/ 9158654 w 9167446"/>
              <a:gd name="connsiteY3" fmla="*/ 716796 h 2290619"/>
              <a:gd name="connsiteX4" fmla="*/ 9167446 w 9167446"/>
              <a:gd name="connsiteY4" fmla="*/ 2290619 h 2290619"/>
              <a:gd name="connsiteX5" fmla="*/ 0 w 9167446"/>
              <a:gd name="connsiteY5" fmla="*/ 2290619 h 2290619"/>
              <a:gd name="connsiteX6" fmla="*/ 0 w 9167446"/>
              <a:gd name="connsiteY6" fmla="*/ 1048762 h 2290619"/>
              <a:gd name="connsiteX0" fmla="*/ 0 w 9176628"/>
              <a:gd name="connsiteY0" fmla="*/ 1045393 h 2287250"/>
              <a:gd name="connsiteX1" fmla="*/ 2397370 w 9176628"/>
              <a:gd name="connsiteY1" fmla="*/ 1258550 h 2287250"/>
              <a:gd name="connsiteX2" fmla="*/ 6828691 w 9176628"/>
              <a:gd name="connsiteY2" fmla="*/ 16693 h 2287250"/>
              <a:gd name="connsiteX3" fmla="*/ 9176239 w 9176628"/>
              <a:gd name="connsiteY3" fmla="*/ 599127 h 2287250"/>
              <a:gd name="connsiteX4" fmla="*/ 9167446 w 9176628"/>
              <a:gd name="connsiteY4" fmla="*/ 2287250 h 2287250"/>
              <a:gd name="connsiteX5" fmla="*/ 0 w 9176628"/>
              <a:gd name="connsiteY5" fmla="*/ 2287250 h 2287250"/>
              <a:gd name="connsiteX6" fmla="*/ 0 w 9176628"/>
              <a:gd name="connsiteY6" fmla="*/ 1045393 h 2287250"/>
              <a:gd name="connsiteX0" fmla="*/ 0 w 9176628"/>
              <a:gd name="connsiteY0" fmla="*/ 1045393 h 2287250"/>
              <a:gd name="connsiteX1" fmla="*/ 2397370 w 9176628"/>
              <a:gd name="connsiteY1" fmla="*/ 1258550 h 2287250"/>
              <a:gd name="connsiteX2" fmla="*/ 6828691 w 9176628"/>
              <a:gd name="connsiteY2" fmla="*/ 16693 h 2287250"/>
              <a:gd name="connsiteX3" fmla="*/ 9176239 w 9176628"/>
              <a:gd name="connsiteY3" fmla="*/ 599127 h 2287250"/>
              <a:gd name="connsiteX4" fmla="*/ 9167446 w 9176628"/>
              <a:gd name="connsiteY4" fmla="*/ 2287250 h 2287250"/>
              <a:gd name="connsiteX5" fmla="*/ 0 w 9176628"/>
              <a:gd name="connsiteY5" fmla="*/ 2287250 h 2287250"/>
              <a:gd name="connsiteX6" fmla="*/ 0 w 9176628"/>
              <a:gd name="connsiteY6" fmla="*/ 1045393 h 2287250"/>
              <a:gd name="connsiteX0" fmla="*/ 0 w 9176628"/>
              <a:gd name="connsiteY0" fmla="*/ 1062167 h 2304024"/>
              <a:gd name="connsiteX1" fmla="*/ 2397370 w 9176628"/>
              <a:gd name="connsiteY1" fmla="*/ 1275324 h 2304024"/>
              <a:gd name="connsiteX2" fmla="*/ 6828691 w 9176628"/>
              <a:gd name="connsiteY2" fmla="*/ 33467 h 2304024"/>
              <a:gd name="connsiteX3" fmla="*/ 9176239 w 9176628"/>
              <a:gd name="connsiteY3" fmla="*/ 615901 h 2304024"/>
              <a:gd name="connsiteX4" fmla="*/ 9167446 w 9176628"/>
              <a:gd name="connsiteY4" fmla="*/ 2304024 h 2304024"/>
              <a:gd name="connsiteX5" fmla="*/ 0 w 9176628"/>
              <a:gd name="connsiteY5" fmla="*/ 2304024 h 2304024"/>
              <a:gd name="connsiteX6" fmla="*/ 0 w 9176628"/>
              <a:gd name="connsiteY6" fmla="*/ 1062167 h 2304024"/>
              <a:gd name="connsiteX0" fmla="*/ 0 w 9176628"/>
              <a:gd name="connsiteY0" fmla="*/ 1059927 h 2301784"/>
              <a:gd name="connsiteX1" fmla="*/ 2476501 w 9176628"/>
              <a:gd name="connsiteY1" fmla="*/ 1237914 h 2301784"/>
              <a:gd name="connsiteX2" fmla="*/ 6828691 w 9176628"/>
              <a:gd name="connsiteY2" fmla="*/ 31227 h 2301784"/>
              <a:gd name="connsiteX3" fmla="*/ 9176239 w 9176628"/>
              <a:gd name="connsiteY3" fmla="*/ 613661 h 2301784"/>
              <a:gd name="connsiteX4" fmla="*/ 9167446 w 9176628"/>
              <a:gd name="connsiteY4" fmla="*/ 2301784 h 2301784"/>
              <a:gd name="connsiteX5" fmla="*/ 0 w 9176628"/>
              <a:gd name="connsiteY5" fmla="*/ 2301784 h 2301784"/>
              <a:gd name="connsiteX6" fmla="*/ 0 w 9176628"/>
              <a:gd name="connsiteY6" fmla="*/ 1059927 h 2301784"/>
              <a:gd name="connsiteX0" fmla="*/ 0 w 9176628"/>
              <a:gd name="connsiteY0" fmla="*/ 1059927 h 2301784"/>
              <a:gd name="connsiteX1" fmla="*/ 2476501 w 9176628"/>
              <a:gd name="connsiteY1" fmla="*/ 1237914 h 2301784"/>
              <a:gd name="connsiteX2" fmla="*/ 6828691 w 9176628"/>
              <a:gd name="connsiteY2" fmla="*/ 31227 h 2301784"/>
              <a:gd name="connsiteX3" fmla="*/ 9176239 w 9176628"/>
              <a:gd name="connsiteY3" fmla="*/ 613661 h 2301784"/>
              <a:gd name="connsiteX4" fmla="*/ 9167446 w 9176628"/>
              <a:gd name="connsiteY4" fmla="*/ 2301784 h 2301784"/>
              <a:gd name="connsiteX5" fmla="*/ 0 w 9176628"/>
              <a:gd name="connsiteY5" fmla="*/ 2301784 h 2301784"/>
              <a:gd name="connsiteX6" fmla="*/ 0 w 9176628"/>
              <a:gd name="connsiteY6" fmla="*/ 1059927 h 2301784"/>
              <a:gd name="connsiteX0" fmla="*/ 0 w 9176628"/>
              <a:gd name="connsiteY0" fmla="*/ 1075819 h 2317676"/>
              <a:gd name="connsiteX1" fmla="*/ 2476501 w 9176628"/>
              <a:gd name="connsiteY1" fmla="*/ 1253806 h 2317676"/>
              <a:gd name="connsiteX2" fmla="*/ 6916614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 name="connsiteX0" fmla="*/ 0 w 9176628"/>
              <a:gd name="connsiteY0" fmla="*/ 1075819 h 2317676"/>
              <a:gd name="connsiteX1" fmla="*/ 2476501 w 9176628"/>
              <a:gd name="connsiteY1" fmla="*/ 1253806 h 2317676"/>
              <a:gd name="connsiteX2" fmla="*/ 6863860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 name="connsiteX0" fmla="*/ 0 w 9176628"/>
              <a:gd name="connsiteY0" fmla="*/ 1075819 h 2317676"/>
              <a:gd name="connsiteX1" fmla="*/ 2476501 w 9176628"/>
              <a:gd name="connsiteY1" fmla="*/ 1253806 h 2317676"/>
              <a:gd name="connsiteX2" fmla="*/ 6863860 w 9176628"/>
              <a:gd name="connsiteY2" fmla="*/ 29534 h 2317676"/>
              <a:gd name="connsiteX3" fmla="*/ 9176239 w 9176628"/>
              <a:gd name="connsiteY3" fmla="*/ 629553 h 2317676"/>
              <a:gd name="connsiteX4" fmla="*/ 9167446 w 9176628"/>
              <a:gd name="connsiteY4" fmla="*/ 2317676 h 2317676"/>
              <a:gd name="connsiteX5" fmla="*/ 0 w 9176628"/>
              <a:gd name="connsiteY5" fmla="*/ 2317676 h 2317676"/>
              <a:gd name="connsiteX6" fmla="*/ 0 w 9176628"/>
              <a:gd name="connsiteY6" fmla="*/ 1075819 h 231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6628" h="2317676">
                <a:moveTo>
                  <a:pt x="0" y="1075819"/>
                </a:moveTo>
                <a:cubicBezTo>
                  <a:pt x="532911" y="1336658"/>
                  <a:pt x="1332524" y="1428187"/>
                  <a:pt x="2476501" y="1253806"/>
                </a:cubicBezTo>
                <a:cubicBezTo>
                  <a:pt x="3620478" y="1079425"/>
                  <a:pt x="5747237" y="133576"/>
                  <a:pt x="6863860" y="29534"/>
                </a:cubicBezTo>
                <a:cubicBezTo>
                  <a:pt x="7980483" y="-74508"/>
                  <a:pt x="8733693" y="89577"/>
                  <a:pt x="9176239" y="629553"/>
                </a:cubicBezTo>
                <a:cubicBezTo>
                  <a:pt x="9179170" y="1154161"/>
                  <a:pt x="9164515" y="1793068"/>
                  <a:pt x="9167446" y="2317676"/>
                </a:cubicBezTo>
                <a:lnTo>
                  <a:pt x="0" y="2317676"/>
                </a:lnTo>
                <a:lnTo>
                  <a:pt x="0" y="1075819"/>
                </a:lnTo>
                <a:close/>
              </a:path>
            </a:pathLst>
          </a:custGeom>
          <a:solidFill>
            <a:srgbClr val="FFFFFF"/>
          </a:solidFill>
          <a:ln w="12700"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Humanst521 BT" pitchFamily="34" charset="0"/>
            </a:endParaRPr>
          </a:p>
        </p:txBody>
      </p:sp>
      <p:sp>
        <p:nvSpPr>
          <p:cNvPr id="2" name="Title 1"/>
          <p:cNvSpPr>
            <a:spLocks noGrp="1"/>
          </p:cNvSpPr>
          <p:nvPr>
            <p:ph type="title"/>
          </p:nvPr>
        </p:nvSpPr>
        <p:spPr>
          <a:xfrm>
            <a:off x="508000" y="304800"/>
            <a:ext cx="11176000" cy="685800"/>
          </a:xfrm>
        </p:spPr>
        <p:txBody>
          <a:bodyPr/>
          <a:lstStyle>
            <a:lvl1pPr algn="ctr">
              <a:defRPr b="0"/>
            </a:lvl1pPr>
          </a:lstStyle>
          <a:p>
            <a:r>
              <a:rPr lang="en-US"/>
              <a:t>Click to edit Master title style</a:t>
            </a:r>
            <a:endParaRPr lang="en-US" dirty="0"/>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261" y="4508312"/>
            <a:ext cx="12273344" cy="1511488"/>
          </a:xfrm>
          <a:prstGeom prst="rect">
            <a:avLst/>
          </a:prstGeom>
        </p:spPr>
      </p:pic>
    </p:spTree>
    <p:extLst>
      <p:ext uri="{BB962C8B-B14F-4D97-AF65-F5344CB8AC3E}">
        <p14:creationId xmlns:p14="http://schemas.microsoft.com/office/powerpoint/2010/main" val="16329621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200">
                <a:solidFill>
                  <a:schemeClr val="tx1"/>
                </a:solidFill>
              </a:defRPr>
            </a:lvl1pPr>
          </a:lstStyle>
          <a:p>
            <a:r>
              <a:rPr lang="en-US"/>
              <a:t>Click to edit Master title style</a:t>
            </a:r>
            <a:endParaRPr lang="en-US" dirty="0"/>
          </a:p>
        </p:txBody>
      </p:sp>
      <p:sp>
        <p:nvSpPr>
          <p:cNvPr id="6" name="Table Placeholder 5"/>
          <p:cNvSpPr>
            <a:spLocks noGrp="1"/>
          </p:cNvSpPr>
          <p:nvPr>
            <p:ph type="tbl" sz="quarter" idx="10"/>
          </p:nvPr>
        </p:nvSpPr>
        <p:spPr>
          <a:xfrm>
            <a:off x="508000" y="1487487"/>
            <a:ext cx="11176000" cy="5029200"/>
          </a:xfrm>
        </p:spPr>
        <p:txBody>
          <a:bodyPr/>
          <a:lstStyle/>
          <a:p>
            <a:r>
              <a:rPr lang="en-US"/>
              <a:t>Click icon to add table</a:t>
            </a:r>
          </a:p>
        </p:txBody>
      </p:sp>
    </p:spTree>
    <p:extLst>
      <p:ext uri="{BB962C8B-B14F-4D97-AF65-F5344CB8AC3E}">
        <p14:creationId xmlns:p14="http://schemas.microsoft.com/office/powerpoint/2010/main" val="22713751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a:lvl1pPr>
          </a:lstStyle>
          <a:p>
            <a:r>
              <a:rPr lang="en-US"/>
              <a:t>Click to edit Master title style</a:t>
            </a:r>
            <a:endParaRPr lang="en-US" dirty="0"/>
          </a:p>
        </p:txBody>
      </p:sp>
    </p:spTree>
    <p:extLst>
      <p:ext uri="{BB962C8B-B14F-4D97-AF65-F5344CB8AC3E}">
        <p14:creationId xmlns:p14="http://schemas.microsoft.com/office/powerpoint/2010/main" val="30340460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0" y="304800"/>
            <a:ext cx="11176000" cy="685800"/>
          </a:xfrm>
        </p:spPr>
        <p:txBody>
          <a:bodyPr/>
          <a:lstStyle>
            <a:lvl1pPr algn="ctr">
              <a:defRPr b="0"/>
            </a:lvl1pPr>
          </a:lstStyle>
          <a:p>
            <a:r>
              <a:rPr lang="en-US"/>
              <a:t>Click to edit Master title style</a:t>
            </a:r>
            <a:endParaRPr lang="en-US" dirty="0"/>
          </a:p>
        </p:txBody>
      </p:sp>
      <p:sp>
        <p:nvSpPr>
          <p:cNvPr id="6" name="Rectangle 5"/>
          <p:cNvSpPr/>
          <p:nvPr userDrawn="1"/>
        </p:nvSpPr>
        <p:spPr bwMode="auto">
          <a:xfrm>
            <a:off x="355600" y="1066800"/>
            <a:ext cx="11480800" cy="5562600"/>
          </a:xfrm>
          <a:prstGeom prst="rect">
            <a:avLst/>
          </a:prstGeom>
          <a:solidFill>
            <a:srgbClr val="FFFFFF"/>
          </a:solidFill>
          <a:ln w="12700" cap="flat" cmpd="sng" algn="ctr">
            <a:solidFill>
              <a:srgbClr val="B1D7FB"/>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Humanst521 BT" pitchFamily="34" charset="0"/>
            </a:endParaRPr>
          </a:p>
        </p:txBody>
      </p:sp>
    </p:spTree>
    <p:extLst>
      <p:ext uri="{BB962C8B-B14F-4D97-AF65-F5344CB8AC3E}">
        <p14:creationId xmlns:p14="http://schemas.microsoft.com/office/powerpoint/2010/main" val="34499155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10515600" cy="685800"/>
          </a:xfrm>
        </p:spPr>
        <p:txBody>
          <a:bodyPr anchor="b"/>
          <a:lstStyle>
            <a:lvl1pPr algn="ctr">
              <a:lnSpc>
                <a:spcPct val="90000"/>
              </a:lnSpc>
              <a:defRPr sz="3200">
                <a:latin typeface="+mj-lt"/>
              </a:defRPr>
            </a:lvl1pPr>
          </a:lstStyle>
          <a:p>
            <a:r>
              <a:rPr lang="en-US"/>
              <a:t>Click to edit Master title style</a:t>
            </a:r>
            <a:endParaRPr lang="en-US" dirty="0"/>
          </a:p>
        </p:txBody>
      </p:sp>
      <p:sp>
        <p:nvSpPr>
          <p:cNvPr id="3" name="Picture Placeholder 2"/>
          <p:cNvSpPr>
            <a:spLocks noGrp="1"/>
          </p:cNvSpPr>
          <p:nvPr>
            <p:ph type="pic" idx="1"/>
          </p:nvPr>
        </p:nvSpPr>
        <p:spPr>
          <a:xfrm>
            <a:off x="840317" y="1615562"/>
            <a:ext cx="3382936" cy="3413639"/>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5" name="Picture Placeholder 2"/>
          <p:cNvSpPr>
            <a:spLocks noGrp="1"/>
          </p:cNvSpPr>
          <p:nvPr>
            <p:ph type="pic" idx="10"/>
          </p:nvPr>
        </p:nvSpPr>
        <p:spPr>
          <a:xfrm>
            <a:off x="4406649" y="1615562"/>
            <a:ext cx="3382936" cy="3413639"/>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6" name="Picture Placeholder 2"/>
          <p:cNvSpPr>
            <a:spLocks noGrp="1"/>
          </p:cNvSpPr>
          <p:nvPr>
            <p:ph type="pic" idx="11"/>
          </p:nvPr>
        </p:nvSpPr>
        <p:spPr>
          <a:xfrm>
            <a:off x="7972983" y="1615562"/>
            <a:ext cx="3382935" cy="3413637"/>
          </a:xfrm>
          <a:ln w="12700">
            <a:solidFill>
              <a:schemeClr val="bg1"/>
            </a:solidFill>
          </a:ln>
          <a:effectLst>
            <a:reflection blurRad="6350" stA="52000" endA="300" endPos="35000" dir="5400000" sy="-100000" algn="bl" rotWithShape="0"/>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Tree>
    <p:extLst>
      <p:ext uri="{BB962C8B-B14F-4D97-AF65-F5344CB8AC3E}">
        <p14:creationId xmlns:p14="http://schemas.microsoft.com/office/powerpoint/2010/main" val="383267333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12192000" cy="6822830"/>
          </a:xfrm>
          <a:ln w="12700">
            <a:noFill/>
          </a:ln>
          <a:effectLst/>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2" name="Title 1"/>
          <p:cNvSpPr>
            <a:spLocks noGrp="1"/>
          </p:cNvSpPr>
          <p:nvPr>
            <p:ph type="title"/>
          </p:nvPr>
        </p:nvSpPr>
        <p:spPr>
          <a:xfrm>
            <a:off x="0" y="6207370"/>
            <a:ext cx="12192000" cy="650630"/>
          </a:xfrm>
          <a:solidFill>
            <a:schemeClr val="tx1"/>
          </a:solidFill>
        </p:spPr>
        <p:txBody>
          <a:bodyPr anchor="ctr" anchorCtr="0"/>
          <a:lstStyle>
            <a:lvl1pPr algn="ctr">
              <a:lnSpc>
                <a:spcPct val="90000"/>
              </a:lnSpc>
              <a:defRPr sz="2800">
                <a:solidFill>
                  <a:schemeClr val="bg1"/>
                </a:solidFill>
                <a:latin typeface="+mn-lt"/>
              </a:defRPr>
            </a:lvl1pPr>
          </a:lstStyle>
          <a:p>
            <a:r>
              <a:rPr lang="en-US"/>
              <a:t>Click to edit Master title style</a:t>
            </a:r>
            <a:endParaRPr lang="en-US" dirty="0"/>
          </a:p>
        </p:txBody>
      </p:sp>
    </p:spTree>
    <p:extLst>
      <p:ext uri="{BB962C8B-B14F-4D97-AF65-F5344CB8AC3E}">
        <p14:creationId xmlns:p14="http://schemas.microsoft.com/office/powerpoint/2010/main" val="2313637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3"/>
          <p:cNvSpPr txBox="1">
            <a:spLocks/>
          </p:cNvSpPr>
          <p:nvPr userDrawn="1"/>
        </p:nvSpPr>
        <p:spPr>
          <a:xfrm>
            <a:off x="1" y="6492876"/>
            <a:ext cx="530524" cy="365125"/>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E60767-D579-4E64-8C85-7C77A91890E0}" type="slidenum">
              <a:rPr lang="en-US" sz="1200" smtClean="0"/>
              <a:pPr/>
              <a:t>‹#›</a:t>
            </a:fld>
            <a:endParaRPr lang="en-US" sz="1200" dirty="0"/>
          </a:p>
        </p:txBody>
      </p:sp>
      <p:sp>
        <p:nvSpPr>
          <p:cNvPr id="6" name="Rectangle 5"/>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0"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sp>
        <p:nvSpPr>
          <p:cNvPr id="11" name="TextBox 14"/>
          <p:cNvSpPr txBox="1"/>
          <p:nvPr userDrawn="1"/>
        </p:nvSpPr>
        <p:spPr>
          <a:xfrm>
            <a:off x="7286764" y="6456381"/>
            <a:ext cx="452024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 2016 WE&amp;RF  ALL RIGHTS RESERVED</a:t>
            </a:r>
          </a:p>
        </p:txBody>
      </p:sp>
      <p:pic>
        <p:nvPicPr>
          <p:cNvPr id="13" name="Picture 12">
            <a:extLst>
              <a:ext uri="{FF2B5EF4-FFF2-40B4-BE49-F238E27FC236}">
                <a16:creationId xmlns:a16="http://schemas.microsoft.com/office/drawing/2014/main" id="{619BB7A1-19B7-453F-961F-A3B4D1B4888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1" y="6367095"/>
            <a:ext cx="829262" cy="507686"/>
          </a:xfrm>
          <a:prstGeom prst="rect">
            <a:avLst/>
          </a:prstGeom>
        </p:spPr>
      </p:pic>
    </p:spTree>
    <p:extLst>
      <p:ext uri="{BB962C8B-B14F-4D97-AF65-F5344CB8AC3E}">
        <p14:creationId xmlns:p14="http://schemas.microsoft.com/office/powerpoint/2010/main" val="240392352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0" y="5687628"/>
            <a:ext cx="7687733"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79" y="4135088"/>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4135088"/>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grpSp>
        <p:nvGrpSpPr>
          <p:cNvPr id="6" name="Group 5"/>
          <p:cNvGrpSpPr/>
          <p:nvPr userDrawn="1"/>
        </p:nvGrpSpPr>
        <p:grpSpPr>
          <a:xfrm>
            <a:off x="3553426"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grpSp>
      <p:pic>
        <p:nvPicPr>
          <p:cNvPr id="12" name="Picture 1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196757" y="814137"/>
            <a:ext cx="9995243" cy="3026201"/>
          </a:xfrm>
          <a:prstGeom prst="rect">
            <a:avLst/>
          </a:prstGeom>
        </p:spPr>
      </p:pic>
      <p:sp>
        <p:nvSpPr>
          <p:cNvPr id="13" name="Subtitle 2"/>
          <p:cNvSpPr txBox="1">
            <a:spLocks/>
          </p:cNvSpPr>
          <p:nvPr userDrawn="1"/>
        </p:nvSpPr>
        <p:spPr>
          <a:xfrm>
            <a:off x="585020"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a:solidFill>
                  <a:schemeClr val="bg1"/>
                </a:solidFill>
              </a:rPr>
              <a:t>Reuse-15-05: DPR Operator Training Template Cover Slide</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56413" y="253082"/>
            <a:ext cx="1871779" cy="32608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81849" y="153113"/>
            <a:ext cx="1263987" cy="569321"/>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32040" y="244844"/>
            <a:ext cx="1455463" cy="343525"/>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pic>
        <p:nvPicPr>
          <p:cNvPr id="24" name="Picture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40582" y="1499359"/>
            <a:ext cx="3696577" cy="1697323"/>
          </a:xfrm>
          <a:prstGeom prst="rect">
            <a:avLst/>
          </a:prstGeom>
        </p:spPr>
      </p:pic>
    </p:spTree>
    <p:extLst>
      <p:ext uri="{BB962C8B-B14F-4D97-AF65-F5344CB8AC3E}">
        <p14:creationId xmlns:p14="http://schemas.microsoft.com/office/powerpoint/2010/main" val="3941994860"/>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ullout + graphic">
    <p:spTree>
      <p:nvGrpSpPr>
        <p:cNvPr id="1" name=""/>
        <p:cNvGrpSpPr/>
        <p:nvPr/>
      </p:nvGrpSpPr>
      <p:grpSpPr>
        <a:xfrm>
          <a:off x="0" y="0"/>
          <a:ext cx="0" cy="0"/>
          <a:chOff x="0" y="0"/>
          <a:chExt cx="0" cy="0"/>
        </a:xfrm>
      </p:grpSpPr>
      <p:sp>
        <p:nvSpPr>
          <p:cNvPr id="6" name="Rectangle 5"/>
          <p:cNvSpPr/>
          <p:nvPr userDrawn="1"/>
        </p:nvSpPr>
        <p:spPr>
          <a:xfrm>
            <a:off x="0" y="0"/>
            <a:ext cx="5937251" cy="6858000"/>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8" name="Text Placeholder 7"/>
          <p:cNvSpPr>
            <a:spLocks noGrp="1"/>
          </p:cNvSpPr>
          <p:nvPr>
            <p:ph type="body" sz="quarter" idx="10" hasCustomPrompt="1"/>
          </p:nvPr>
        </p:nvSpPr>
        <p:spPr>
          <a:xfrm>
            <a:off x="914401" y="1419726"/>
            <a:ext cx="4636168" cy="4752474"/>
          </a:xfrm>
          <a:prstGeom prst="rect">
            <a:avLst/>
          </a:prstGeom>
        </p:spPr>
        <p:txBody>
          <a:bodyPr tIns="0" rIns="0" anchor="ctr">
            <a:noAutofit/>
          </a:bodyPr>
          <a:lstStyle>
            <a:lvl1pPr marL="0" indent="0" algn="l">
              <a:lnSpc>
                <a:spcPts val="4000"/>
              </a:lnSpc>
              <a:spcBef>
                <a:spcPts val="0"/>
              </a:spcBef>
              <a:buNone/>
              <a:defRPr sz="3600" i="1" baseline="0">
                <a:solidFill>
                  <a:schemeClr val="bg1"/>
                </a:solidFill>
                <a:latin typeface="Times New Roman" panose="02020603050405020304" pitchFamily="18" charset="0"/>
                <a:cs typeface="Times New Roman" panose="02020603050405020304" pitchFamily="18" charset="0"/>
              </a:defRPr>
            </a:lvl1pPr>
            <a:lvl2pPr marL="457200" indent="0">
              <a:buNone/>
              <a:defRPr>
                <a:solidFill>
                  <a:schemeClr val="bg1"/>
                </a:solidFill>
                <a:latin typeface="Times New Roman" panose="02020603050405020304" pitchFamily="18" charset="0"/>
                <a:cs typeface="Times New Roman" panose="02020603050405020304" pitchFamily="18" charset="0"/>
              </a:defRPr>
            </a:lvl2pPr>
            <a:lvl3pPr marL="914400" indent="0">
              <a:buNone/>
              <a:defRPr>
                <a:solidFill>
                  <a:schemeClr val="bg1"/>
                </a:solidFill>
                <a:latin typeface="Times New Roman" panose="02020603050405020304" pitchFamily="18" charset="0"/>
                <a:cs typeface="Times New Roman" panose="02020603050405020304" pitchFamily="18" charset="0"/>
              </a:defRPr>
            </a:lvl3pPr>
            <a:lvl4pPr marL="1371600" indent="0">
              <a:buNone/>
              <a:defRPr>
                <a:solidFill>
                  <a:schemeClr val="bg1"/>
                </a:solidFill>
                <a:latin typeface="Times New Roman" panose="02020603050405020304" pitchFamily="18" charset="0"/>
                <a:cs typeface="Times New Roman" panose="02020603050405020304" pitchFamily="18" charset="0"/>
              </a:defRPr>
            </a:lvl4pPr>
            <a:lvl5pPr marL="1828800" indent="0">
              <a:buNone/>
              <a:defRPr>
                <a:solidFill>
                  <a:schemeClr val="bg1"/>
                </a:solidFill>
                <a:latin typeface="Times New Roman" panose="02020603050405020304" pitchFamily="18" charset="0"/>
                <a:cs typeface="Times New Roman" panose="02020603050405020304" pitchFamily="18" charset="0"/>
              </a:defRPr>
            </a:lvl5pPr>
          </a:lstStyle>
          <a:p>
            <a:pPr lvl="0"/>
            <a:r>
              <a:rPr lang="en-US" dirty="0"/>
              <a:t>Use this for creative text such as pull quotes, marketing statements, </a:t>
            </a:r>
            <a:r>
              <a:rPr lang="en-US" dirty="0" err="1"/>
              <a:t>etc</a:t>
            </a:r>
            <a:endParaRPr lang="en-US" dirty="0"/>
          </a:p>
        </p:txBody>
      </p:sp>
      <p:sp>
        <p:nvSpPr>
          <p:cNvPr id="3" name="Content Placeholder 2"/>
          <p:cNvSpPr>
            <a:spLocks noGrp="1"/>
          </p:cNvSpPr>
          <p:nvPr>
            <p:ph sz="quarter" idx="11" hasCustomPrompt="1"/>
          </p:nvPr>
        </p:nvSpPr>
        <p:spPr>
          <a:xfrm>
            <a:off x="6248400" y="533400"/>
            <a:ext cx="5046133" cy="5638800"/>
          </a:xfrm>
        </p:spPr>
        <p:txBody>
          <a:bodyPr/>
          <a:lstStyle>
            <a:lvl1pPr>
              <a:defRPr/>
            </a:lvl1pPr>
          </a:lstStyle>
          <a:p>
            <a:pPr lvl="0"/>
            <a:r>
              <a:rPr lang="en-US" dirty="0"/>
              <a:t>Insert image or graphic</a:t>
            </a:r>
          </a:p>
        </p:txBody>
      </p:sp>
      <p:sp>
        <p:nvSpPr>
          <p:cNvPr id="5" name="Text Placeholder 4"/>
          <p:cNvSpPr>
            <a:spLocks noGrp="1"/>
          </p:cNvSpPr>
          <p:nvPr>
            <p:ph type="body" sz="quarter" idx="12" hasCustomPrompt="1"/>
          </p:nvPr>
        </p:nvSpPr>
        <p:spPr>
          <a:xfrm>
            <a:off x="914401" y="531690"/>
            <a:ext cx="5029200" cy="533400"/>
          </a:xfrm>
        </p:spPr>
        <p:txBody>
          <a:bodyPr>
            <a:noAutofit/>
          </a:bodyPr>
          <a:lstStyle>
            <a:lvl1pPr marL="0" indent="0">
              <a:buNone/>
              <a:defRPr sz="2800" b="1" baseline="0">
                <a:solidFill>
                  <a:schemeClr val="bg1"/>
                </a:solidFill>
                <a:latin typeface="+mj-lt"/>
              </a:defRPr>
            </a:lvl1pPr>
          </a:lstStyle>
          <a:p>
            <a:pPr lvl="0"/>
            <a:r>
              <a:rPr lang="en-US" dirty="0"/>
              <a:t>Concise Title</a:t>
            </a:r>
          </a:p>
        </p:txBody>
      </p:sp>
      <p:sp>
        <p:nvSpPr>
          <p:cNvPr id="7" name="Slide Number Placeholder 1"/>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000">
                <a:solidFill>
                  <a:schemeClr val="tx1">
                    <a:tint val="75000"/>
                  </a:schemeClr>
                </a:solidFill>
                <a:latin typeface="+mj-lt"/>
              </a:defRPr>
            </a:lvl1pPr>
          </a:lstStyle>
          <a:p>
            <a:fld id="{AAAAF933-B985-4433-97C3-72934A437ACB}" type="slidenum">
              <a:rPr lang="en-US" smtClean="0"/>
              <a:pPr/>
              <a:t>‹#›</a:t>
            </a:fld>
            <a:endParaRPr lang="en-US"/>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1" y="6536219"/>
            <a:ext cx="940299" cy="234407"/>
          </a:xfrm>
          <a:prstGeom prst="rect">
            <a:avLst/>
          </a:prstGeom>
        </p:spPr>
      </p:pic>
      <p:sp>
        <p:nvSpPr>
          <p:cNvPr id="10" name="Rectangle 9"/>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3"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sp>
        <p:nvSpPr>
          <p:cNvPr id="14" name="TextBox 14"/>
          <p:cNvSpPr txBox="1"/>
          <p:nvPr userDrawn="1"/>
        </p:nvSpPr>
        <p:spPr>
          <a:xfrm>
            <a:off x="7286764" y="6456381"/>
            <a:ext cx="452024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 2016 WE&amp;RF  ALL RIGHTS RESERVED</a:t>
            </a:r>
          </a:p>
        </p:txBody>
      </p:sp>
      <p:pic>
        <p:nvPicPr>
          <p:cNvPr id="16" name="Picture 15">
            <a:extLst>
              <a:ext uri="{FF2B5EF4-FFF2-40B4-BE49-F238E27FC236}">
                <a16:creationId xmlns:a16="http://schemas.microsoft.com/office/drawing/2014/main" id="{C5304F69-A2C8-4C6B-902B-FB5296DDDE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95767" y="6307764"/>
            <a:ext cx="829262" cy="507686"/>
          </a:xfrm>
          <a:prstGeom prst="rect">
            <a:avLst/>
          </a:prstGeom>
        </p:spPr>
      </p:pic>
    </p:spTree>
    <p:extLst>
      <p:ext uri="{BB962C8B-B14F-4D97-AF65-F5344CB8AC3E}">
        <p14:creationId xmlns:p14="http://schemas.microsoft.com/office/powerpoint/2010/main" val="2381147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accent6"/>
                </a:solidFill>
                <a:latin typeface="+mj-lt"/>
              </a:defRPr>
            </a:lvl1pPr>
          </a:lstStyle>
          <a:p>
            <a:pPr lvl="0"/>
            <a:r>
              <a:rPr lang="en-US" dirty="0"/>
              <a:t>If you need a subhead, put it here</a:t>
            </a:r>
          </a:p>
        </p:txBody>
      </p:sp>
      <p:sp>
        <p:nvSpPr>
          <p:cNvPr id="10" name="Rectangle 9"/>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3"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6" name="Picture 15">
            <a:extLst>
              <a:ext uri="{FF2B5EF4-FFF2-40B4-BE49-F238E27FC236}">
                <a16:creationId xmlns:a16="http://schemas.microsoft.com/office/drawing/2014/main" id="{04E8F058-404A-45AB-8BCA-0218FF2F12A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0314"/>
            <a:ext cx="829262" cy="507686"/>
          </a:xfrm>
          <a:prstGeom prst="rect">
            <a:avLst/>
          </a:prstGeom>
        </p:spPr>
      </p:pic>
      <p:sp>
        <p:nvSpPr>
          <p:cNvPr id="15" name="TextBox 14"/>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075941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Group 10"/>
          <p:cNvGrpSpPr>
            <a:grpSpLocks/>
          </p:cNvGrpSpPr>
          <p:nvPr userDrawn="1"/>
        </p:nvGrpSpPr>
        <p:grpSpPr bwMode="auto">
          <a:xfrm>
            <a:off x="0" y="0"/>
            <a:ext cx="12192000" cy="6858000"/>
            <a:chOff x="0" y="-1"/>
            <a:chExt cx="9144000" cy="6858001"/>
          </a:xfrm>
        </p:grpSpPr>
        <p:sp>
          <p:nvSpPr>
            <p:cNvPr id="5" name="Rectangle 4"/>
            <p:cNvSpPr/>
            <p:nvPr userDrawn="1"/>
          </p:nvSpPr>
          <p:spPr>
            <a:xfrm>
              <a:off x="0" y="-1"/>
              <a:ext cx="9144000" cy="13716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8" name="Rectangle 7"/>
            <p:cNvSpPr/>
            <p:nvPr userDrawn="1"/>
          </p:nvSpPr>
          <p:spPr>
            <a:xfrm>
              <a:off x="0" y="-1"/>
              <a:ext cx="1463675" cy="6858001"/>
            </a:xfrm>
            <a:prstGeom prst="rect">
              <a:avLst/>
            </a:prstGeom>
            <a:solidFill>
              <a:srgbClr val="92D05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grpSp>
      <p:pic>
        <p:nvPicPr>
          <p:cNvPr id="9" name="Picture 8" descr="SEDAlogo"/>
          <p:cNvPicPr>
            <a:picLocks noChangeAspect="1" noChangeArrowheads="1"/>
          </p:cNvPicPr>
          <p:nvPr userDrawn="1"/>
        </p:nvPicPr>
        <p:blipFill>
          <a:blip r:embed="rId2" cstate="email">
            <a:extLst>
              <a:ext uri="{28A0092B-C50C-407E-A947-70E740481C1C}">
                <a14:useLocalDpi xmlns:a14="http://schemas.microsoft.com/office/drawing/2010/main"/>
              </a:ext>
            </a:extLst>
          </a:blip>
          <a:srcRect l="-4280" t="-4619" r="-4280" b="-4619"/>
          <a:stretch>
            <a:fillRect/>
          </a:stretch>
        </p:blipFill>
        <p:spPr bwMode="auto">
          <a:xfrm>
            <a:off x="0" y="1"/>
            <a:ext cx="1930400" cy="1349375"/>
          </a:xfrm>
          <a:prstGeom prst="rect">
            <a:avLst/>
          </a:prstGeom>
          <a:noFill/>
          <a:ln w="9525">
            <a:noFill/>
            <a:miter lim="800000"/>
            <a:headEnd/>
            <a:tailEnd/>
          </a:ln>
          <a:effectLst>
            <a:outerShdw blurRad="50800" dist="50800" dir="5400000" sx="49000" sy="49000" algn="ctr" rotWithShape="0">
              <a:srgbClr val="000000">
                <a:alpha val="43137"/>
              </a:srgbClr>
            </a:outerShdw>
          </a:effectLst>
        </p:spPr>
      </p:pic>
      <p:sp>
        <p:nvSpPr>
          <p:cNvPr id="6" name="Content Placeholder 2"/>
          <p:cNvSpPr>
            <a:spLocks noGrp="1"/>
          </p:cNvSpPr>
          <p:nvPr>
            <p:ph idx="1"/>
          </p:nvPr>
        </p:nvSpPr>
        <p:spPr>
          <a:xfrm>
            <a:off x="1930400" y="1600201"/>
            <a:ext cx="10261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p:cNvSpPr>
            <a:spLocks noGrp="1"/>
          </p:cNvSpPr>
          <p:nvPr>
            <p:ph type="title"/>
          </p:nvPr>
        </p:nvSpPr>
        <p:spPr>
          <a:xfrm>
            <a:off x="1930400" y="0"/>
            <a:ext cx="9652000" cy="1371600"/>
          </a:xfrm>
        </p:spPr>
        <p:txBody>
          <a:bodyPr/>
          <a:lstStyle>
            <a:lvl1pPr algn="ctr">
              <a:defRPr sz="3700" b="1"/>
            </a:lvl1pPr>
          </a:lstStyle>
          <a:p>
            <a:r>
              <a:rPr lang="en-US" dirty="0"/>
              <a:t>Click to edit Master title style</a:t>
            </a:r>
          </a:p>
        </p:txBody>
      </p:sp>
      <p:sp>
        <p:nvSpPr>
          <p:cNvPr id="10" name="Rectangle 9"/>
          <p:cNvSpPr>
            <a:spLocks noGrp="1" noChangeArrowheads="1"/>
          </p:cNvSpPr>
          <p:nvPr>
            <p:ph type="sldNum" sz="quarter" idx="10"/>
          </p:nvPr>
        </p:nvSpPr>
        <p:spPr/>
        <p:txBody>
          <a:bodyPr/>
          <a:lstStyle>
            <a:lvl1pPr>
              <a:defRPr/>
            </a:lvl1pPr>
          </a:lstStyle>
          <a:p>
            <a:pPr>
              <a:defRPr/>
            </a:pPr>
            <a:fld id="{D741D833-5489-48D5-85D9-51A79337907A}" type="slidenum">
              <a:rPr lang="en-US" altLang="en-US"/>
              <a:pPr>
                <a:defRPr/>
              </a:pPr>
              <a:t>‹#›</a:t>
            </a:fld>
            <a:endParaRPr lang="en-US" altLang="en-US"/>
          </a:p>
        </p:txBody>
      </p:sp>
    </p:spTree>
    <p:extLst>
      <p:ext uri="{BB962C8B-B14F-4D97-AF65-F5344CB8AC3E}">
        <p14:creationId xmlns:p14="http://schemas.microsoft.com/office/powerpoint/2010/main" val="1182719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Chart Placeholder 2"/>
          <p:cNvSpPr>
            <a:spLocks noGrp="1"/>
          </p:cNvSpPr>
          <p:nvPr>
            <p:ph type="chart" idx="1"/>
          </p:nvPr>
        </p:nvSpPr>
        <p:spPr>
          <a:xfrm>
            <a:off x="609600" y="1600201"/>
            <a:ext cx="10972800" cy="4525963"/>
          </a:xfrm>
        </p:spPr>
        <p:txBody>
          <a:bodyPr/>
          <a:lstStyle/>
          <a:p>
            <a:pPr lvl="0"/>
            <a:endParaRPr lang="en-US" noProof="0" dirty="0"/>
          </a:p>
        </p:txBody>
      </p:sp>
    </p:spTree>
    <p:extLst>
      <p:ext uri="{BB962C8B-B14F-4D97-AF65-F5344CB8AC3E}">
        <p14:creationId xmlns:p14="http://schemas.microsoft.com/office/powerpoint/2010/main" val="234922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34" Type="http://schemas.openxmlformats.org/officeDocument/2006/relationships/slideLayout" Target="../slideLayouts/slideLayout50.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slideLayout" Target="../slideLayouts/slideLayout49.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slideLayout" Target="../slideLayouts/slideLayout4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31" Type="http://schemas.openxmlformats.org/officeDocument/2006/relationships/slideLayout" Target="../slideLayouts/slideLayout47.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35"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90B599-C7AA-4C78-ADC3-D87259F907D8}" type="datetimeFigureOut">
              <a:rPr lang="en-US" smtClean="0"/>
              <a:t>8/2/2018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B563F-3A90-42D0-81E7-A1CA74F2F8B1}" type="slidenum">
              <a:rPr lang="en-US" smtClean="0"/>
              <a:t>‹#›</a:t>
            </a:fld>
            <a:endParaRPr lang="en-US"/>
          </a:p>
        </p:txBody>
      </p:sp>
    </p:spTree>
    <p:extLst>
      <p:ext uri="{BB962C8B-B14F-4D97-AF65-F5344CB8AC3E}">
        <p14:creationId xmlns:p14="http://schemas.microsoft.com/office/powerpoint/2010/main" val="337666516"/>
      </p:ext>
    </p:extLst>
  </p:cSld>
  <p:clrMap bg1="lt1" tx1="dk1" bg2="lt2" tx2="dk2" accent1="accent1" accent2="accent2" accent3="accent3" accent4="accent4" accent5="accent5" accent6="accent6" hlink="hlink" folHlink="folHlink"/>
  <p:sldLayoutIdLst>
    <p:sldLayoutId id="2147483650" r:id="rId1"/>
    <p:sldLayoutId id="2147483668" r:id="rId2"/>
    <p:sldLayoutId id="2147483669" r:id="rId3"/>
    <p:sldLayoutId id="2147483675" r:id="rId4"/>
    <p:sldLayoutId id="2147483673"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txStyles>
    <p:titleStyle>
      <a:lvl1pPr algn="l" defTabSz="914400" rtl="0" eaLnBrk="1" latinLnBrk="0" hangingPunct="1">
        <a:lnSpc>
          <a:spcPct val="90000"/>
        </a:lnSpc>
        <a:spcBef>
          <a:spcPct val="0"/>
        </a:spcBef>
        <a:buNone/>
        <a:defRPr sz="4000" b="1" kern="1200">
          <a:solidFill>
            <a:srgbClr val="39517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79560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090B599-C7AA-4C78-ADC3-D87259F907D8}" type="datetimeFigureOut">
              <a:rPr lang="en-US" smtClean="0"/>
              <a:t>8/2/2018</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88B563F-3A90-42D0-81E7-A1CA74F2F8B1}" type="slidenum">
              <a:rPr lang="en-US" smtClean="0"/>
              <a:t>‹#›</a:t>
            </a:fld>
            <a:endParaRPr lang="en-US"/>
          </a:p>
        </p:txBody>
      </p:sp>
    </p:spTree>
    <p:extLst>
      <p:ext uri="{BB962C8B-B14F-4D97-AF65-F5344CB8AC3E}">
        <p14:creationId xmlns:p14="http://schemas.microsoft.com/office/powerpoint/2010/main" val="257055908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Lst>
  <p:txStyles>
    <p:titleStyle>
      <a:lvl1pPr algn="l" defTabSz="685800" rtl="0" eaLnBrk="1" latinLnBrk="0" hangingPunct="1">
        <a:lnSpc>
          <a:spcPct val="90000"/>
        </a:lnSpc>
        <a:spcBef>
          <a:spcPct val="0"/>
        </a:spcBef>
        <a:buNone/>
        <a:defRPr sz="3000" b="1" kern="1200">
          <a:solidFill>
            <a:srgbClr val="395173"/>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6" Type="http://schemas.openxmlformats.org/officeDocument/2006/relationships/chart" Target="../charts/chart2.xml"/><Relationship Id="rId5" Type="http://schemas.openxmlformats.org/officeDocument/2006/relationships/image" Target="../media/image65.png"/><Relationship Id="rId4" Type="http://schemas.openxmlformats.org/officeDocument/2006/relationships/image" Target="../media/image6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66.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0.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3.emf"/></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emf"/><Relationship Id="rId1" Type="http://schemas.openxmlformats.org/officeDocument/2006/relationships/slideLayout" Target="../slideLayouts/slideLayout7.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7.xml"/><Relationship Id="rId4" Type="http://schemas.openxmlformats.org/officeDocument/2006/relationships/image" Target="../media/image90.jpeg"/></Relationships>
</file>

<file path=ppt/slides/_rels/slide4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3.jpeg"/></Relationships>
</file>

<file path=ppt/slides/_rels/slide47.xml.rels><?xml version="1.0" encoding="UTF-8" standalone="yes"?>
<Relationships xmlns="http://schemas.openxmlformats.org/package/2006/relationships"><Relationship Id="rId3" Type="http://schemas.openxmlformats.org/officeDocument/2006/relationships/image" Target="../media/image94.w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5.jpeg"/></Relationships>
</file>

<file path=ppt/slides/_rels/slide4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8.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8" Type="http://schemas.openxmlformats.org/officeDocument/2006/relationships/image" Target="../media/image102.wmf"/><Relationship Id="rId3" Type="http://schemas.openxmlformats.org/officeDocument/2006/relationships/notesSlide" Target="../notesSlides/notesSlide14.xml"/><Relationship Id="rId7" Type="http://schemas.openxmlformats.org/officeDocument/2006/relationships/oleObject" Target="../embeddings/oleObject2.bin"/><Relationship Id="rId12" Type="http://schemas.openxmlformats.org/officeDocument/2006/relationships/image" Target="../media/image104.wmf"/><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105.wmf"/><Relationship Id="rId11" Type="http://schemas.openxmlformats.org/officeDocument/2006/relationships/oleObject" Target="../embeddings/oleObject4.bin"/><Relationship Id="rId5" Type="http://schemas.openxmlformats.org/officeDocument/2006/relationships/image" Target="../media/image101.wmf"/><Relationship Id="rId10" Type="http://schemas.openxmlformats.org/officeDocument/2006/relationships/image" Target="../media/image103.wmf"/><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5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7.xml"/><Relationship Id="rId4" Type="http://schemas.openxmlformats.org/officeDocument/2006/relationships/image" Target="../media/image108.jpeg"/></Relationships>
</file>

<file path=ppt/slides/_rels/slide5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7.xml"/><Relationship Id="rId4" Type="http://schemas.openxmlformats.org/officeDocument/2006/relationships/image" Target="../media/image111.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13.emf"/><Relationship Id="rId5" Type="http://schemas.openxmlformats.org/officeDocument/2006/relationships/oleObject" Target="../embeddings/oleObject5.bin"/><Relationship Id="rId4" Type="http://schemas.openxmlformats.org/officeDocument/2006/relationships/image" Target="../media/image114.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15.e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16.em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18.em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7.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6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7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27.png"/><Relationship Id="rId1" Type="http://schemas.openxmlformats.org/officeDocument/2006/relationships/slideLayout" Target="../slideLayouts/slideLayout7.xml"/><Relationship Id="rId5" Type="http://schemas.openxmlformats.org/officeDocument/2006/relationships/image" Target="../media/image130.png"/><Relationship Id="rId4" Type="http://schemas.openxmlformats.org/officeDocument/2006/relationships/image" Target="../media/image129.png"/></Relationships>
</file>

<file path=ppt/slides/_rels/slide72.x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32.emf"/><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hyperlink" Target="mailto:werf@werf.org" TargetMode="External"/><Relationship Id="rId2" Type="http://schemas.openxmlformats.org/officeDocument/2006/relationships/hyperlink" Target="http://www.werf.org/" TargetMode="External"/><Relationship Id="rId1" Type="http://schemas.openxmlformats.org/officeDocument/2006/relationships/slideLayout" Target="../slideLayouts/slideLayout12.xml"/><Relationship Id="rId5" Type="http://schemas.openxmlformats.org/officeDocument/2006/relationships/hyperlink" Target="mailto:Info@WaterRF.org" TargetMode="External"/><Relationship Id="rId4" Type="http://schemas.openxmlformats.org/officeDocument/2006/relationships/hyperlink" Target="http://www.waterrf.org/"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9C6829E6-0B5F-45D1-983C-6CC0C4F77BC4}"/>
              </a:ext>
            </a:extLst>
          </p:cNvPr>
          <p:cNvSpPr txBox="1">
            <a:spLocks/>
          </p:cNvSpPr>
          <p:nvPr/>
        </p:nvSpPr>
        <p:spPr>
          <a:xfrm>
            <a:off x="806838" y="5920893"/>
            <a:ext cx="10061688" cy="475836"/>
          </a:xfrm>
          <a:prstGeom prst="rect">
            <a:avLst/>
          </a:prstGeom>
        </p:spPr>
        <p:txBody>
          <a:bodyPr vert="horz" wrap="square" lIns="0" tIns="0" rIns="0" bIns="0" rtlCol="0" anchor="ctr">
            <a:noAutofit/>
          </a:bodyPr>
          <a:lstStyle>
            <a:lvl1pPr algn="l" defTabSz="685800" rtl="0" eaLnBrk="1" latinLnBrk="0" hangingPunct="1">
              <a:lnSpc>
                <a:spcPct val="90000"/>
              </a:lnSpc>
              <a:spcBef>
                <a:spcPct val="0"/>
              </a:spcBef>
              <a:buNone/>
              <a:defRPr sz="1800" b="1" kern="1200">
                <a:solidFill>
                  <a:schemeClr val="tx1">
                    <a:lumMod val="75000"/>
                    <a:lumOff val="25000"/>
                  </a:schemeClr>
                </a:solidFill>
                <a:latin typeface="Arial"/>
                <a:ea typeface="+mj-ea"/>
                <a:cs typeface="Arial"/>
              </a:defRPr>
            </a:lvl1pPr>
          </a:lstStyle>
          <a:p>
            <a:r>
              <a:rPr lang="en-US" sz="2800" dirty="0"/>
              <a:t>Membrane Filtration (Microfiltration and Ultrafiltration)</a:t>
            </a:r>
          </a:p>
        </p:txBody>
      </p:sp>
    </p:spTree>
    <p:extLst>
      <p:ext uri="{BB962C8B-B14F-4D97-AF65-F5344CB8AC3E}">
        <p14:creationId xmlns:p14="http://schemas.microsoft.com/office/powerpoint/2010/main" val="590041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0352"/>
            <a:ext cx="10479024" cy="533400"/>
          </a:xfrm>
        </p:spPr>
        <p:txBody>
          <a:bodyPr/>
          <a:lstStyle/>
          <a:p>
            <a:r>
              <a:rPr lang="en-US" sz="2800" dirty="0"/>
              <a:t>RO Membrane-Based Treatment Train (MF-RO-UV/AOP) Provides Multiple Barriers for Pathogens and Chemicals</a:t>
            </a:r>
          </a:p>
        </p:txBody>
      </p:sp>
      <p:pic>
        <p:nvPicPr>
          <p:cNvPr id="5" name="Content Placeholder 4" descr="C:\Users\bstanford\OneDrive - Hazen and Sawyer, P.C-\00 Projects\2014\WateReuse-13-03 CCPs for DPR\CCP Monitoring\20023-001-001 RO UVAOP.png"/>
          <p:cNvPicPr>
            <a:picLocks noGrp="1"/>
          </p:cNvPicPr>
          <p:nvPr>
            <p:ph sz="quarter"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1556625" y="1474049"/>
            <a:ext cx="9094787" cy="4884738"/>
          </a:xfrm>
          <a:prstGeom prst="rect">
            <a:avLst/>
          </a:prstGeom>
          <a:noFill/>
          <a:ln>
            <a:noFill/>
          </a:ln>
        </p:spPr>
      </p:pic>
      <p:sp>
        <p:nvSpPr>
          <p:cNvPr id="6" name="TextBox 5"/>
          <p:cNvSpPr txBox="1"/>
          <p:nvPr/>
        </p:nvSpPr>
        <p:spPr>
          <a:xfrm>
            <a:off x="4372915" y="1401016"/>
            <a:ext cx="2202932" cy="369332"/>
          </a:xfrm>
          <a:prstGeom prst="rect">
            <a:avLst/>
          </a:prstGeom>
          <a:noFill/>
        </p:spPr>
        <p:txBody>
          <a:bodyPr wrap="square" rtlCol="0">
            <a:spAutoFit/>
          </a:bodyPr>
          <a:lstStyle/>
          <a:p>
            <a:r>
              <a:rPr lang="en-US" dirty="0">
                <a:solidFill>
                  <a:srgbClr val="C00000"/>
                </a:solidFill>
              </a:rPr>
              <a:t>Removes Pathogens</a:t>
            </a:r>
          </a:p>
        </p:txBody>
      </p:sp>
      <p:cxnSp>
        <p:nvCxnSpPr>
          <p:cNvPr id="7" name="Straight Arrow Connector 6"/>
          <p:cNvCxnSpPr/>
          <p:nvPr/>
        </p:nvCxnSpPr>
        <p:spPr>
          <a:xfrm>
            <a:off x="5396248" y="1797216"/>
            <a:ext cx="218941" cy="54298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392137" y="1394774"/>
            <a:ext cx="1360440" cy="1200329"/>
          </a:xfrm>
          <a:prstGeom prst="rect">
            <a:avLst/>
          </a:prstGeom>
          <a:noFill/>
        </p:spPr>
        <p:txBody>
          <a:bodyPr wrap="square" rtlCol="0">
            <a:spAutoFit/>
          </a:bodyPr>
          <a:lstStyle/>
          <a:p>
            <a:r>
              <a:rPr lang="en-US" dirty="0">
                <a:solidFill>
                  <a:srgbClr val="C00000"/>
                </a:solidFill>
              </a:rPr>
              <a:t>Removes Salinity, Pathogens, Chemicals</a:t>
            </a:r>
          </a:p>
        </p:txBody>
      </p:sp>
      <p:cxnSp>
        <p:nvCxnSpPr>
          <p:cNvPr id="11" name="Straight Arrow Connector 10"/>
          <p:cNvCxnSpPr/>
          <p:nvPr/>
        </p:nvCxnSpPr>
        <p:spPr>
          <a:xfrm flipH="1">
            <a:off x="8435662" y="2041106"/>
            <a:ext cx="800209" cy="427881"/>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76405" y="4535882"/>
            <a:ext cx="1360440" cy="1200329"/>
          </a:xfrm>
          <a:prstGeom prst="rect">
            <a:avLst/>
          </a:prstGeom>
          <a:noFill/>
        </p:spPr>
        <p:txBody>
          <a:bodyPr wrap="square" rtlCol="0">
            <a:spAutoFit/>
          </a:bodyPr>
          <a:lstStyle/>
          <a:p>
            <a:r>
              <a:rPr lang="en-US" dirty="0">
                <a:solidFill>
                  <a:srgbClr val="C00000"/>
                </a:solidFill>
              </a:rPr>
              <a:t>Disinfects (Pathogens), Oxidizes Chemicals</a:t>
            </a:r>
          </a:p>
        </p:txBody>
      </p:sp>
      <p:cxnSp>
        <p:nvCxnSpPr>
          <p:cNvPr id="14" name="Straight Arrow Connector 13"/>
          <p:cNvCxnSpPr/>
          <p:nvPr/>
        </p:nvCxnSpPr>
        <p:spPr>
          <a:xfrm>
            <a:off x="2236845" y="4825821"/>
            <a:ext cx="1085904"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428204" y="5902256"/>
            <a:ext cx="1937063" cy="369332"/>
          </a:xfrm>
          <a:prstGeom prst="rect">
            <a:avLst/>
          </a:prstGeom>
          <a:noFill/>
        </p:spPr>
        <p:txBody>
          <a:bodyPr wrap="square" rtlCol="0">
            <a:spAutoFit/>
          </a:bodyPr>
          <a:lstStyle/>
          <a:p>
            <a:r>
              <a:rPr lang="en-US" dirty="0">
                <a:solidFill>
                  <a:srgbClr val="C00000"/>
                </a:solidFill>
              </a:rPr>
              <a:t>Final Disinfection</a:t>
            </a:r>
          </a:p>
        </p:txBody>
      </p:sp>
      <p:cxnSp>
        <p:nvCxnSpPr>
          <p:cNvPr id="19" name="Straight Arrow Connector 18"/>
          <p:cNvCxnSpPr/>
          <p:nvPr/>
        </p:nvCxnSpPr>
        <p:spPr>
          <a:xfrm flipH="1" flipV="1">
            <a:off x="6503831" y="5598554"/>
            <a:ext cx="1931831" cy="51634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204839" y="5717590"/>
            <a:ext cx="1651247" cy="369332"/>
          </a:xfrm>
          <a:prstGeom prst="rect">
            <a:avLst/>
          </a:prstGeom>
          <a:noFill/>
        </p:spPr>
        <p:txBody>
          <a:bodyPr wrap="square" rtlCol="0">
            <a:spAutoFit/>
          </a:bodyPr>
          <a:lstStyle/>
          <a:p>
            <a:r>
              <a:rPr lang="en-US" dirty="0">
                <a:solidFill>
                  <a:srgbClr val="C00000"/>
                </a:solidFill>
              </a:rPr>
              <a:t>NaOCl?</a:t>
            </a:r>
          </a:p>
        </p:txBody>
      </p:sp>
    </p:spTree>
    <p:extLst>
      <p:ext uri="{BB962C8B-B14F-4D97-AF65-F5344CB8AC3E}">
        <p14:creationId xmlns:p14="http://schemas.microsoft.com/office/powerpoint/2010/main" val="4125238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3"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167" y="1843844"/>
            <a:ext cx="11587741" cy="4480755"/>
          </a:xfrm>
          <a:prstGeom prst="rect">
            <a:avLst/>
          </a:prstGeom>
        </p:spPr>
      </p:pic>
      <p:sp>
        <p:nvSpPr>
          <p:cNvPr id="2" name="Title 1"/>
          <p:cNvSpPr>
            <a:spLocks noGrp="1"/>
          </p:cNvSpPr>
          <p:nvPr>
            <p:ph type="title"/>
          </p:nvPr>
        </p:nvSpPr>
        <p:spPr>
          <a:xfrm>
            <a:off x="685800" y="541964"/>
            <a:ext cx="10479024" cy="533400"/>
          </a:xfrm>
        </p:spPr>
        <p:txBody>
          <a:bodyPr/>
          <a:lstStyle/>
          <a:p>
            <a:r>
              <a:rPr lang="en-US" dirty="0" smtClean="0"/>
              <a:t>RO-Based </a:t>
            </a:r>
            <a:r>
              <a:rPr lang="en-US" dirty="0"/>
              <a:t>Reuse Example</a:t>
            </a:r>
          </a:p>
        </p:txBody>
      </p:sp>
      <p:sp>
        <p:nvSpPr>
          <p:cNvPr id="3" name="Text Placeholder 2"/>
          <p:cNvSpPr>
            <a:spLocks noGrp="1"/>
          </p:cNvSpPr>
          <p:nvPr>
            <p:ph type="body" sz="quarter" idx="10"/>
          </p:nvPr>
        </p:nvSpPr>
        <p:spPr>
          <a:xfrm>
            <a:off x="828136" y="5886449"/>
            <a:ext cx="10363200" cy="337311"/>
          </a:xfrm>
        </p:spPr>
        <p:txBody>
          <a:bodyPr>
            <a:normAutofit/>
          </a:bodyPr>
          <a:lstStyle/>
          <a:p>
            <a:pPr marL="0" indent="0">
              <a:buNone/>
            </a:pPr>
            <a:r>
              <a:rPr lang="en-US" sz="1600" dirty="0"/>
              <a:t>2013: 2 MGD Direct Potable Reuse</a:t>
            </a:r>
          </a:p>
        </p:txBody>
      </p:sp>
      <p:sp>
        <p:nvSpPr>
          <p:cNvPr id="4" name="Text Placeholder 3"/>
          <p:cNvSpPr>
            <a:spLocks noGrp="1"/>
          </p:cNvSpPr>
          <p:nvPr>
            <p:ph type="body" sz="quarter" idx="11"/>
          </p:nvPr>
        </p:nvSpPr>
        <p:spPr/>
        <p:txBody>
          <a:bodyPr/>
          <a:lstStyle/>
          <a:p>
            <a:r>
              <a:rPr lang="en-US" sz="1600" dirty="0" err="1">
                <a:latin typeface="Arial" panose="020B0604020202020204" pitchFamily="34" charset="0"/>
              </a:rPr>
              <a:t>CRMWD</a:t>
            </a:r>
            <a:r>
              <a:rPr lang="en-US" sz="1600" dirty="0">
                <a:latin typeface="Arial" panose="020B0604020202020204" pitchFamily="34" charset="0"/>
              </a:rPr>
              <a:t>, Raw Water Production Facility, Big Spring , TX</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596758" y="216448"/>
            <a:ext cx="2290441" cy="1717831"/>
          </a:xfrm>
          <a:prstGeom prst="rect">
            <a:avLst/>
          </a:prstGeom>
        </p:spPr>
      </p:pic>
    </p:spTree>
    <p:extLst>
      <p:ext uri="{BB962C8B-B14F-4D97-AF65-F5344CB8AC3E}">
        <p14:creationId xmlns:p14="http://schemas.microsoft.com/office/powerpoint/2010/main" val="841942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4" descr="C:\Users\bstanford\OneDrive - Hazen and Sawyer, P.C-\00 Projects\2014\WateReuse-13-03 CCPs for DPR\CCP Monitoring\20023-001-001 RO UVAOP.png"/>
          <p:cNvPicPr>
            <a:picLocks/>
          </p:cNvPicPr>
          <p:nvPr/>
        </p:nvPicPr>
        <p:blipFill rotWithShape="1">
          <a:blip r:embed="rId2" cstate="email">
            <a:extLst>
              <a:ext uri="{28A0092B-C50C-407E-A947-70E740481C1C}">
                <a14:useLocalDpi xmlns:a14="http://schemas.microsoft.com/office/drawing/2010/main"/>
              </a:ext>
            </a:extLst>
          </a:blip>
          <a:srcRect/>
          <a:stretch/>
        </p:blipFill>
        <p:spPr bwMode="auto">
          <a:xfrm>
            <a:off x="4931142" y="4353059"/>
            <a:ext cx="6971988" cy="1983347"/>
          </a:xfrm>
          <a:prstGeom prst="rect">
            <a:avLst/>
          </a:prstGeom>
          <a:noFill/>
          <a:ln>
            <a:noFill/>
          </a:ln>
        </p:spPr>
      </p:pic>
      <p:sp>
        <p:nvSpPr>
          <p:cNvPr id="2" name="Title 1"/>
          <p:cNvSpPr>
            <a:spLocks noGrp="1"/>
          </p:cNvSpPr>
          <p:nvPr>
            <p:ph type="title"/>
          </p:nvPr>
        </p:nvSpPr>
        <p:spPr>
          <a:xfrm>
            <a:off x="685800" y="541964"/>
            <a:ext cx="10479024" cy="533400"/>
          </a:xfrm>
        </p:spPr>
        <p:txBody>
          <a:bodyPr/>
          <a:lstStyle/>
          <a:p>
            <a:r>
              <a:rPr lang="en-US" sz="2800" dirty="0"/>
              <a:t>Log Removal Credit (LRV, US Basis) Summed Across Multiple Barriers (Maximum Creditable)</a:t>
            </a:r>
          </a:p>
        </p:txBody>
      </p:sp>
      <p:pic>
        <p:nvPicPr>
          <p:cNvPr id="5" name="Content Placeholder 4" descr="C:\Users\bstanford\OneDrive - Hazen and Sawyer, P.C-\00 Projects\2014\WateReuse-13-03 CCPs for DPR\CCP Monitoring\20023-001-001 RO UVAOP.png"/>
          <p:cNvPicPr>
            <a:picLocks noGrp="1"/>
          </p:cNvPicPr>
          <p:nvPr>
            <p:ph sz="quarter" idx="4294967295"/>
          </p:nvPr>
        </p:nvPicPr>
        <p:blipFill rotWithShape="1">
          <a:blip r:embed="rId3" cstate="email">
            <a:extLst>
              <a:ext uri="{28A0092B-C50C-407E-A947-70E740481C1C}">
                <a14:useLocalDpi xmlns:a14="http://schemas.microsoft.com/office/drawing/2010/main"/>
              </a:ext>
            </a:extLst>
          </a:blip>
          <a:srcRect/>
          <a:stretch/>
        </p:blipFill>
        <p:spPr bwMode="auto">
          <a:xfrm>
            <a:off x="1050984" y="3160882"/>
            <a:ext cx="5748495" cy="1817683"/>
          </a:xfrm>
          <a:prstGeom prst="rect">
            <a:avLst/>
          </a:prstGeom>
          <a:noFill/>
          <a:ln>
            <a:noFill/>
          </a:ln>
        </p:spPr>
      </p:pic>
      <p:graphicFrame>
        <p:nvGraphicFramePr>
          <p:cNvPr id="6" name="Table 5"/>
          <p:cNvGraphicFramePr>
            <a:graphicFrameLocks noGrp="1"/>
          </p:cNvGraphicFramePr>
          <p:nvPr>
            <p:extLst>
              <p:ext uri="{D42A27DB-BD31-4B8C-83A1-F6EECF244321}">
                <p14:modId xmlns:p14="http://schemas.microsoft.com/office/powerpoint/2010/main" val="1092590150"/>
              </p:ext>
            </p:extLst>
          </p:nvPr>
        </p:nvGraphicFramePr>
        <p:xfrm>
          <a:off x="1895092" y="1468706"/>
          <a:ext cx="8417857" cy="1609344"/>
        </p:xfrm>
        <a:graphic>
          <a:graphicData uri="http://schemas.openxmlformats.org/drawingml/2006/table">
            <a:tbl>
              <a:tblPr firstRow="1" bandRow="1">
                <a:tableStyleId>{5A111915-BE36-4E01-A7E5-04B1672EAD32}</a:tableStyleId>
              </a:tblPr>
              <a:tblGrid>
                <a:gridCol w="1202551">
                  <a:extLst>
                    <a:ext uri="{9D8B030D-6E8A-4147-A177-3AD203B41FA5}">
                      <a16:colId xmlns:a16="http://schemas.microsoft.com/office/drawing/2014/main" val="20000"/>
                    </a:ext>
                  </a:extLst>
                </a:gridCol>
                <a:gridCol w="1202551">
                  <a:extLst>
                    <a:ext uri="{9D8B030D-6E8A-4147-A177-3AD203B41FA5}">
                      <a16:colId xmlns:a16="http://schemas.microsoft.com/office/drawing/2014/main" val="20001"/>
                    </a:ext>
                  </a:extLst>
                </a:gridCol>
                <a:gridCol w="1202551">
                  <a:extLst>
                    <a:ext uri="{9D8B030D-6E8A-4147-A177-3AD203B41FA5}">
                      <a16:colId xmlns:a16="http://schemas.microsoft.com/office/drawing/2014/main" val="20002"/>
                    </a:ext>
                  </a:extLst>
                </a:gridCol>
                <a:gridCol w="1202551">
                  <a:extLst>
                    <a:ext uri="{9D8B030D-6E8A-4147-A177-3AD203B41FA5}">
                      <a16:colId xmlns:a16="http://schemas.microsoft.com/office/drawing/2014/main" val="20003"/>
                    </a:ext>
                  </a:extLst>
                </a:gridCol>
                <a:gridCol w="1202551">
                  <a:extLst>
                    <a:ext uri="{9D8B030D-6E8A-4147-A177-3AD203B41FA5}">
                      <a16:colId xmlns:a16="http://schemas.microsoft.com/office/drawing/2014/main" val="20004"/>
                    </a:ext>
                  </a:extLst>
                </a:gridCol>
                <a:gridCol w="1202551">
                  <a:extLst>
                    <a:ext uri="{9D8B030D-6E8A-4147-A177-3AD203B41FA5}">
                      <a16:colId xmlns:a16="http://schemas.microsoft.com/office/drawing/2014/main" val="20005"/>
                    </a:ext>
                  </a:extLst>
                </a:gridCol>
                <a:gridCol w="1202551">
                  <a:extLst>
                    <a:ext uri="{9D8B030D-6E8A-4147-A177-3AD203B41FA5}">
                      <a16:colId xmlns:a16="http://schemas.microsoft.com/office/drawing/2014/main" val="20006"/>
                    </a:ext>
                  </a:extLst>
                </a:gridCol>
              </a:tblGrid>
              <a:tr h="402336">
                <a:tc>
                  <a:txBody>
                    <a:bodyPr/>
                    <a:lstStyle/>
                    <a:p>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a:t>ClNH</a:t>
                      </a:r>
                      <a:r>
                        <a:rPr lang="en-US" sz="2000" baseline="-25000" dirty="0"/>
                        <a:t>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MF</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RO</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UV/AOP</a:t>
                      </a:r>
                      <a:endParaRPr lang="en-US" sz="2000" dirty="0">
                        <a:latin typeface="Arial" panose="020B0604020202020204" pitchFamily="34" charset="0"/>
                        <a:cs typeface="Arial" panose="020B0604020202020204" pitchFamily="34"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dirty="0"/>
                        <a:t>Cl</a:t>
                      </a:r>
                      <a:r>
                        <a:rPr lang="en-US" sz="2000" baseline="-25000" dirty="0"/>
                        <a:t>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Total</a:t>
                      </a:r>
                      <a:endParaRPr lang="en-US" sz="20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0"/>
                  </a:ext>
                </a:extLst>
              </a:tr>
              <a:tr h="402336">
                <a:tc>
                  <a:txBody>
                    <a:bodyPr/>
                    <a:lstStyle/>
                    <a:p>
                      <a:r>
                        <a:rPr lang="en-US" sz="2000" dirty="0"/>
                        <a:t>Virus</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6</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4</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11-12</a:t>
                      </a:r>
                      <a:endParaRPr lang="en-US" sz="20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402336">
                <a:tc>
                  <a:txBody>
                    <a:bodyPr/>
                    <a:lstStyle/>
                    <a:p>
                      <a:r>
                        <a:rPr lang="en-US" sz="2000" dirty="0"/>
                        <a:t>Crypto</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4</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6</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11-12</a:t>
                      </a:r>
                      <a:endParaRPr lang="en-US" sz="20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402336">
                <a:tc>
                  <a:txBody>
                    <a:bodyPr/>
                    <a:lstStyle/>
                    <a:p>
                      <a:r>
                        <a:rPr lang="en-US" sz="2000" dirty="0"/>
                        <a:t>Giardia</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a:t>0</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4</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1-2</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6</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3</a:t>
                      </a:r>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dirty="0"/>
                        <a:t>14-15</a:t>
                      </a:r>
                      <a:endParaRPr lang="en-US" sz="20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bl>
          </a:graphicData>
        </a:graphic>
      </p:graphicFrame>
      <p:sp>
        <p:nvSpPr>
          <p:cNvPr id="3" name="TextBox 2"/>
          <p:cNvSpPr txBox="1"/>
          <p:nvPr/>
        </p:nvSpPr>
        <p:spPr>
          <a:xfrm>
            <a:off x="62693" y="5892800"/>
            <a:ext cx="3656129"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Table and Graphic </a:t>
            </a:r>
            <a:r>
              <a:rPr lang="en-US" sz="1400" dirty="0" smtClean="0">
                <a:latin typeface="Arial" panose="020B0604020202020204" pitchFamily="34" charset="0"/>
                <a:cs typeface="Arial" panose="020B0604020202020204" pitchFamily="34" charset="0"/>
              </a:rPr>
              <a:t>via Project Reuse-13-03</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6259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670" y="271508"/>
            <a:ext cx="10878971" cy="640354"/>
          </a:xfrm>
        </p:spPr>
        <p:txBody>
          <a:bodyPr/>
          <a:lstStyle/>
          <a:p>
            <a:r>
              <a:rPr lang="en-US" sz="2800" dirty="0"/>
              <a:t>Other Process Components Serve an Operational Objective of Maintaining Assets and Plant Production Capacity</a:t>
            </a:r>
          </a:p>
        </p:txBody>
      </p:sp>
      <p:pic>
        <p:nvPicPr>
          <p:cNvPr id="5" name="Content Placeholder 4" descr="C:\Users\bstanford\OneDrive - Hazen and Sawyer, P.C-\00 Projects\2014\WateReuse-13-03 CCPs for DPR\CCP Monitoring\20023-001-001 RO UVAOP.png"/>
          <p:cNvPicPr>
            <a:picLocks noGrp="1"/>
          </p:cNvPicPr>
          <p:nvPr>
            <p:ph sz="quarter"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1556625" y="1207350"/>
            <a:ext cx="9094787" cy="4884738"/>
          </a:xfrm>
          <a:prstGeom prst="rect">
            <a:avLst/>
          </a:prstGeom>
          <a:noFill/>
          <a:ln>
            <a:noFill/>
          </a:ln>
        </p:spPr>
      </p:pic>
      <p:sp>
        <p:nvSpPr>
          <p:cNvPr id="3" name="TextBox 2"/>
          <p:cNvSpPr txBox="1"/>
          <p:nvPr/>
        </p:nvSpPr>
        <p:spPr>
          <a:xfrm>
            <a:off x="339571" y="1207350"/>
            <a:ext cx="2434107" cy="369332"/>
          </a:xfrm>
          <a:prstGeom prst="rect">
            <a:avLst/>
          </a:prstGeom>
          <a:noFill/>
        </p:spPr>
        <p:txBody>
          <a:bodyPr wrap="square" rtlCol="0">
            <a:spAutoFit/>
          </a:bodyPr>
          <a:lstStyle/>
          <a:p>
            <a:r>
              <a:rPr lang="en-US" dirty="0">
                <a:solidFill>
                  <a:srgbClr val="C00000"/>
                </a:solidFill>
              </a:rPr>
              <a:t>Limits Biological Fouling</a:t>
            </a:r>
          </a:p>
        </p:txBody>
      </p:sp>
      <p:sp>
        <p:nvSpPr>
          <p:cNvPr id="6" name="TextBox 5"/>
          <p:cNvSpPr txBox="1"/>
          <p:nvPr/>
        </p:nvSpPr>
        <p:spPr>
          <a:xfrm>
            <a:off x="1010989" y="2953585"/>
            <a:ext cx="2434107" cy="369332"/>
          </a:xfrm>
          <a:prstGeom prst="rect">
            <a:avLst/>
          </a:prstGeom>
          <a:noFill/>
        </p:spPr>
        <p:txBody>
          <a:bodyPr wrap="square" rtlCol="0">
            <a:spAutoFit/>
          </a:bodyPr>
          <a:lstStyle/>
          <a:p>
            <a:r>
              <a:rPr lang="en-US" dirty="0">
                <a:solidFill>
                  <a:srgbClr val="C00000"/>
                </a:solidFill>
              </a:rPr>
              <a:t>Removes Large Particles</a:t>
            </a:r>
          </a:p>
        </p:txBody>
      </p:sp>
      <p:sp>
        <p:nvSpPr>
          <p:cNvPr id="7" name="TextBox 6"/>
          <p:cNvSpPr txBox="1"/>
          <p:nvPr/>
        </p:nvSpPr>
        <p:spPr>
          <a:xfrm>
            <a:off x="4697078" y="949662"/>
            <a:ext cx="1854557" cy="1200329"/>
          </a:xfrm>
          <a:prstGeom prst="rect">
            <a:avLst/>
          </a:prstGeom>
          <a:noFill/>
        </p:spPr>
        <p:txBody>
          <a:bodyPr wrap="square" rtlCol="0">
            <a:spAutoFit/>
          </a:bodyPr>
          <a:lstStyle/>
          <a:p>
            <a:r>
              <a:rPr lang="en-US" dirty="0">
                <a:solidFill>
                  <a:srgbClr val="C00000"/>
                </a:solidFill>
              </a:rPr>
              <a:t>Protects RO Membranes from Particulate Fouling</a:t>
            </a:r>
          </a:p>
        </p:txBody>
      </p:sp>
      <p:sp>
        <p:nvSpPr>
          <p:cNvPr id="8" name="TextBox 7"/>
          <p:cNvSpPr txBox="1"/>
          <p:nvPr/>
        </p:nvSpPr>
        <p:spPr>
          <a:xfrm>
            <a:off x="9170341" y="1116038"/>
            <a:ext cx="1457461" cy="1200329"/>
          </a:xfrm>
          <a:prstGeom prst="rect">
            <a:avLst/>
          </a:prstGeom>
          <a:noFill/>
        </p:spPr>
        <p:txBody>
          <a:bodyPr wrap="square" rtlCol="0">
            <a:spAutoFit/>
          </a:bodyPr>
          <a:lstStyle/>
          <a:p>
            <a:r>
              <a:rPr lang="en-US" dirty="0">
                <a:solidFill>
                  <a:srgbClr val="C00000"/>
                </a:solidFill>
              </a:rPr>
              <a:t>Protects RO Membranes from Scale Formation</a:t>
            </a:r>
          </a:p>
        </p:txBody>
      </p:sp>
      <p:sp>
        <p:nvSpPr>
          <p:cNvPr id="9" name="TextBox 8"/>
          <p:cNvSpPr txBox="1"/>
          <p:nvPr/>
        </p:nvSpPr>
        <p:spPr>
          <a:xfrm>
            <a:off x="7543308" y="5206558"/>
            <a:ext cx="2618706" cy="923330"/>
          </a:xfrm>
          <a:prstGeom prst="rect">
            <a:avLst/>
          </a:prstGeom>
          <a:noFill/>
        </p:spPr>
        <p:txBody>
          <a:bodyPr wrap="square" rtlCol="0">
            <a:spAutoFit/>
          </a:bodyPr>
          <a:lstStyle/>
          <a:p>
            <a:r>
              <a:rPr lang="en-US" dirty="0">
                <a:solidFill>
                  <a:srgbClr val="C00000"/>
                </a:solidFill>
              </a:rPr>
              <a:t>Protects pipes and distribution system from corrosion</a:t>
            </a:r>
          </a:p>
        </p:txBody>
      </p:sp>
      <p:cxnSp>
        <p:nvCxnSpPr>
          <p:cNvPr id="10" name="Straight Arrow Connector 9"/>
          <p:cNvCxnSpPr>
            <a:stCxn id="3" idx="3"/>
          </p:cNvCxnSpPr>
          <p:nvPr/>
        </p:nvCxnSpPr>
        <p:spPr>
          <a:xfrm>
            <a:off x="2773678" y="1392016"/>
            <a:ext cx="545636"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471358" y="3138251"/>
            <a:ext cx="649881"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5962919" y="1576682"/>
            <a:ext cx="38636" cy="57330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768689" y="1716202"/>
            <a:ext cx="1378043"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5795493" y="5824334"/>
            <a:ext cx="1635618" cy="114977"/>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107185" y="5433135"/>
            <a:ext cx="1651247" cy="369332"/>
          </a:xfrm>
          <a:prstGeom prst="rect">
            <a:avLst/>
          </a:prstGeom>
          <a:noFill/>
        </p:spPr>
        <p:txBody>
          <a:bodyPr wrap="square" rtlCol="0">
            <a:spAutoFit/>
          </a:bodyPr>
          <a:lstStyle/>
          <a:p>
            <a:r>
              <a:rPr lang="en-US" dirty="0">
                <a:solidFill>
                  <a:srgbClr val="FF0000"/>
                </a:solidFill>
              </a:rPr>
              <a:t>NaOCl?</a:t>
            </a:r>
          </a:p>
        </p:txBody>
      </p:sp>
    </p:spTree>
    <p:extLst>
      <p:ext uri="{BB962C8B-B14F-4D97-AF65-F5344CB8AC3E}">
        <p14:creationId xmlns:p14="http://schemas.microsoft.com/office/powerpoint/2010/main" val="1425648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0445" y="1236268"/>
            <a:ext cx="9842739" cy="3270126"/>
          </a:xfrm>
        </p:spPr>
        <p:txBody>
          <a:bodyPr/>
          <a:lstStyle/>
          <a:p>
            <a:r>
              <a:rPr lang="en-US" b="0" dirty="0">
                <a:latin typeface="Arial" panose="020B0604020202020204" pitchFamily="34" charset="0"/>
                <a:cs typeface="Arial" panose="020B0604020202020204" pitchFamily="34" charset="0"/>
              </a:rPr>
              <a:t>Membrane Filtration Operating and Design Concepts</a:t>
            </a:r>
          </a:p>
        </p:txBody>
      </p:sp>
    </p:spTree>
    <p:extLst>
      <p:ext uri="{BB962C8B-B14F-4D97-AF65-F5344CB8AC3E}">
        <p14:creationId xmlns:p14="http://schemas.microsoft.com/office/powerpoint/2010/main" val="20933010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479024" cy="533400"/>
          </a:xfrm>
        </p:spPr>
        <p:txBody>
          <a:bodyPr/>
          <a:lstStyle/>
          <a:p>
            <a:r>
              <a:rPr lang="en-US" dirty="0"/>
              <a:t>The Filtration Spectrum</a:t>
            </a:r>
          </a:p>
        </p:txBody>
      </p:sp>
      <p:grpSp>
        <p:nvGrpSpPr>
          <p:cNvPr id="6" name="Group 23"/>
          <p:cNvGrpSpPr>
            <a:grpSpLocks/>
          </p:cNvGrpSpPr>
          <p:nvPr/>
        </p:nvGrpSpPr>
        <p:grpSpPr bwMode="auto">
          <a:xfrm>
            <a:off x="2127250" y="1361771"/>
            <a:ext cx="7302500" cy="4534558"/>
            <a:chOff x="340" y="937"/>
            <a:chExt cx="4082" cy="2676"/>
          </a:xfrm>
        </p:grpSpPr>
        <p:pic>
          <p:nvPicPr>
            <p:cNvPr id="7" name="Picture 3" descr="pijlen filter2"/>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0" y="1430"/>
              <a:ext cx="3985" cy="1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4"/>
            <p:cNvSpPr txBox="1">
              <a:spLocks noChangeArrowheads="1"/>
            </p:cNvSpPr>
            <p:nvPr/>
          </p:nvSpPr>
          <p:spPr bwMode="auto">
            <a:xfrm>
              <a:off x="340" y="937"/>
              <a:ext cx="1077"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spcBef>
                  <a:spcPct val="50000"/>
                </a:spcBef>
              </a:pPr>
              <a:r>
                <a:rPr lang="en-GB" altLang="en-US" sz="1400"/>
                <a:t>Microfiltration</a:t>
              </a:r>
              <a:br>
                <a:rPr lang="en-GB" altLang="en-US" sz="1400"/>
              </a:br>
              <a:endParaRPr lang="en-GB" altLang="en-US" sz="1400"/>
            </a:p>
            <a:p>
              <a:pPr algn="l" eaLnBrk="0" hangingPunct="0">
                <a:lnSpc>
                  <a:spcPct val="20000"/>
                </a:lnSpc>
                <a:spcBef>
                  <a:spcPct val="50000"/>
                </a:spcBef>
              </a:pPr>
              <a:r>
                <a:rPr lang="en-GB" altLang="en-US" sz="1400" b="1">
                  <a:solidFill>
                    <a:srgbClr val="0099FF"/>
                  </a:solidFill>
                </a:rPr>
                <a:t>10 um – 100 nm</a:t>
              </a:r>
            </a:p>
          </p:txBody>
        </p:sp>
        <p:sp>
          <p:nvSpPr>
            <p:cNvPr id="9" name="Rectangle 5"/>
            <p:cNvSpPr>
              <a:spLocks noChangeArrowheads="1"/>
            </p:cNvSpPr>
            <p:nvPr/>
          </p:nvSpPr>
          <p:spPr bwMode="auto">
            <a:xfrm>
              <a:off x="1383" y="937"/>
              <a:ext cx="762"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spcBef>
                  <a:spcPct val="50000"/>
                </a:spcBef>
              </a:pPr>
              <a:r>
                <a:rPr lang="en-GB" altLang="en-US" sz="1400"/>
                <a:t>Ultrafiltration</a:t>
              </a:r>
              <a:br>
                <a:rPr lang="en-GB" altLang="en-US" sz="1400"/>
              </a:br>
              <a:endParaRPr lang="en-GB" altLang="en-US" sz="1400"/>
            </a:p>
            <a:p>
              <a:pPr algn="l" eaLnBrk="0" hangingPunct="0">
                <a:lnSpc>
                  <a:spcPct val="20000"/>
                </a:lnSpc>
                <a:spcBef>
                  <a:spcPct val="50000"/>
                </a:spcBef>
              </a:pPr>
              <a:r>
                <a:rPr lang="en-GB" altLang="en-US" sz="1400" b="1">
                  <a:solidFill>
                    <a:srgbClr val="0099FF"/>
                  </a:solidFill>
                </a:rPr>
                <a:t>100 - 10 nm</a:t>
              </a:r>
              <a:r>
                <a:rPr lang="en-GB" altLang="en-US" sz="1400"/>
                <a:t> </a:t>
              </a:r>
            </a:p>
          </p:txBody>
        </p:sp>
        <p:sp>
          <p:nvSpPr>
            <p:cNvPr id="10" name="Rectangle 6"/>
            <p:cNvSpPr>
              <a:spLocks noChangeArrowheads="1"/>
            </p:cNvSpPr>
            <p:nvPr/>
          </p:nvSpPr>
          <p:spPr bwMode="auto">
            <a:xfrm>
              <a:off x="2336" y="937"/>
              <a:ext cx="781"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spcBef>
                  <a:spcPct val="50000"/>
                </a:spcBef>
              </a:pPr>
              <a:r>
                <a:rPr lang="en-GB" altLang="en-US" sz="1400"/>
                <a:t>Nanofiltration</a:t>
              </a:r>
              <a:br>
                <a:rPr lang="en-GB" altLang="en-US" sz="1400"/>
              </a:br>
              <a:endParaRPr lang="en-GB" altLang="en-US" sz="1400"/>
            </a:p>
            <a:p>
              <a:pPr algn="l" eaLnBrk="0" hangingPunct="0">
                <a:lnSpc>
                  <a:spcPct val="20000"/>
                </a:lnSpc>
                <a:spcBef>
                  <a:spcPct val="50000"/>
                </a:spcBef>
              </a:pPr>
              <a:r>
                <a:rPr lang="en-GB" altLang="en-US" sz="1400" b="1">
                  <a:solidFill>
                    <a:srgbClr val="0099FF"/>
                  </a:solidFill>
                </a:rPr>
                <a:t>10 - 1 nm</a:t>
              </a:r>
            </a:p>
          </p:txBody>
        </p:sp>
        <p:sp>
          <p:nvSpPr>
            <p:cNvPr id="11" name="Rectangle 7"/>
            <p:cNvSpPr>
              <a:spLocks noChangeArrowheads="1"/>
            </p:cNvSpPr>
            <p:nvPr/>
          </p:nvSpPr>
          <p:spPr bwMode="auto">
            <a:xfrm>
              <a:off x="3327" y="937"/>
              <a:ext cx="1007"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spcBef>
                  <a:spcPct val="50000"/>
                </a:spcBef>
              </a:pPr>
              <a:r>
                <a:rPr lang="en-GB" altLang="en-US" sz="1400"/>
                <a:t>Reverse Osmosis</a:t>
              </a:r>
              <a:br>
                <a:rPr lang="en-GB" altLang="en-US" sz="1400"/>
              </a:br>
              <a:endParaRPr lang="en-GB" altLang="en-US" sz="1400"/>
            </a:p>
            <a:p>
              <a:pPr algn="l" eaLnBrk="0" hangingPunct="0">
                <a:lnSpc>
                  <a:spcPct val="20000"/>
                </a:lnSpc>
                <a:spcBef>
                  <a:spcPct val="50000"/>
                </a:spcBef>
              </a:pPr>
              <a:r>
                <a:rPr lang="en-GB" altLang="en-US" sz="1400" b="1">
                  <a:solidFill>
                    <a:srgbClr val="0099FF"/>
                  </a:solidFill>
                </a:rPr>
                <a:t>&lt; 1 nm</a:t>
              </a:r>
            </a:p>
          </p:txBody>
        </p:sp>
        <p:sp>
          <p:nvSpPr>
            <p:cNvPr id="12" name="Text Box 8"/>
            <p:cNvSpPr txBox="1">
              <a:spLocks noChangeArrowheads="1"/>
            </p:cNvSpPr>
            <p:nvPr/>
          </p:nvSpPr>
          <p:spPr bwMode="auto">
            <a:xfrm>
              <a:off x="439" y="2795"/>
              <a:ext cx="768"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dirty="0"/>
                <a:t>colloids viruses</a:t>
              </a:r>
            </a:p>
            <a:p>
              <a:pPr algn="l" eaLnBrk="0" hangingPunct="0">
                <a:lnSpc>
                  <a:spcPct val="80000"/>
                </a:lnSpc>
              </a:pPr>
              <a:r>
                <a:rPr lang="en-GB" altLang="en-US" sz="1400" dirty="0" err="1"/>
                <a:t>color</a:t>
              </a:r>
              <a:endParaRPr lang="en-GB" altLang="en-US" sz="1400" dirty="0"/>
            </a:p>
            <a:p>
              <a:pPr algn="l" eaLnBrk="0" hangingPunct="0">
                <a:lnSpc>
                  <a:spcPct val="80000"/>
                </a:lnSpc>
              </a:pPr>
              <a:r>
                <a:rPr lang="en-GB" altLang="en-US" sz="1400" dirty="0"/>
                <a:t>hardness pesticides salts</a:t>
              </a:r>
            </a:p>
            <a:p>
              <a:pPr algn="l" eaLnBrk="0" hangingPunct="0">
                <a:lnSpc>
                  <a:spcPct val="80000"/>
                </a:lnSpc>
              </a:pPr>
              <a:r>
                <a:rPr lang="en-GB" altLang="en-US" sz="1400" dirty="0"/>
                <a:t>water</a:t>
              </a:r>
            </a:p>
          </p:txBody>
        </p:sp>
        <p:sp>
          <p:nvSpPr>
            <p:cNvPr id="13" name="Rectangle 9"/>
            <p:cNvSpPr>
              <a:spLocks noChangeArrowheads="1"/>
            </p:cNvSpPr>
            <p:nvPr/>
          </p:nvSpPr>
          <p:spPr bwMode="auto">
            <a:xfrm>
              <a:off x="870" y="1442"/>
              <a:ext cx="513"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5000"/>
                </a:lnSpc>
              </a:pPr>
              <a:r>
                <a:rPr lang="en-GB" altLang="en-US" sz="1400"/>
                <a:t>giarda</a:t>
              </a:r>
            </a:p>
            <a:p>
              <a:pPr algn="l" eaLnBrk="0" hangingPunct="0">
                <a:lnSpc>
                  <a:spcPct val="85000"/>
                </a:lnSpc>
              </a:pPr>
              <a:r>
                <a:rPr lang="en-GB" altLang="en-US" sz="1400"/>
                <a:t>crypto</a:t>
              </a:r>
            </a:p>
            <a:p>
              <a:pPr algn="l" eaLnBrk="0" hangingPunct="0">
                <a:lnSpc>
                  <a:spcPct val="85000"/>
                </a:lnSpc>
              </a:pPr>
              <a:r>
                <a:rPr lang="en-GB" altLang="en-US" sz="1400"/>
                <a:t>bacteria</a:t>
              </a:r>
            </a:p>
          </p:txBody>
        </p:sp>
        <p:sp>
          <p:nvSpPr>
            <p:cNvPr id="14" name="Rectangle 10"/>
            <p:cNvSpPr>
              <a:spLocks noChangeArrowheads="1"/>
            </p:cNvSpPr>
            <p:nvPr/>
          </p:nvSpPr>
          <p:spPr bwMode="auto">
            <a:xfrm>
              <a:off x="1457" y="2792"/>
              <a:ext cx="613"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dirty="0"/>
                <a:t>colour </a:t>
              </a:r>
            </a:p>
            <a:p>
              <a:pPr algn="l" eaLnBrk="0" hangingPunct="0">
                <a:lnSpc>
                  <a:spcPct val="80000"/>
                </a:lnSpc>
              </a:pPr>
              <a:r>
                <a:rPr lang="en-GB" altLang="en-US" sz="1400" dirty="0"/>
                <a:t>hardness</a:t>
              </a:r>
            </a:p>
            <a:p>
              <a:pPr algn="l" eaLnBrk="0" hangingPunct="0">
                <a:lnSpc>
                  <a:spcPct val="80000"/>
                </a:lnSpc>
              </a:pPr>
              <a:r>
                <a:rPr lang="en-GB" altLang="en-US" sz="1400" dirty="0"/>
                <a:t>pesticides</a:t>
              </a:r>
            </a:p>
            <a:p>
              <a:pPr algn="l" eaLnBrk="0" hangingPunct="0">
                <a:lnSpc>
                  <a:spcPct val="80000"/>
                </a:lnSpc>
              </a:pPr>
              <a:r>
                <a:rPr lang="en-GB" altLang="en-US" sz="1400" dirty="0"/>
                <a:t>salts</a:t>
              </a:r>
            </a:p>
            <a:p>
              <a:pPr algn="l" eaLnBrk="0" hangingPunct="0">
                <a:lnSpc>
                  <a:spcPct val="80000"/>
                </a:lnSpc>
              </a:pPr>
              <a:r>
                <a:rPr lang="en-GB" altLang="en-US" sz="1400" dirty="0"/>
                <a:t>water</a:t>
              </a:r>
            </a:p>
          </p:txBody>
        </p:sp>
        <p:sp>
          <p:nvSpPr>
            <p:cNvPr id="15" name="Rectangle 11"/>
            <p:cNvSpPr>
              <a:spLocks noChangeArrowheads="1"/>
            </p:cNvSpPr>
            <p:nvPr/>
          </p:nvSpPr>
          <p:spPr bwMode="auto">
            <a:xfrm>
              <a:off x="1801" y="1570"/>
              <a:ext cx="489"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a:t>colloids</a:t>
              </a:r>
            </a:p>
            <a:p>
              <a:pPr algn="l" eaLnBrk="0" hangingPunct="0">
                <a:lnSpc>
                  <a:spcPct val="80000"/>
                </a:lnSpc>
              </a:pPr>
              <a:r>
                <a:rPr lang="en-GB" altLang="en-US" sz="1400"/>
                <a:t>viruses</a:t>
              </a:r>
            </a:p>
          </p:txBody>
        </p:sp>
        <p:sp>
          <p:nvSpPr>
            <p:cNvPr id="16" name="Rectangle 12"/>
            <p:cNvSpPr>
              <a:spLocks noChangeArrowheads="1"/>
            </p:cNvSpPr>
            <p:nvPr/>
          </p:nvSpPr>
          <p:spPr bwMode="auto">
            <a:xfrm>
              <a:off x="2457" y="2792"/>
              <a:ext cx="389"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dirty="0"/>
                <a:t>salts</a:t>
              </a:r>
            </a:p>
            <a:p>
              <a:pPr algn="l" eaLnBrk="0" hangingPunct="0">
                <a:lnSpc>
                  <a:spcPct val="80000"/>
                </a:lnSpc>
              </a:pPr>
              <a:r>
                <a:rPr lang="en-GB" altLang="en-US" sz="1400" dirty="0"/>
                <a:t>water</a:t>
              </a:r>
            </a:p>
          </p:txBody>
        </p:sp>
        <p:sp>
          <p:nvSpPr>
            <p:cNvPr id="17" name="Rectangle 13"/>
            <p:cNvSpPr>
              <a:spLocks noChangeArrowheads="1"/>
            </p:cNvSpPr>
            <p:nvPr/>
          </p:nvSpPr>
          <p:spPr bwMode="auto">
            <a:xfrm>
              <a:off x="2789" y="1463"/>
              <a:ext cx="618"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lnSpc>
                  <a:spcPct val="80000"/>
                </a:lnSpc>
              </a:pPr>
              <a:r>
                <a:rPr lang="en-GB" altLang="en-US" sz="1400" dirty="0" err="1"/>
                <a:t>color</a:t>
              </a:r>
              <a:endParaRPr lang="en-GB" altLang="en-US" sz="1400" dirty="0"/>
            </a:p>
            <a:p>
              <a:pPr algn="l" eaLnBrk="0" hangingPunct="0">
                <a:lnSpc>
                  <a:spcPct val="80000"/>
                </a:lnSpc>
              </a:pPr>
              <a:r>
                <a:rPr lang="en-GB" altLang="en-US" sz="1400" dirty="0"/>
                <a:t>hardness</a:t>
              </a:r>
            </a:p>
            <a:p>
              <a:pPr algn="l" eaLnBrk="0" hangingPunct="0">
                <a:lnSpc>
                  <a:spcPct val="80000"/>
                </a:lnSpc>
              </a:pPr>
              <a:r>
                <a:rPr lang="en-GB" altLang="en-US" sz="1400" dirty="0"/>
                <a:t>pesticides</a:t>
              </a:r>
            </a:p>
          </p:txBody>
        </p:sp>
        <p:sp>
          <p:nvSpPr>
            <p:cNvPr id="18" name="Rectangle 14"/>
            <p:cNvSpPr>
              <a:spLocks noChangeArrowheads="1"/>
            </p:cNvSpPr>
            <p:nvPr/>
          </p:nvSpPr>
          <p:spPr bwMode="auto">
            <a:xfrm>
              <a:off x="4076" y="1661"/>
              <a:ext cx="3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r>
                <a:rPr lang="en-GB" altLang="en-US" sz="1400"/>
                <a:t>salts</a:t>
              </a:r>
            </a:p>
          </p:txBody>
        </p:sp>
        <p:sp>
          <p:nvSpPr>
            <p:cNvPr id="19" name="Rectangle 15"/>
            <p:cNvSpPr>
              <a:spLocks noChangeArrowheads="1"/>
            </p:cNvSpPr>
            <p:nvPr/>
          </p:nvSpPr>
          <p:spPr bwMode="auto">
            <a:xfrm>
              <a:off x="3441" y="2792"/>
              <a:ext cx="3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fontAlgn="base">
                <a:spcBef>
                  <a:spcPct val="0"/>
                </a:spcBef>
                <a:spcAft>
                  <a:spcPct val="0"/>
                </a:spcAft>
                <a:defRPr>
                  <a:solidFill>
                    <a:schemeClr val="tx1"/>
                  </a:solidFill>
                  <a:latin typeface="Arial" panose="020B0604020202020204" pitchFamily="34" charset="0"/>
                </a:defRPr>
              </a:lvl6pPr>
              <a:lvl7pPr marL="2971800" indent="-228600" algn="ctr" fontAlgn="base">
                <a:spcBef>
                  <a:spcPct val="0"/>
                </a:spcBef>
                <a:spcAft>
                  <a:spcPct val="0"/>
                </a:spcAft>
                <a:defRPr>
                  <a:solidFill>
                    <a:schemeClr val="tx1"/>
                  </a:solidFill>
                  <a:latin typeface="Arial" panose="020B0604020202020204" pitchFamily="34" charset="0"/>
                </a:defRPr>
              </a:lvl7pPr>
              <a:lvl8pPr marL="3429000" indent="-228600" algn="ctr" fontAlgn="base">
                <a:spcBef>
                  <a:spcPct val="0"/>
                </a:spcBef>
                <a:spcAft>
                  <a:spcPct val="0"/>
                </a:spcAft>
                <a:defRPr>
                  <a:solidFill>
                    <a:schemeClr val="tx1"/>
                  </a:solidFill>
                  <a:latin typeface="Arial" panose="020B0604020202020204" pitchFamily="34" charset="0"/>
                </a:defRPr>
              </a:lvl8pPr>
              <a:lvl9pPr marL="3886200" indent="-228600" algn="ctr" fontAlgn="base">
                <a:spcBef>
                  <a:spcPct val="0"/>
                </a:spcBef>
                <a:spcAft>
                  <a:spcPct val="0"/>
                </a:spcAft>
                <a:defRPr>
                  <a:solidFill>
                    <a:schemeClr val="tx1"/>
                  </a:solidFill>
                  <a:latin typeface="Arial" panose="020B0604020202020204" pitchFamily="34" charset="0"/>
                </a:defRPr>
              </a:lvl9pPr>
            </a:lstStyle>
            <a:p>
              <a:pPr algn="l" eaLnBrk="0" hangingPunct="0"/>
              <a:r>
                <a:rPr lang="en-GB" altLang="en-US" sz="1400" dirty="0"/>
                <a:t>water</a:t>
              </a:r>
            </a:p>
          </p:txBody>
        </p:sp>
      </p:grpSp>
      <p:sp>
        <p:nvSpPr>
          <p:cNvPr id="20" name="TextBox 19"/>
          <p:cNvSpPr txBox="1"/>
          <p:nvPr/>
        </p:nvSpPr>
        <p:spPr>
          <a:xfrm>
            <a:off x="2312988" y="5896329"/>
            <a:ext cx="428733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Pentair - </a:t>
            </a:r>
            <a:r>
              <a:rPr lang="en-US" sz="1400" dirty="0" err="1">
                <a:latin typeface="Arial" panose="020B0604020202020204" pitchFamily="34" charset="0"/>
                <a:cs typeface="Arial" panose="020B0604020202020204" pitchFamily="34" charset="0"/>
              </a:rPr>
              <a:t>Norit</a:t>
            </a:r>
            <a:r>
              <a:rPr lang="en-US" sz="1400" dirty="0">
                <a:latin typeface="Arial" panose="020B0604020202020204" pitchFamily="34" charset="0"/>
                <a:cs typeface="Arial" panose="020B0604020202020204" pitchFamily="34" charset="0"/>
              </a:rPr>
              <a:t> Membranes</a:t>
            </a:r>
          </a:p>
        </p:txBody>
      </p:sp>
    </p:spTree>
    <p:extLst>
      <p:ext uri="{BB962C8B-B14F-4D97-AF65-F5344CB8AC3E}">
        <p14:creationId xmlns:p14="http://schemas.microsoft.com/office/powerpoint/2010/main" val="1696376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479024" cy="533400"/>
          </a:xfrm>
        </p:spPr>
        <p:txBody>
          <a:bodyPr/>
          <a:lstStyle/>
          <a:p>
            <a:r>
              <a:rPr lang="en-US" dirty="0"/>
              <a:t>Membrane Filtration</a:t>
            </a:r>
          </a:p>
        </p:txBody>
      </p:sp>
      <p:sp>
        <p:nvSpPr>
          <p:cNvPr id="4" name="Text Placeholder 3"/>
          <p:cNvSpPr>
            <a:spLocks noGrp="1"/>
          </p:cNvSpPr>
          <p:nvPr>
            <p:ph type="body" sz="quarter" idx="10"/>
          </p:nvPr>
        </p:nvSpPr>
        <p:spPr>
          <a:xfrm>
            <a:off x="914400" y="4468482"/>
            <a:ext cx="10110158" cy="1759790"/>
          </a:xfrm>
        </p:spPr>
        <p:txBody>
          <a:bodyPr>
            <a:normAutofit fontScale="77500" lnSpcReduction="20000"/>
          </a:bodyPr>
          <a:lstStyle/>
          <a:p>
            <a:pPr marL="0" indent="0">
              <a:spcBef>
                <a:spcPts val="1200"/>
              </a:spcBef>
              <a:buNone/>
            </a:pPr>
            <a:r>
              <a:rPr lang="en-US" sz="2400" dirty="0"/>
              <a:t>Membrane material forms a physical barrier that strains particles from a treatment stream</a:t>
            </a:r>
          </a:p>
          <a:p>
            <a:pPr marL="457200" lvl="1">
              <a:spcBef>
                <a:spcPts val="1200"/>
              </a:spcBef>
              <a:buFont typeface="Arial" panose="020B0604020202020204" pitchFamily="34" charset="0"/>
              <a:buChar char="–"/>
            </a:pPr>
            <a:r>
              <a:rPr lang="en-US" sz="2000" dirty="0"/>
              <a:t>Typically membrane filtration refers to Microfiltration (MF) and Ultrafiltration (</a:t>
            </a:r>
            <a:r>
              <a:rPr lang="en-US" sz="2000" dirty="0" err="1"/>
              <a:t>UF</a:t>
            </a:r>
            <a:r>
              <a:rPr lang="en-US" sz="2000" dirty="0"/>
              <a:t>) ranges</a:t>
            </a:r>
          </a:p>
          <a:p>
            <a:pPr marL="457200" lvl="1">
              <a:spcBef>
                <a:spcPts val="1200"/>
              </a:spcBef>
              <a:buFont typeface="Arial" panose="020B0604020202020204" pitchFamily="34" charset="0"/>
              <a:buChar char="–"/>
            </a:pPr>
            <a:r>
              <a:rPr lang="en-US" sz="2000" dirty="0"/>
              <a:t>Particles larger than membrane pores are retained</a:t>
            </a:r>
          </a:p>
          <a:p>
            <a:pPr marL="457200" lvl="1">
              <a:spcBef>
                <a:spcPts val="1200"/>
              </a:spcBef>
              <a:buFont typeface="Arial" panose="020B0604020202020204" pitchFamily="34" charset="0"/>
              <a:buChar char="–"/>
            </a:pPr>
            <a:r>
              <a:rPr lang="en-US" sz="2000" dirty="0"/>
              <a:t>Smaller particles pass through the membrane</a:t>
            </a:r>
          </a:p>
          <a:p>
            <a:pPr marL="457200" lvl="1">
              <a:spcBef>
                <a:spcPts val="1200"/>
              </a:spcBef>
              <a:buFont typeface="Arial" panose="020B0604020202020204" pitchFamily="34" charset="0"/>
              <a:buChar char="–"/>
            </a:pPr>
            <a:r>
              <a:rPr lang="en-US" sz="2000" dirty="0"/>
              <a:t>Retained particles are recovered during cleaning</a:t>
            </a:r>
          </a:p>
        </p:txBody>
      </p:sp>
      <p:pic>
        <p:nvPicPr>
          <p:cNvPr id="6" name="Picture 2"/>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11655" y="1473458"/>
            <a:ext cx="4329880" cy="2545330"/>
          </a:xfrm>
          <a:prstGeom prst="rect">
            <a:avLst/>
          </a:prstGeom>
          <a:noFill/>
          <a:ln w="9525">
            <a:noFill/>
            <a:miter lim="800000"/>
            <a:headEnd/>
            <a:tailEnd/>
          </a:ln>
        </p:spPr>
      </p:pic>
    </p:spTree>
    <p:extLst>
      <p:ext uri="{BB962C8B-B14F-4D97-AF65-F5344CB8AC3E}">
        <p14:creationId xmlns:p14="http://schemas.microsoft.com/office/powerpoint/2010/main" val="21039449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479024" cy="533400"/>
          </a:xfrm>
        </p:spPr>
        <p:txBody>
          <a:bodyPr/>
          <a:lstStyle/>
          <a:p>
            <a:r>
              <a:rPr lang="en-US" dirty="0"/>
              <a:t>Straining Example</a:t>
            </a:r>
          </a:p>
        </p:txBody>
      </p:sp>
      <p:sp>
        <p:nvSpPr>
          <p:cNvPr id="4" name="Text Placeholder 3"/>
          <p:cNvSpPr>
            <a:spLocks noGrp="1"/>
          </p:cNvSpPr>
          <p:nvPr>
            <p:ph type="body" sz="quarter" idx="11"/>
          </p:nvPr>
        </p:nvSpPr>
        <p:spPr>
          <a:xfrm>
            <a:off x="928099" y="1101178"/>
            <a:ext cx="9568451" cy="346466"/>
          </a:xfrm>
        </p:spPr>
        <p:txBody>
          <a:bodyPr/>
          <a:lstStyle/>
          <a:p>
            <a:r>
              <a:rPr lang="en-US" sz="1800" dirty="0">
                <a:latin typeface="Arial" panose="020B0604020202020204" pitchFamily="34" charset="0"/>
              </a:rPr>
              <a:t>Objects small enough to fit through membrane pores will pass thru </a:t>
            </a:r>
            <a:r>
              <a:rPr lang="en-US" sz="1800" dirty="0" smtClean="0">
                <a:latin typeface="Arial" panose="020B0604020202020204" pitchFamily="34" charset="0"/>
              </a:rPr>
              <a:t>membranes</a:t>
            </a:r>
            <a:endParaRPr lang="en-US" sz="1800" dirty="0">
              <a:latin typeface="Arial" panose="020B0604020202020204"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37504" y="1855949"/>
            <a:ext cx="2601924" cy="2341732"/>
          </a:xfrm>
          <a:prstGeom prst="rect">
            <a:avLst/>
          </a:prstGeom>
        </p:spPr>
      </p:pic>
      <p:pic>
        <p:nvPicPr>
          <p:cNvPr id="22" name="Picture 2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540818" y="3928651"/>
            <a:ext cx="749847" cy="538058"/>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72176" y="3302690"/>
            <a:ext cx="1789981" cy="1789981"/>
          </a:xfrm>
          <a:prstGeom prst="rect">
            <a:avLst/>
          </a:prstGeom>
        </p:spPr>
      </p:pic>
      <p:cxnSp>
        <p:nvCxnSpPr>
          <p:cNvPr id="11" name="Straight Arrow Connector 10"/>
          <p:cNvCxnSpPr/>
          <p:nvPr/>
        </p:nvCxnSpPr>
        <p:spPr>
          <a:xfrm>
            <a:off x="4132053" y="3302690"/>
            <a:ext cx="2001328" cy="7862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6960557" y="4197680"/>
            <a:ext cx="2640643"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27540" y="5092671"/>
            <a:ext cx="749847" cy="538058"/>
          </a:xfrm>
          <a:prstGeom prst="rect">
            <a:avLst/>
          </a:prstGeom>
        </p:spPr>
      </p:pic>
      <p:cxnSp>
        <p:nvCxnSpPr>
          <p:cNvPr id="9" name="Straight Arrow Connector 8"/>
          <p:cNvCxnSpPr/>
          <p:nvPr/>
        </p:nvCxnSpPr>
        <p:spPr>
          <a:xfrm flipV="1">
            <a:off x="3174521" y="4197681"/>
            <a:ext cx="2950234" cy="11334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6940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479024" cy="533400"/>
          </a:xfrm>
        </p:spPr>
        <p:txBody>
          <a:bodyPr>
            <a:normAutofit/>
          </a:bodyPr>
          <a:lstStyle/>
          <a:p>
            <a:r>
              <a:rPr lang="en-US" dirty="0"/>
              <a:t>Two Primary Membrane Filtration Modes of Operation</a:t>
            </a:r>
          </a:p>
        </p:txBody>
      </p:sp>
      <p:sp>
        <p:nvSpPr>
          <p:cNvPr id="3" name="Text Placeholder 2"/>
          <p:cNvSpPr>
            <a:spLocks noGrp="1"/>
          </p:cNvSpPr>
          <p:nvPr>
            <p:ph type="body" sz="quarter" idx="11"/>
          </p:nvPr>
        </p:nvSpPr>
        <p:spPr/>
        <p:txBody>
          <a:bodyPr/>
          <a:lstStyle/>
          <a:p>
            <a:r>
              <a:rPr lang="en-US" sz="1800" dirty="0">
                <a:latin typeface="Arial" panose="020B0604020202020204" pitchFamily="34" charset="0"/>
              </a:rPr>
              <a:t>Membrane Filtration Uses Crossflow or Dead End Filtration</a:t>
            </a:r>
          </a:p>
        </p:txBody>
      </p:sp>
      <p:pic>
        <p:nvPicPr>
          <p:cNvPr id="5"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26310" y="2468638"/>
            <a:ext cx="3584577" cy="3190439"/>
          </a:xfrm>
          <a:prstGeom prst="rect">
            <a:avLst/>
          </a:prstGeom>
          <a:noFill/>
          <a:ln w="9525">
            <a:noFill/>
            <a:miter lim="800000"/>
            <a:headEnd/>
            <a:tailEnd/>
          </a:ln>
          <a:effectLst/>
        </p:spPr>
      </p:pic>
      <p:pic>
        <p:nvPicPr>
          <p:cNvPr id="6"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26935" y="2580655"/>
            <a:ext cx="4018129" cy="3078422"/>
          </a:xfrm>
          <a:prstGeom prst="rect">
            <a:avLst/>
          </a:prstGeom>
          <a:noFill/>
          <a:ln w="9525">
            <a:noFill/>
            <a:miter lim="800000"/>
            <a:headEnd/>
            <a:tailEnd/>
          </a:ln>
          <a:effectLst/>
        </p:spPr>
      </p:pic>
    </p:spTree>
    <p:extLst>
      <p:ext uri="{BB962C8B-B14F-4D97-AF65-F5344CB8AC3E}">
        <p14:creationId xmlns:p14="http://schemas.microsoft.com/office/powerpoint/2010/main" val="2169880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3"/>
            <a:ext cx="10479024" cy="702045"/>
          </a:xfrm>
        </p:spPr>
        <p:txBody>
          <a:bodyPr>
            <a:normAutofit fontScale="90000"/>
          </a:bodyPr>
          <a:lstStyle/>
          <a:p>
            <a:r>
              <a:rPr lang="en-US" dirty="0"/>
              <a:t>Some Membranes are Designed for Crossflow </a:t>
            </a:r>
            <a:r>
              <a:rPr lang="en-US" dirty="0" smtClean="0"/>
              <a:t>and</a:t>
            </a:r>
            <a:br>
              <a:rPr lang="en-US" dirty="0" smtClean="0"/>
            </a:br>
            <a:r>
              <a:rPr lang="en-US" dirty="0" smtClean="0"/>
              <a:t>Dead </a:t>
            </a:r>
            <a:r>
              <a:rPr lang="en-US" dirty="0"/>
              <a:t>End Operation</a:t>
            </a:r>
          </a:p>
        </p:txBody>
      </p:sp>
      <p:sp>
        <p:nvSpPr>
          <p:cNvPr id="7" name="Text Placeholder 6"/>
          <p:cNvSpPr>
            <a:spLocks noGrp="1"/>
          </p:cNvSpPr>
          <p:nvPr>
            <p:ph type="body" sz="quarter" idx="10"/>
          </p:nvPr>
        </p:nvSpPr>
        <p:spPr>
          <a:xfrm>
            <a:off x="3485072" y="1794325"/>
            <a:ext cx="7792528" cy="3946358"/>
          </a:xfrm>
        </p:spPr>
        <p:txBody>
          <a:bodyPr>
            <a:normAutofit/>
          </a:bodyPr>
          <a:lstStyle/>
          <a:p>
            <a:pPr marL="0" indent="0">
              <a:lnSpc>
                <a:spcPct val="100000"/>
              </a:lnSpc>
              <a:buNone/>
            </a:pPr>
            <a:r>
              <a:rPr lang="en-US" dirty="0"/>
              <a:t>Crossflow can be beneficial for systems that experience high solids loading</a:t>
            </a:r>
          </a:p>
          <a:p>
            <a:pPr marL="457200" lvl="1">
              <a:lnSpc>
                <a:spcPct val="100000"/>
              </a:lnSpc>
              <a:buFont typeface="Arial" panose="020B0604020202020204" pitchFamily="34" charset="0"/>
              <a:buChar char="–"/>
            </a:pPr>
            <a:r>
              <a:rPr lang="en-US" dirty="0"/>
              <a:t>For reuse applications, high solids loading can occur during clarifier upsets</a:t>
            </a:r>
          </a:p>
          <a:p>
            <a:pPr>
              <a:lnSpc>
                <a:spcPct val="100000"/>
              </a:lnSpc>
            </a:pPr>
            <a:endParaRPr lang="en-US" sz="1400" dirty="0"/>
          </a:p>
          <a:p>
            <a:pPr marL="0" indent="0">
              <a:lnSpc>
                <a:spcPct val="100000"/>
              </a:lnSpc>
              <a:buNone/>
            </a:pPr>
            <a:r>
              <a:rPr lang="en-US" dirty="0"/>
              <a:t>Some membrane element designs allow systems to operate with and without crossflow.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0555" y="1473458"/>
            <a:ext cx="2014012" cy="4365397"/>
          </a:xfrm>
          <a:prstGeom prst="rect">
            <a:avLst/>
          </a:prstGeom>
        </p:spPr>
      </p:pic>
      <p:sp>
        <p:nvSpPr>
          <p:cNvPr id="6" name="TextBox 5"/>
          <p:cNvSpPr txBox="1"/>
          <p:nvPr/>
        </p:nvSpPr>
        <p:spPr>
          <a:xfrm>
            <a:off x="404415" y="5929172"/>
            <a:ext cx="2686291"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Pall Corporation/Asahi</a:t>
            </a:r>
          </a:p>
        </p:txBody>
      </p:sp>
    </p:spTree>
    <p:extLst>
      <p:ext uri="{BB962C8B-B14F-4D97-AF65-F5344CB8AC3E}">
        <p14:creationId xmlns:p14="http://schemas.microsoft.com/office/powerpoint/2010/main" val="3424458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39496"/>
            <a:ext cx="10477500" cy="533400"/>
          </a:xfrm>
        </p:spPr>
        <p:txBody>
          <a:bodyPr/>
          <a:lstStyle/>
          <a:p>
            <a:r>
              <a:rPr lang="en-US" sz="2800" dirty="0"/>
              <a:t>Project Partners</a:t>
            </a:r>
          </a:p>
        </p:txBody>
      </p:sp>
      <p:sp>
        <p:nvSpPr>
          <p:cNvPr id="6" name="Text Placeholder 5"/>
          <p:cNvSpPr>
            <a:spLocks noGrp="1"/>
          </p:cNvSpPr>
          <p:nvPr>
            <p:ph type="body" sz="quarter" idx="11"/>
          </p:nvPr>
        </p:nvSpPr>
        <p:spPr>
          <a:xfrm>
            <a:off x="914400" y="1602259"/>
            <a:ext cx="5029200" cy="4572000"/>
          </a:xfrm>
        </p:spPr>
        <p:txBody>
          <a:bodyPr/>
          <a:lstStyle/>
          <a:p>
            <a:r>
              <a:rPr lang="en-US" dirty="0"/>
              <a:t>Hazen and Sawyer</a:t>
            </a:r>
          </a:p>
          <a:p>
            <a:r>
              <a:rPr lang="en-US" dirty="0" err="1" smtClean="0"/>
              <a:t>Carollo</a:t>
            </a:r>
            <a:r>
              <a:rPr lang="en-US" dirty="0" smtClean="0"/>
              <a:t> Engineers</a:t>
            </a:r>
            <a:endParaRPr lang="en-US" dirty="0"/>
          </a:p>
          <a:p>
            <a:r>
              <a:rPr lang="en-US" dirty="0"/>
              <a:t>Santa Clara Valley Water District</a:t>
            </a:r>
          </a:p>
          <a:p>
            <a:r>
              <a:rPr lang="en-US" dirty="0" smtClean="0"/>
              <a:t>LA </a:t>
            </a:r>
            <a:r>
              <a:rPr lang="en-US" dirty="0"/>
              <a:t>Sanitation District</a:t>
            </a:r>
          </a:p>
          <a:p>
            <a:r>
              <a:rPr lang="en-US" dirty="0"/>
              <a:t>Gwinnett County (GA)</a:t>
            </a:r>
          </a:p>
          <a:p>
            <a:r>
              <a:rPr lang="en-US" dirty="0"/>
              <a:t>El Paso Water </a:t>
            </a:r>
            <a:r>
              <a:rPr lang="en-US" dirty="0" smtClean="0"/>
              <a:t>Utilities</a:t>
            </a:r>
          </a:p>
          <a:p>
            <a:r>
              <a:rPr lang="en-US" dirty="0" smtClean="0"/>
              <a:t>UFTREEO (University of Florida)</a:t>
            </a:r>
            <a:endParaRPr lang="en-US" dirty="0"/>
          </a:p>
          <a:p>
            <a:pPr marL="0" indent="0">
              <a:buNone/>
            </a:pPr>
            <a:endParaRPr lang="en-US" dirty="0"/>
          </a:p>
          <a:p>
            <a:endParaRPr lang="en-US" dirty="0"/>
          </a:p>
        </p:txBody>
      </p:sp>
      <p:sp>
        <p:nvSpPr>
          <p:cNvPr id="7" name="Content Placeholder 6"/>
          <p:cNvSpPr>
            <a:spLocks noGrp="1"/>
          </p:cNvSpPr>
          <p:nvPr>
            <p:ph sz="quarter" idx="12"/>
          </p:nvPr>
        </p:nvSpPr>
        <p:spPr/>
        <p:txBody>
          <a:bodyPr/>
          <a:lstStyle/>
          <a:p>
            <a:pPr marL="457200" indent="-457200">
              <a:spcBef>
                <a:spcPts val="950"/>
              </a:spcBef>
              <a:buFont typeface="Arial" panose="020B0604020202020204" pitchFamily="34" charset="0"/>
              <a:buChar char="•"/>
            </a:pPr>
            <a:r>
              <a:rPr lang="en-US" dirty="0" smtClean="0"/>
              <a:t>Sacramento </a:t>
            </a:r>
            <a:r>
              <a:rPr lang="en-US" dirty="0"/>
              <a:t>State</a:t>
            </a:r>
          </a:p>
          <a:p>
            <a:pPr marL="457200" indent="-457200">
              <a:spcBef>
                <a:spcPts val="950"/>
              </a:spcBef>
              <a:buFont typeface="Arial" panose="020B0604020202020204" pitchFamily="34" charset="0"/>
              <a:buChar char="•"/>
            </a:pPr>
            <a:r>
              <a:rPr lang="en-US" dirty="0"/>
              <a:t>University of Arizona-WEST Center</a:t>
            </a:r>
          </a:p>
          <a:p>
            <a:pPr marL="457200" indent="-457200">
              <a:spcBef>
                <a:spcPts val="950"/>
              </a:spcBef>
              <a:buFont typeface="Arial" panose="020B0604020202020204" pitchFamily="34" charset="0"/>
              <a:buChar char="•"/>
            </a:pPr>
            <a:r>
              <a:rPr lang="en-US" dirty="0" err="1"/>
              <a:t>TrojanUV</a:t>
            </a:r>
            <a:endParaRPr lang="en-US" dirty="0"/>
          </a:p>
          <a:p>
            <a:pPr marL="457200" indent="-457200">
              <a:spcBef>
                <a:spcPts val="950"/>
              </a:spcBef>
              <a:buFont typeface="Arial" panose="020B0604020202020204" pitchFamily="34" charset="0"/>
              <a:buChar char="•"/>
            </a:pPr>
            <a:r>
              <a:rPr lang="en-US" dirty="0"/>
              <a:t>Xylem Inc.</a:t>
            </a:r>
          </a:p>
          <a:p>
            <a:pPr marL="457200" indent="-457200">
              <a:spcBef>
                <a:spcPts val="950"/>
              </a:spcBef>
              <a:buFont typeface="Arial" panose="020B0604020202020204" pitchFamily="34" charset="0"/>
              <a:buChar char="•"/>
            </a:pPr>
            <a:r>
              <a:rPr lang="en-US" dirty="0"/>
              <a:t>Process Applications </a:t>
            </a:r>
            <a:r>
              <a:rPr lang="en-US" dirty="0" smtClean="0"/>
              <a:t>Inc.</a:t>
            </a:r>
            <a:endParaRPr lang="en-US" dirty="0"/>
          </a:p>
          <a:p>
            <a:pPr marL="457200" indent="-457200">
              <a:spcBef>
                <a:spcPts val="950"/>
              </a:spcBef>
              <a:buFont typeface="Arial" panose="020B0604020202020204" pitchFamily="34" charset="0"/>
              <a:buChar char="•"/>
            </a:pPr>
            <a:r>
              <a:rPr lang="en-US" dirty="0" err="1"/>
              <a:t>Calgon</a:t>
            </a:r>
            <a:r>
              <a:rPr lang="en-US" dirty="0"/>
              <a:t> Carbon Corporation</a:t>
            </a:r>
          </a:p>
          <a:p>
            <a:pPr>
              <a:spcBef>
                <a:spcPts val="950"/>
              </a:spcBef>
            </a:pPr>
            <a:endParaRPr lang="en-US" dirty="0"/>
          </a:p>
        </p:txBody>
      </p:sp>
    </p:spTree>
    <p:extLst>
      <p:ext uri="{BB962C8B-B14F-4D97-AF65-F5344CB8AC3E}">
        <p14:creationId xmlns:p14="http://schemas.microsoft.com/office/powerpoint/2010/main" val="4059628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332720" cy="533400"/>
          </a:xfrm>
        </p:spPr>
        <p:txBody>
          <a:bodyPr/>
          <a:lstStyle/>
          <a:p>
            <a:r>
              <a:rPr lang="en-US" sz="3200" dirty="0"/>
              <a:t>Many Commercial Membrane Materials Are…</a:t>
            </a:r>
          </a:p>
        </p:txBody>
      </p:sp>
      <p:sp>
        <p:nvSpPr>
          <p:cNvPr id="2" name="Content Placeholder 1"/>
          <p:cNvSpPr>
            <a:spLocks noGrp="1"/>
          </p:cNvSpPr>
          <p:nvPr>
            <p:ph type="body" sz="quarter" idx="10"/>
          </p:nvPr>
        </p:nvSpPr>
        <p:spPr>
          <a:xfrm>
            <a:off x="1314450" y="1564833"/>
            <a:ext cx="10363200" cy="3946358"/>
          </a:xfrm>
        </p:spPr>
        <p:txBody>
          <a:bodyPr/>
          <a:lstStyle/>
          <a:p>
            <a:pPr marL="0" indent="0">
              <a:buNone/>
            </a:pPr>
            <a:r>
              <a:rPr lang="en-US" sz="2400" b="1" dirty="0"/>
              <a:t>Polymeric</a:t>
            </a:r>
          </a:p>
          <a:p>
            <a:pPr marL="457200" lvl="1">
              <a:buFont typeface="Arial" panose="020B0604020202020204" pitchFamily="34" charset="0"/>
              <a:buChar char="–"/>
            </a:pPr>
            <a:r>
              <a:rPr lang="en-US" sz="2000" dirty="0" err="1"/>
              <a:t>P</a:t>
            </a:r>
            <a:r>
              <a:rPr lang="en-US" sz="2000" dirty="0" err="1" smtClean="0"/>
              <a:t>olyethersulfone</a:t>
            </a:r>
            <a:r>
              <a:rPr lang="en-US" sz="2000" dirty="0" smtClean="0"/>
              <a:t> </a:t>
            </a:r>
            <a:r>
              <a:rPr lang="en-US" sz="2000" dirty="0"/>
              <a:t>(PES)</a:t>
            </a:r>
          </a:p>
          <a:p>
            <a:pPr marL="457200" lvl="1">
              <a:buFont typeface="Arial" panose="020B0604020202020204" pitchFamily="34" charset="0"/>
              <a:buChar char="–"/>
            </a:pPr>
            <a:r>
              <a:rPr lang="en-US" sz="2000" dirty="0" err="1"/>
              <a:t>P</a:t>
            </a:r>
            <a:r>
              <a:rPr lang="en-US" sz="2000" dirty="0" err="1" smtClean="0"/>
              <a:t>olyvinylidene</a:t>
            </a:r>
            <a:r>
              <a:rPr lang="en-US" sz="2000" dirty="0" smtClean="0"/>
              <a:t> </a:t>
            </a:r>
            <a:r>
              <a:rPr lang="en-US" sz="2000" dirty="0"/>
              <a:t>F</a:t>
            </a:r>
            <a:r>
              <a:rPr lang="en-US" sz="2000" dirty="0" smtClean="0"/>
              <a:t>luoride </a:t>
            </a:r>
            <a:r>
              <a:rPr lang="en-US" sz="2000" dirty="0"/>
              <a:t>(PVDF)</a:t>
            </a:r>
          </a:p>
          <a:p>
            <a:pPr marL="457200" lvl="1">
              <a:buFont typeface="Arial" panose="020B0604020202020204" pitchFamily="34" charset="0"/>
              <a:buChar char="–"/>
            </a:pPr>
            <a:r>
              <a:rPr lang="en-US" sz="2000" dirty="0" smtClean="0"/>
              <a:t>Teflon </a:t>
            </a:r>
            <a:r>
              <a:rPr lang="en-US" sz="2000" dirty="0"/>
              <a:t>(PTFE)</a:t>
            </a:r>
          </a:p>
          <a:p>
            <a:pPr marL="457200" lvl="1">
              <a:buFont typeface="Arial" panose="020B0604020202020204" pitchFamily="34" charset="0"/>
              <a:buChar char="–"/>
            </a:pPr>
            <a:r>
              <a:rPr lang="en-US" sz="2000" dirty="0"/>
              <a:t>P</a:t>
            </a:r>
            <a:r>
              <a:rPr lang="en-US" sz="2000" dirty="0" smtClean="0"/>
              <a:t>olyvinyl Chloride </a:t>
            </a:r>
            <a:r>
              <a:rPr lang="en-US" sz="2000" dirty="0"/>
              <a:t>(PVC)</a:t>
            </a:r>
          </a:p>
          <a:p>
            <a:pPr marL="457200" lvl="1">
              <a:buFont typeface="Arial" panose="020B0604020202020204" pitchFamily="34" charset="0"/>
              <a:buChar char="–"/>
            </a:pPr>
            <a:r>
              <a:rPr lang="en-US" sz="2000" dirty="0"/>
              <a:t>Polypropylene (PP)</a:t>
            </a:r>
          </a:p>
          <a:p>
            <a:pPr marL="0" indent="0">
              <a:buNone/>
            </a:pPr>
            <a:r>
              <a:rPr lang="en-US" sz="2400" b="1" dirty="0"/>
              <a:t>Ceramic</a:t>
            </a:r>
          </a:p>
          <a:p>
            <a:pPr marL="457200" lvl="1">
              <a:buFont typeface="Arial" panose="020B0604020202020204" pitchFamily="34" charset="0"/>
              <a:buChar char="–"/>
            </a:pPr>
            <a:r>
              <a:rPr lang="en-US" sz="2000" dirty="0" smtClean="0"/>
              <a:t>Silicon Carbide </a:t>
            </a:r>
            <a:r>
              <a:rPr lang="en-US" sz="2000" dirty="0"/>
              <a:t>(</a:t>
            </a:r>
            <a:r>
              <a:rPr lang="en-US" sz="2000" dirty="0" err="1"/>
              <a:t>SiC</a:t>
            </a:r>
            <a:r>
              <a:rPr lang="en-US" sz="2000" dirty="0"/>
              <a:t>)</a:t>
            </a:r>
          </a:p>
          <a:p>
            <a:pPr marL="457200" lvl="1">
              <a:buFont typeface="Arial" panose="020B0604020202020204" pitchFamily="34" charset="0"/>
              <a:buChar char="–"/>
            </a:pPr>
            <a:r>
              <a:rPr lang="el-GR" sz="2000" dirty="0"/>
              <a:t>α</a:t>
            </a:r>
            <a:r>
              <a:rPr lang="en-US" sz="2000" dirty="0" smtClean="0"/>
              <a:t>-Aluminum Oxide </a:t>
            </a:r>
            <a:endParaRPr lang="en-US" sz="2000" dirty="0"/>
          </a:p>
          <a:p>
            <a:pPr marL="457200" lvl="1">
              <a:buFont typeface="Arial" panose="020B0604020202020204" pitchFamily="34" charset="0"/>
              <a:buChar char="–"/>
            </a:pPr>
            <a:r>
              <a:rPr lang="en-US" sz="2000" dirty="0"/>
              <a:t>Z</a:t>
            </a:r>
            <a:r>
              <a:rPr lang="en-US" sz="2000" dirty="0" smtClean="0"/>
              <a:t>irconium </a:t>
            </a:r>
            <a:endParaRPr lang="en-US" sz="2000" dirty="0"/>
          </a:p>
          <a:p>
            <a:pPr marL="457200" lvl="1">
              <a:buFont typeface="Arial" panose="020B0604020202020204" pitchFamily="34" charset="0"/>
              <a:buChar char="–"/>
            </a:pPr>
            <a:r>
              <a:rPr lang="en-US" sz="2000" dirty="0"/>
              <a:t>T</a:t>
            </a:r>
            <a:r>
              <a:rPr lang="en-US" sz="2000" dirty="0" smtClean="0"/>
              <a:t>itanium Dioxide</a:t>
            </a:r>
            <a:endParaRPr lang="en-US" sz="2000" dirty="0"/>
          </a:p>
          <a:p>
            <a:endParaRPr lang="en-US" dirty="0"/>
          </a:p>
        </p:txBody>
      </p:sp>
      <p:sp>
        <p:nvSpPr>
          <p:cNvPr id="4" name="Slide Number Placeholder 3"/>
          <p:cNvSpPr>
            <a:spLocks noGrp="1"/>
          </p:cNvSpPr>
          <p:nvPr>
            <p:ph type="sldNum" sz="quarter" idx="4294967295"/>
          </p:nvPr>
        </p:nvSpPr>
        <p:spPr>
          <a:xfrm>
            <a:off x="9448800" y="6356350"/>
            <a:ext cx="2743200" cy="365125"/>
          </a:xfrm>
        </p:spPr>
        <p:txBody>
          <a:bodyPr/>
          <a:lstStyle/>
          <a:p>
            <a:pPr>
              <a:defRPr/>
            </a:pPr>
            <a:fld id="{D741D833-5489-48D5-85D9-51A79337907A}" type="slidenum">
              <a:rPr lang="en-US" altLang="en-US" smtClean="0"/>
              <a:pPr>
                <a:defRPr/>
              </a:pPr>
              <a:t>20</a:t>
            </a:fld>
            <a:endParaRPr lang="en-US" alt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43656" y="4542488"/>
            <a:ext cx="2453727" cy="1662417"/>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43655" y="1218713"/>
            <a:ext cx="2453728" cy="1542795"/>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43656" y="2832762"/>
            <a:ext cx="2453727" cy="1635818"/>
          </a:xfrm>
          <a:prstGeom prst="rect">
            <a:avLst/>
          </a:prstGeom>
        </p:spPr>
      </p:pic>
      <p:sp>
        <p:nvSpPr>
          <p:cNvPr id="8" name="TextBox 7"/>
          <p:cNvSpPr txBox="1"/>
          <p:nvPr/>
        </p:nvSpPr>
        <p:spPr>
          <a:xfrm>
            <a:off x="9021793" y="2518472"/>
            <a:ext cx="1447800" cy="261610"/>
          </a:xfrm>
          <a:prstGeom prst="rect">
            <a:avLst/>
          </a:prstGeom>
          <a:noFill/>
        </p:spPr>
        <p:txBody>
          <a:bodyPr wrap="square" rtlCol="0">
            <a:spAutoFit/>
          </a:bodyPr>
          <a:lstStyle/>
          <a:p>
            <a:r>
              <a:rPr lang="en-US" sz="1050" b="1" dirty="0">
                <a:solidFill>
                  <a:srgbClr val="FFFFFF"/>
                </a:solidFill>
                <a:latin typeface="Arial" panose="020B0604020202020204" pitchFamily="34" charset="0"/>
                <a:cs typeface="Arial" panose="020B0604020202020204" pitchFamily="34" charset="0"/>
              </a:rPr>
              <a:t>Source: Pentair</a:t>
            </a:r>
          </a:p>
        </p:txBody>
      </p:sp>
      <p:sp>
        <p:nvSpPr>
          <p:cNvPr id="9" name="TextBox 8"/>
          <p:cNvSpPr txBox="1"/>
          <p:nvPr/>
        </p:nvSpPr>
        <p:spPr>
          <a:xfrm>
            <a:off x="8983693" y="2844220"/>
            <a:ext cx="1447800" cy="261610"/>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Source: BASF/</a:t>
            </a:r>
            <a:r>
              <a:rPr lang="en-US" sz="1050" b="1" dirty="0" err="1">
                <a:latin typeface="Arial" panose="020B0604020202020204" pitchFamily="34" charset="0"/>
                <a:cs typeface="Arial" panose="020B0604020202020204" pitchFamily="34" charset="0"/>
              </a:rPr>
              <a:t>inge</a:t>
            </a:r>
            <a:endParaRPr lang="en-US" sz="1050" b="1" dirty="0">
              <a:latin typeface="Arial" panose="020B0604020202020204" pitchFamily="34" charset="0"/>
              <a:cs typeface="Arial" panose="020B0604020202020204" pitchFamily="34" charset="0"/>
            </a:endParaRPr>
          </a:p>
        </p:txBody>
      </p:sp>
      <p:sp>
        <p:nvSpPr>
          <p:cNvPr id="10" name="TextBox 9"/>
          <p:cNvSpPr txBox="1"/>
          <p:nvPr/>
        </p:nvSpPr>
        <p:spPr>
          <a:xfrm>
            <a:off x="10088593" y="4499672"/>
            <a:ext cx="1447800" cy="261610"/>
          </a:xfrm>
          <a:prstGeom prst="rect">
            <a:avLst/>
          </a:prstGeom>
          <a:noFill/>
        </p:spPr>
        <p:txBody>
          <a:bodyPr wrap="square" rtlCol="0">
            <a:spAutoFit/>
          </a:bodyPr>
          <a:lstStyle/>
          <a:p>
            <a:pPr algn="r"/>
            <a:r>
              <a:rPr lang="en-US" sz="1050" b="1" dirty="0">
                <a:latin typeface="Arial" panose="020B0604020202020204" pitchFamily="34" charset="0"/>
                <a:cs typeface="Arial" panose="020B0604020202020204" pitchFamily="34" charset="0"/>
              </a:rPr>
              <a:t>Source: </a:t>
            </a:r>
            <a:r>
              <a:rPr lang="en-US" sz="1050" b="1" dirty="0" err="1">
                <a:latin typeface="Arial" panose="020B0604020202020204" pitchFamily="34" charset="0"/>
                <a:cs typeface="Arial" panose="020B0604020202020204" pitchFamily="34" charset="0"/>
              </a:rPr>
              <a:t>Liqtech</a:t>
            </a:r>
            <a:endParaRPr lang="en-US"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09335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clrChange>
              <a:clrFrom>
                <a:srgbClr val="F7F6F4"/>
              </a:clrFrom>
              <a:clrTo>
                <a:srgbClr val="F7F6F4">
                  <a:alpha val="0"/>
                </a:srgbClr>
              </a:clrTo>
            </a:clrChange>
            <a:extLst>
              <a:ext uri="{28A0092B-C50C-407E-A947-70E740481C1C}">
                <a14:useLocalDpi xmlns:a14="http://schemas.microsoft.com/office/drawing/2010/main"/>
              </a:ext>
            </a:extLst>
          </a:blip>
          <a:stretch>
            <a:fillRect/>
          </a:stretch>
        </p:blipFill>
        <p:spPr>
          <a:xfrm>
            <a:off x="5907161" y="2301952"/>
            <a:ext cx="2375981" cy="3565768"/>
          </a:xfrm>
          <a:prstGeom prst="rect">
            <a:avLst/>
          </a:prstGeom>
        </p:spPr>
      </p:pic>
      <p:sp>
        <p:nvSpPr>
          <p:cNvPr id="3" name="Title 2"/>
          <p:cNvSpPr>
            <a:spLocks noGrp="1"/>
          </p:cNvSpPr>
          <p:nvPr>
            <p:ph type="title"/>
          </p:nvPr>
        </p:nvSpPr>
        <p:spPr>
          <a:xfrm>
            <a:off x="685800" y="539496"/>
            <a:ext cx="10338919" cy="533400"/>
          </a:xfrm>
        </p:spPr>
        <p:txBody>
          <a:bodyPr>
            <a:normAutofit/>
          </a:bodyPr>
          <a:lstStyle/>
          <a:p>
            <a:r>
              <a:rPr lang="en-US" sz="3200" dirty="0" smtClean="0"/>
              <a:t>Commercial </a:t>
            </a:r>
            <a:r>
              <a:rPr lang="en-US" sz="3200" dirty="0"/>
              <a:t>Membrane Types and Configurations</a:t>
            </a:r>
          </a:p>
        </p:txBody>
      </p:sp>
      <p:sp>
        <p:nvSpPr>
          <p:cNvPr id="5" name="Content Placeholder 3"/>
          <p:cNvSpPr>
            <a:spLocks noGrp="1"/>
          </p:cNvSpPr>
          <p:nvPr>
            <p:ph type="body" sz="quarter" idx="10"/>
          </p:nvPr>
        </p:nvSpPr>
        <p:spPr/>
        <p:txBody>
          <a:bodyPr>
            <a:normAutofit fontScale="92500" lnSpcReduction="10000"/>
          </a:bodyPr>
          <a:lstStyle/>
          <a:p>
            <a:pPr marL="0" indent="0">
              <a:buNone/>
            </a:pPr>
            <a:r>
              <a:rPr lang="en-US" sz="2400" b="1" dirty="0"/>
              <a:t>Membranes</a:t>
            </a:r>
          </a:p>
          <a:p>
            <a:pPr marL="457200" lvl="1">
              <a:buFont typeface="Arial" panose="020B0604020202020204" pitchFamily="34" charset="0"/>
              <a:buChar char="–"/>
            </a:pPr>
            <a:r>
              <a:rPr lang="en-US" sz="2000" dirty="0"/>
              <a:t>Hollow Fiber</a:t>
            </a:r>
          </a:p>
          <a:p>
            <a:pPr marL="457200" lvl="1">
              <a:buFont typeface="Arial" panose="020B0604020202020204" pitchFamily="34" charset="0"/>
              <a:buChar char="–"/>
            </a:pPr>
            <a:r>
              <a:rPr lang="en-US" sz="2000" dirty="0"/>
              <a:t>Spiral Wound</a:t>
            </a:r>
          </a:p>
          <a:p>
            <a:pPr marL="457200" lvl="1">
              <a:buFont typeface="Arial" panose="020B0604020202020204" pitchFamily="34" charset="0"/>
              <a:buChar char="–"/>
            </a:pPr>
            <a:r>
              <a:rPr lang="en-US" sz="2000" dirty="0"/>
              <a:t>Tubular</a:t>
            </a:r>
          </a:p>
          <a:p>
            <a:pPr marL="457200" lvl="1">
              <a:buFont typeface="Arial" panose="020B0604020202020204" pitchFamily="34" charset="0"/>
              <a:buChar char="–"/>
            </a:pPr>
            <a:r>
              <a:rPr lang="en-US" sz="2000" dirty="0"/>
              <a:t>Flat Sheet</a:t>
            </a:r>
          </a:p>
          <a:p>
            <a:endParaRPr lang="en-US" sz="2400" dirty="0"/>
          </a:p>
          <a:p>
            <a:pPr marL="0" indent="0">
              <a:buNone/>
            </a:pPr>
            <a:r>
              <a:rPr lang="en-US" sz="2400" b="1" dirty="0"/>
              <a:t>Unit Configurations</a:t>
            </a:r>
          </a:p>
          <a:p>
            <a:pPr marL="457200" lvl="1">
              <a:buFont typeface="Arial" panose="020B0604020202020204" pitchFamily="34" charset="0"/>
              <a:buChar char="–"/>
            </a:pPr>
            <a:r>
              <a:rPr lang="en-US" sz="2000" dirty="0"/>
              <a:t>Pressurized</a:t>
            </a:r>
          </a:p>
          <a:p>
            <a:pPr marL="457200" lvl="1">
              <a:buFont typeface="Arial" panose="020B0604020202020204" pitchFamily="34" charset="0"/>
              <a:buChar char="–"/>
            </a:pPr>
            <a:r>
              <a:rPr lang="en-US" sz="2000" dirty="0"/>
              <a:t>Submerged</a:t>
            </a:r>
          </a:p>
          <a:p>
            <a:pPr marL="457200" lvl="1">
              <a:buFont typeface="Arial" panose="020B0604020202020204" pitchFamily="34" charset="0"/>
              <a:buChar char="–"/>
            </a:pPr>
            <a:r>
              <a:rPr lang="en-US" sz="2000" dirty="0"/>
              <a:t>Canister</a:t>
            </a:r>
          </a:p>
          <a:p>
            <a:pPr marL="457200" lvl="1">
              <a:buFont typeface="Arial" panose="020B0604020202020204" pitchFamily="34" charset="0"/>
              <a:buChar char="–"/>
            </a:pPr>
            <a:r>
              <a:rPr lang="en-US" sz="2000" dirty="0"/>
              <a:t>Horizontal </a:t>
            </a:r>
          </a:p>
          <a:p>
            <a:pPr marL="457200" lvl="1">
              <a:buFont typeface="Arial" panose="020B0604020202020204" pitchFamily="34" charset="0"/>
              <a:buChar char="–"/>
            </a:pPr>
            <a:r>
              <a:rPr lang="en-US" sz="2000" dirty="0"/>
              <a:t>Vertical</a:t>
            </a:r>
          </a:p>
        </p:txBody>
      </p:sp>
      <p:sp>
        <p:nvSpPr>
          <p:cNvPr id="4" name="Slide Number Placeholder 3"/>
          <p:cNvSpPr>
            <a:spLocks noGrp="1"/>
          </p:cNvSpPr>
          <p:nvPr>
            <p:ph type="sldNum" sz="quarter" idx="4294967295"/>
          </p:nvPr>
        </p:nvSpPr>
        <p:spPr>
          <a:xfrm>
            <a:off x="10058400" y="6553200"/>
            <a:ext cx="2133600" cy="304800"/>
          </a:xfrm>
        </p:spPr>
        <p:txBody>
          <a:bodyPr/>
          <a:lstStyle/>
          <a:p>
            <a:pPr>
              <a:defRPr/>
            </a:pPr>
            <a:fld id="{D741D833-5489-48D5-85D9-51A79337907A}" type="slidenum">
              <a:rPr lang="en-US" altLang="en-US" smtClean="0"/>
              <a:pPr>
                <a:defRPr/>
              </a:pPr>
              <a:t>21</a:t>
            </a:fld>
            <a:endParaRPr lang="en-US" altLang="en-US"/>
          </a:p>
        </p:txBody>
      </p:sp>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64806" y="1187442"/>
            <a:ext cx="4037436" cy="1962447"/>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83647" y="4330989"/>
            <a:ext cx="2371005" cy="1836933"/>
          </a:xfrm>
          <a:prstGeom prst="rect">
            <a:avLst/>
          </a:prstGeom>
        </p:spPr>
      </p:pic>
      <p:pic>
        <p:nvPicPr>
          <p:cNvPr id="8"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640020" y="1288511"/>
            <a:ext cx="1352968" cy="1387942"/>
          </a:xfrm>
          <a:prstGeom prst="rect">
            <a:avLst/>
          </a:prstGeom>
          <a:noFill/>
          <a:ln w="19050" algn="ctr">
            <a:noFill/>
            <a:miter lim="800000"/>
            <a:headEnd/>
            <a:tailEnd/>
          </a:ln>
          <a:effectLst/>
        </p:spPr>
      </p:pic>
      <p:pic>
        <p:nvPicPr>
          <p:cNvPr id="9" name="Picture 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673402" y="3149889"/>
            <a:ext cx="2381250" cy="1181100"/>
          </a:xfrm>
          <a:prstGeom prst="rect">
            <a:avLst/>
          </a:prstGeom>
        </p:spPr>
      </p:pic>
      <p:sp>
        <p:nvSpPr>
          <p:cNvPr id="10" name="TextBox 9"/>
          <p:cNvSpPr txBox="1"/>
          <p:nvPr/>
        </p:nvSpPr>
        <p:spPr>
          <a:xfrm>
            <a:off x="5297675" y="2988838"/>
            <a:ext cx="1447800" cy="261610"/>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Source: Kubota</a:t>
            </a:r>
          </a:p>
        </p:txBody>
      </p:sp>
      <p:sp>
        <p:nvSpPr>
          <p:cNvPr id="11" name="TextBox 10"/>
          <p:cNvSpPr txBox="1"/>
          <p:nvPr/>
        </p:nvSpPr>
        <p:spPr>
          <a:xfrm>
            <a:off x="9640019" y="6006871"/>
            <a:ext cx="1447800" cy="261610"/>
          </a:xfrm>
          <a:prstGeom prst="rect">
            <a:avLst/>
          </a:prstGeom>
          <a:noFill/>
        </p:spPr>
        <p:txBody>
          <a:bodyPr wrap="square" rtlCol="0">
            <a:spAutoFit/>
          </a:bodyPr>
          <a:lstStyle/>
          <a:p>
            <a:pPr algn="r"/>
            <a:r>
              <a:rPr lang="en-US" sz="1050" b="1" dirty="0">
                <a:latin typeface="Arial" panose="020B0604020202020204" pitchFamily="34" charset="0"/>
                <a:cs typeface="Arial" panose="020B0604020202020204" pitchFamily="34" charset="0"/>
              </a:rPr>
              <a:t>Source: Pentair</a:t>
            </a:r>
          </a:p>
        </p:txBody>
      </p:sp>
      <p:sp>
        <p:nvSpPr>
          <p:cNvPr id="12" name="TextBox 11"/>
          <p:cNvSpPr txBox="1"/>
          <p:nvPr/>
        </p:nvSpPr>
        <p:spPr>
          <a:xfrm>
            <a:off x="9570106" y="2727228"/>
            <a:ext cx="1447800" cy="261610"/>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Source: </a:t>
            </a:r>
            <a:r>
              <a:rPr lang="en-US" sz="1050" b="1" dirty="0" err="1">
                <a:latin typeface="Arial" panose="020B0604020202020204" pitchFamily="34" charset="0"/>
                <a:cs typeface="Arial" panose="020B0604020202020204" pitchFamily="34" charset="0"/>
              </a:rPr>
              <a:t>Memcor</a:t>
            </a:r>
            <a:endParaRPr lang="en-US" sz="1050" b="1" dirty="0">
              <a:latin typeface="Arial" panose="020B0604020202020204" pitchFamily="34" charset="0"/>
              <a:cs typeface="Arial" panose="020B0604020202020204" pitchFamily="34" charset="0"/>
            </a:endParaRPr>
          </a:p>
        </p:txBody>
      </p:sp>
      <p:sp>
        <p:nvSpPr>
          <p:cNvPr id="14" name="TextBox 13"/>
          <p:cNvSpPr txBox="1"/>
          <p:nvPr/>
        </p:nvSpPr>
        <p:spPr>
          <a:xfrm>
            <a:off x="6064906" y="5876066"/>
            <a:ext cx="1447800" cy="261610"/>
          </a:xfrm>
          <a:prstGeom prst="rect">
            <a:avLst/>
          </a:prstGeom>
          <a:noFill/>
        </p:spPr>
        <p:txBody>
          <a:bodyPr wrap="square" rtlCol="0">
            <a:spAutoFit/>
          </a:bodyPr>
          <a:lstStyle/>
          <a:p>
            <a:pPr algn="r"/>
            <a:r>
              <a:rPr lang="en-US" sz="1050" b="1" dirty="0">
                <a:latin typeface="Arial" panose="020B0604020202020204" pitchFamily="34" charset="0"/>
                <a:cs typeface="Arial" panose="020B0604020202020204" pitchFamily="34" charset="0"/>
              </a:rPr>
              <a:t>Source: </a:t>
            </a:r>
            <a:r>
              <a:rPr lang="en-US" sz="1050" b="1" dirty="0" err="1">
                <a:latin typeface="Arial" panose="020B0604020202020204" pitchFamily="34" charset="0"/>
                <a:cs typeface="Arial" panose="020B0604020202020204" pitchFamily="34" charset="0"/>
              </a:rPr>
              <a:t>Polymem</a:t>
            </a:r>
            <a:endParaRPr lang="en-US"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83443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p:cNvSpPr>
            <a:spLocks noGrp="1"/>
          </p:cNvSpPr>
          <p:nvPr>
            <p:ph type="title"/>
          </p:nvPr>
        </p:nvSpPr>
        <p:spPr>
          <a:xfrm>
            <a:off x="685800" y="276447"/>
            <a:ext cx="10479024" cy="79891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r>
              <a:rPr lang="en-US" altLang="en-US" dirty="0"/>
              <a:t>Dominant Potable Reuse </a:t>
            </a:r>
            <a:r>
              <a:rPr lang="en-US" altLang="en-US" dirty="0" smtClean="0"/>
              <a:t>Design:</a:t>
            </a:r>
            <a:br>
              <a:rPr lang="en-US" altLang="en-US" dirty="0" smtClean="0"/>
            </a:br>
            <a:r>
              <a:rPr lang="en-US" altLang="en-US" dirty="0" smtClean="0"/>
              <a:t>Hollow </a:t>
            </a:r>
            <a:r>
              <a:rPr lang="en-US" altLang="en-US" dirty="0"/>
              <a:t>Fiber Membrane Filtration</a:t>
            </a:r>
          </a:p>
        </p:txBody>
      </p:sp>
      <p:sp>
        <p:nvSpPr>
          <p:cNvPr id="3" name="Text Placeholder 2"/>
          <p:cNvSpPr>
            <a:spLocks noGrp="1"/>
          </p:cNvSpPr>
          <p:nvPr>
            <p:ph type="body" sz="quarter" idx="11"/>
          </p:nvPr>
        </p:nvSpPr>
        <p:spPr>
          <a:xfrm>
            <a:off x="832350" y="1352748"/>
            <a:ext cx="7707901" cy="346466"/>
          </a:xfrm>
        </p:spPr>
        <p:txBody>
          <a:bodyPr/>
          <a:lstStyle/>
          <a:p>
            <a:r>
              <a:rPr lang="en-US" sz="1800" dirty="0">
                <a:latin typeface="Arial" panose="020B0604020202020204" pitchFamily="34" charset="0"/>
              </a:rPr>
              <a:t>Similarities and differences among product design</a:t>
            </a:r>
          </a:p>
        </p:txBody>
      </p:sp>
      <p:pic>
        <p:nvPicPr>
          <p:cNvPr id="22531" name="Picture 3" descr="S:\Company\SPI\Marketing\Pictures\Scottsdale\Chapparral WTP\Membrane Pinning 2010\Repair Pictures\IMG_041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70153" y="1779262"/>
            <a:ext cx="2619375" cy="349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85194" y="1779262"/>
            <a:ext cx="2606675" cy="349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8"/>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86301" y="1779262"/>
            <a:ext cx="2606675" cy="349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11"/>
          <p:cNvPicPr>
            <a:picLocks noChangeAspect="1" noChangeArrowheads="1"/>
          </p:cNvPicPr>
          <p:nvPr/>
        </p:nvPicPr>
        <p:blipFill>
          <a:blip r:embed="rId6" cstate="email">
            <a:lum contrast="38000"/>
            <a:extLst>
              <a:ext uri="{28A0092B-C50C-407E-A947-70E740481C1C}">
                <a14:useLocalDpi xmlns:a14="http://schemas.microsoft.com/office/drawing/2010/main"/>
              </a:ext>
            </a:extLst>
          </a:blip>
          <a:srcRect/>
          <a:stretch>
            <a:fillRect/>
          </a:stretch>
        </p:blipFill>
        <p:spPr bwMode="auto">
          <a:xfrm>
            <a:off x="7865403" y="4343075"/>
            <a:ext cx="2428875"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p:cNvCxnSpPr/>
          <p:nvPr/>
        </p:nvCxnSpPr>
        <p:spPr>
          <a:xfrm flipV="1">
            <a:off x="6147756" y="3123156"/>
            <a:ext cx="806450" cy="2400300"/>
          </a:xfrm>
          <a:prstGeom prst="straightConnector1">
            <a:avLst/>
          </a:prstGeom>
          <a:ln w="38100">
            <a:solidFill>
              <a:srgbClr val="F44A3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4781551" y="3317549"/>
            <a:ext cx="804863" cy="2398712"/>
          </a:xfrm>
          <a:prstGeom prst="straightConnector1">
            <a:avLst/>
          </a:prstGeom>
          <a:ln w="38100">
            <a:solidFill>
              <a:srgbClr val="F44A31"/>
            </a:solidFill>
            <a:tailEnd type="triangle"/>
          </a:ln>
        </p:spPr>
        <p:style>
          <a:lnRef idx="1">
            <a:schemeClr val="accent1"/>
          </a:lnRef>
          <a:fillRef idx="0">
            <a:schemeClr val="accent1"/>
          </a:fillRef>
          <a:effectRef idx="0">
            <a:schemeClr val="accent1"/>
          </a:effectRef>
          <a:fontRef idx="minor">
            <a:schemeClr val="tx1"/>
          </a:fontRef>
        </p:style>
      </p:cxnSp>
      <p:sp>
        <p:nvSpPr>
          <p:cNvPr id="22537" name="TextBox 12"/>
          <p:cNvSpPr txBox="1">
            <a:spLocks noChangeArrowheads="1"/>
          </p:cNvSpPr>
          <p:nvPr/>
        </p:nvSpPr>
        <p:spPr bwMode="auto">
          <a:xfrm>
            <a:off x="2890838" y="5532111"/>
            <a:ext cx="1928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dirty="0"/>
              <a:t>Fiber Bundle</a:t>
            </a:r>
          </a:p>
        </p:txBody>
      </p:sp>
      <p:sp>
        <p:nvSpPr>
          <p:cNvPr id="22538" name="TextBox 16"/>
          <p:cNvSpPr txBox="1">
            <a:spLocks noChangeArrowheads="1"/>
          </p:cNvSpPr>
          <p:nvPr/>
        </p:nvSpPr>
        <p:spPr bwMode="auto">
          <a:xfrm>
            <a:off x="4341182" y="5448843"/>
            <a:ext cx="1927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a:t>Potting</a:t>
            </a:r>
          </a:p>
        </p:txBody>
      </p:sp>
      <p:cxnSp>
        <p:nvCxnSpPr>
          <p:cNvPr id="12" name="Straight Arrow Connector 11"/>
          <p:cNvCxnSpPr/>
          <p:nvPr/>
        </p:nvCxnSpPr>
        <p:spPr>
          <a:xfrm flipV="1">
            <a:off x="7292976" y="5270175"/>
            <a:ext cx="814388" cy="630236"/>
          </a:xfrm>
          <a:prstGeom prst="straightConnector1">
            <a:avLst/>
          </a:prstGeom>
          <a:ln w="38100">
            <a:solidFill>
              <a:srgbClr val="F44A3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6"/>
          <p:cNvSpPr txBox="1">
            <a:spLocks noChangeArrowheads="1"/>
          </p:cNvSpPr>
          <p:nvPr/>
        </p:nvSpPr>
        <p:spPr bwMode="auto">
          <a:xfrm>
            <a:off x="5736566" y="5825798"/>
            <a:ext cx="1927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dirty="0"/>
              <a:t>Membrane Fiber</a:t>
            </a:r>
          </a:p>
        </p:txBody>
      </p:sp>
    </p:spTree>
    <p:extLst>
      <p:ext uri="{BB962C8B-B14F-4D97-AF65-F5344CB8AC3E}">
        <p14:creationId xmlns:p14="http://schemas.microsoft.com/office/powerpoint/2010/main" val="8055118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orange county water district submerged microfiltration"/>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50553" y="825575"/>
            <a:ext cx="3604895" cy="240326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85800" y="541964"/>
            <a:ext cx="10338919" cy="533400"/>
          </a:xfrm>
        </p:spPr>
        <p:txBody>
          <a:bodyPr/>
          <a:lstStyle/>
          <a:p>
            <a:r>
              <a:rPr lang="en-US" dirty="0"/>
              <a:t>Two Dominant Train Types</a:t>
            </a:r>
          </a:p>
        </p:txBody>
      </p:sp>
      <p:sp>
        <p:nvSpPr>
          <p:cNvPr id="4" name="Text Placeholder 3"/>
          <p:cNvSpPr>
            <a:spLocks noGrp="1"/>
          </p:cNvSpPr>
          <p:nvPr>
            <p:ph type="body" sz="quarter" idx="11"/>
          </p:nvPr>
        </p:nvSpPr>
        <p:spPr/>
        <p:txBody>
          <a:bodyPr/>
          <a:lstStyle/>
          <a:p>
            <a:r>
              <a:rPr lang="en-US" sz="1800" dirty="0">
                <a:latin typeface="Arial" panose="020B0604020202020204" pitchFamily="34" charset="0"/>
              </a:rPr>
              <a:t>Pressurized vs. Submerged</a:t>
            </a:r>
          </a:p>
        </p:txBody>
      </p:sp>
      <p:pic>
        <p:nvPicPr>
          <p:cNvPr id="19" name="Picture 1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09439" y="2864689"/>
            <a:ext cx="4083201" cy="2362918"/>
          </a:xfrm>
          <a:prstGeom prst="rect">
            <a:avLst/>
          </a:prstGeom>
        </p:spPr>
      </p:pic>
      <p:pic>
        <p:nvPicPr>
          <p:cNvPr id="20" name="Picture 1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1486" y="2027207"/>
            <a:ext cx="4606506" cy="3019245"/>
          </a:xfrm>
          <a:prstGeom prst="rect">
            <a:avLst/>
          </a:prstGeom>
        </p:spPr>
      </p:pic>
      <p:sp>
        <p:nvSpPr>
          <p:cNvPr id="21" name="TextBox 20"/>
          <p:cNvSpPr txBox="1"/>
          <p:nvPr/>
        </p:nvSpPr>
        <p:spPr>
          <a:xfrm>
            <a:off x="681485" y="5227607"/>
            <a:ext cx="4052439"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Big Spring </a:t>
            </a:r>
            <a:r>
              <a:rPr lang="en-US" sz="1400" dirty="0" err="1">
                <a:latin typeface="Arial" panose="020B0604020202020204" pitchFamily="34" charset="0"/>
                <a:cs typeface="Arial" panose="020B0604020202020204" pitchFamily="34" charset="0"/>
              </a:rPr>
              <a:t>RWPF</a:t>
            </a:r>
            <a:r>
              <a:rPr lang="en-US" sz="1400" dirty="0">
                <a:latin typeface="Arial" panose="020B0604020202020204" pitchFamily="34" charset="0"/>
                <a:cs typeface="Arial" panose="020B0604020202020204" pitchFamily="34" charset="0"/>
              </a:rPr>
              <a:t>, Pressurized Pall/Asahi Trains</a:t>
            </a:r>
          </a:p>
        </p:txBody>
      </p:sp>
      <p:sp>
        <p:nvSpPr>
          <p:cNvPr id="22" name="TextBox 21"/>
          <p:cNvSpPr txBox="1"/>
          <p:nvPr/>
        </p:nvSpPr>
        <p:spPr>
          <a:xfrm>
            <a:off x="6397002" y="5227607"/>
            <a:ext cx="3510952" cy="523220"/>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GE/Zenon, </a:t>
            </a:r>
            <a:r>
              <a:rPr lang="en-US" sz="1400" dirty="0" err="1">
                <a:latin typeface="Arial" panose="020B0604020202020204" pitchFamily="34" charset="0"/>
                <a:cs typeface="Arial" panose="020B0604020202020204" pitchFamily="34" charset="0"/>
              </a:rPr>
              <a:t>500D</a:t>
            </a:r>
            <a:r>
              <a:rPr lang="en-US" sz="1400" dirty="0">
                <a:latin typeface="Arial" panose="020B0604020202020204" pitchFamily="34" charset="0"/>
                <a:cs typeface="Arial" panose="020B0604020202020204" pitchFamily="34" charset="0"/>
              </a:rPr>
              <a:t> Submerged Train Design</a:t>
            </a:r>
          </a:p>
        </p:txBody>
      </p:sp>
      <p:sp>
        <p:nvSpPr>
          <p:cNvPr id="9" name="TextBox 8"/>
          <p:cNvSpPr txBox="1"/>
          <p:nvPr/>
        </p:nvSpPr>
        <p:spPr>
          <a:xfrm>
            <a:off x="8152478" y="424069"/>
            <a:ext cx="3510952"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Evoqua Submerged Train at OCWD</a:t>
            </a:r>
          </a:p>
        </p:txBody>
      </p:sp>
    </p:spTree>
    <p:extLst>
      <p:ext uri="{BB962C8B-B14F-4D97-AF65-F5344CB8AC3E}">
        <p14:creationId xmlns:p14="http://schemas.microsoft.com/office/powerpoint/2010/main" val="3420324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0445" y="1781289"/>
            <a:ext cx="9842739" cy="2180084"/>
          </a:xfrm>
        </p:spPr>
        <p:txBody>
          <a:bodyPr/>
          <a:lstStyle/>
          <a:p>
            <a:r>
              <a:rPr lang="en-US" b="0" dirty="0">
                <a:latin typeface="Arial" panose="020B0604020202020204" pitchFamily="34" charset="0"/>
                <a:cs typeface="Arial" panose="020B0604020202020204" pitchFamily="34" charset="0"/>
              </a:rPr>
              <a:t>Membrane </a:t>
            </a:r>
            <a:r>
              <a:rPr lang="en-US" b="0" dirty="0" smtClean="0">
                <a:latin typeface="Arial" panose="020B0604020202020204" pitchFamily="34" charset="0"/>
                <a:cs typeface="Arial" panose="020B0604020202020204" pitchFamily="34" charset="0"/>
              </a:rPr>
              <a:t>Concepts and Terminology</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79064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Membrane Water Flux</a:t>
            </a:r>
          </a:p>
        </p:txBody>
      </p:sp>
      <p:sp>
        <p:nvSpPr>
          <p:cNvPr id="3" name="Text Placeholder 2"/>
          <p:cNvSpPr>
            <a:spLocks noGrp="1"/>
          </p:cNvSpPr>
          <p:nvPr>
            <p:ph type="body" sz="quarter" idx="10"/>
          </p:nvPr>
        </p:nvSpPr>
        <p:spPr>
          <a:xfrm>
            <a:off x="685800" y="1232900"/>
            <a:ext cx="10363200" cy="2285259"/>
          </a:xfrm>
        </p:spPr>
        <p:txBody>
          <a:bodyPr>
            <a:normAutofit/>
          </a:bodyPr>
          <a:lstStyle/>
          <a:p>
            <a:pPr>
              <a:defRPr/>
            </a:pPr>
            <a:r>
              <a:rPr lang="en-US" sz="2000" dirty="0"/>
              <a:t>The amount of water passed through a unit of area over time </a:t>
            </a:r>
          </a:p>
          <a:p>
            <a:pPr lvl="1">
              <a:buFont typeface="Arial" panose="020B0604020202020204" pitchFamily="34" charset="0"/>
              <a:buChar char="–"/>
              <a:defRPr/>
            </a:pPr>
            <a:r>
              <a:rPr lang="en-US" sz="1800" dirty="0"/>
              <a:t>Gallons per square foot per day (gfd)</a:t>
            </a:r>
          </a:p>
          <a:p>
            <a:pPr lvl="1">
              <a:buFont typeface="Arial" panose="020B0604020202020204" pitchFamily="34" charset="0"/>
              <a:buChar char="–"/>
              <a:defRPr/>
            </a:pPr>
            <a:r>
              <a:rPr lang="en-US" sz="1800" dirty="0"/>
              <a:t>Liters per square meter per hour (LMH)</a:t>
            </a:r>
          </a:p>
          <a:p>
            <a:pPr>
              <a:defRPr/>
            </a:pPr>
            <a:r>
              <a:rPr lang="en-US" sz="2000" dirty="0"/>
              <a:t>Flux is the same as surface loading rate for a conventional filter (gpm/</a:t>
            </a:r>
            <a:r>
              <a:rPr lang="en-US" sz="2000" dirty="0" err="1"/>
              <a:t>ft</a:t>
            </a:r>
            <a:r>
              <a:rPr lang="en-US" sz="2000" baseline="30000" dirty="0" err="1"/>
              <a:t>2</a:t>
            </a:r>
            <a:r>
              <a:rPr lang="en-US" sz="2000" dirty="0"/>
              <a:t>)</a:t>
            </a:r>
          </a:p>
          <a:p>
            <a:pPr>
              <a:defRPr/>
            </a:pPr>
            <a:r>
              <a:rPr lang="en-US" sz="2000" dirty="0"/>
              <a:t>Sustainable flux rate is a function of water quality and cleaning system performance</a:t>
            </a:r>
          </a:p>
          <a:p>
            <a:pPr>
              <a:defRPr/>
            </a:pPr>
            <a:endParaRPr lang="en-US" sz="2000" dirty="0"/>
          </a:p>
        </p:txBody>
      </p:sp>
      <p:pic>
        <p:nvPicPr>
          <p:cNvPr id="28676" name="Picture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24063" y="3825936"/>
            <a:ext cx="2835275" cy="148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1931992" y="5336795"/>
            <a:ext cx="3335338" cy="522287"/>
          </a:xfrm>
          <a:prstGeom prst="rect">
            <a:avLst/>
          </a:prstGeom>
          <a:noFill/>
        </p:spPr>
        <p:txBody>
          <a:bodyPr>
            <a:spAutoFit/>
          </a:bodyPr>
          <a:lstStyle/>
          <a:p>
            <a:pPr>
              <a:defRPr/>
            </a:pPr>
            <a:r>
              <a:rPr lang="en-US" sz="1400" dirty="0">
                <a:solidFill>
                  <a:schemeClr val="tx1">
                    <a:lumMod val="75000"/>
                    <a:lumOff val="25000"/>
                  </a:schemeClr>
                </a:solidFill>
                <a:latin typeface="Arial" panose="020B0604020202020204" pitchFamily="34" charset="0"/>
                <a:cs typeface="Arial" panose="020B0604020202020204" pitchFamily="34" charset="0"/>
              </a:rPr>
              <a:t>Conventional: 4 gpm/ft</a:t>
            </a:r>
            <a:r>
              <a:rPr lang="en-US" sz="1400" baseline="30000" dirty="0">
                <a:solidFill>
                  <a:schemeClr val="tx1">
                    <a:lumMod val="75000"/>
                    <a:lumOff val="25000"/>
                  </a:schemeClr>
                </a:solidFill>
                <a:latin typeface="Arial" panose="020B0604020202020204" pitchFamily="34" charset="0"/>
                <a:cs typeface="Arial" panose="020B0604020202020204" pitchFamily="34" charset="0"/>
              </a:rPr>
              <a:t>2</a:t>
            </a:r>
            <a:r>
              <a:rPr lang="en-US" sz="1400" dirty="0">
                <a:solidFill>
                  <a:schemeClr val="tx1">
                    <a:lumMod val="75000"/>
                    <a:lumOff val="25000"/>
                  </a:schemeClr>
                </a:solidFill>
                <a:latin typeface="Arial" panose="020B0604020202020204" pitchFamily="34" charset="0"/>
                <a:cs typeface="Arial" panose="020B0604020202020204" pitchFamily="34" charset="0"/>
              </a:rPr>
              <a:t> = 5760 gfd </a:t>
            </a:r>
          </a:p>
          <a:p>
            <a:pPr>
              <a:defRPr/>
            </a:pPr>
            <a:r>
              <a:rPr lang="en-US" sz="1400" dirty="0">
                <a:solidFill>
                  <a:schemeClr val="tx1">
                    <a:lumMod val="75000"/>
                    <a:lumOff val="25000"/>
                  </a:schemeClr>
                </a:solidFill>
                <a:latin typeface="Arial" panose="020B0604020202020204" pitchFamily="34" charset="0"/>
                <a:cs typeface="Arial" panose="020B0604020202020204" pitchFamily="34" charset="0"/>
              </a:rPr>
              <a:t>MF/UF: 60 gfd = 0.04 gpm/ft</a:t>
            </a:r>
            <a:r>
              <a:rPr lang="en-US" sz="1400" baseline="30000" dirty="0">
                <a:solidFill>
                  <a:schemeClr val="tx1">
                    <a:lumMod val="75000"/>
                    <a:lumOff val="25000"/>
                  </a:schemeClr>
                </a:solidFill>
                <a:latin typeface="Arial" panose="020B0604020202020204" pitchFamily="34" charset="0"/>
                <a:cs typeface="Arial" panose="020B0604020202020204" pitchFamily="34" charset="0"/>
              </a:rPr>
              <a:t>2</a:t>
            </a:r>
          </a:p>
        </p:txBody>
      </p:sp>
      <p:pic>
        <p:nvPicPr>
          <p:cNvPr id="28678" name="Picture 6"/>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410325" y="4130736"/>
            <a:ext cx="3630613"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TextBox 7"/>
          <p:cNvSpPr txBox="1">
            <a:spLocks noChangeArrowheads="1"/>
          </p:cNvSpPr>
          <p:nvPr/>
        </p:nvSpPr>
        <p:spPr bwMode="auto">
          <a:xfrm>
            <a:off x="8162925" y="5762686"/>
            <a:ext cx="1676656" cy="307777"/>
          </a:xfrm>
          <a:prstGeom prst="rect">
            <a:avLst/>
          </a:prstGeom>
          <a:noFill/>
        </p:spPr>
        <p:txBody>
          <a:bodyPr wrap="square" rtlCol="0">
            <a:spAutoFit/>
          </a:bodyPr>
          <a:lstStyle>
            <a:defPPr>
              <a:defRPr lang="en-US"/>
            </a:defPPr>
            <a:lvl1pPr>
              <a:defRPr sz="1400"/>
            </a:lvl1pPr>
          </a:lstStyle>
          <a:p>
            <a:r>
              <a:rPr lang="en-US" altLang="en-US" dirty="0">
                <a:latin typeface="Arial" panose="020B0604020202020204" pitchFamily="34" charset="0"/>
                <a:cs typeface="Arial" panose="020B0604020202020204" pitchFamily="34" charset="0"/>
              </a:rPr>
              <a:t>Source: Pentair</a:t>
            </a:r>
          </a:p>
        </p:txBody>
      </p:sp>
      <p:sp>
        <p:nvSpPr>
          <p:cNvPr id="8" name="TextBox 7">
            <a:extLst>
              <a:ext uri="{FF2B5EF4-FFF2-40B4-BE49-F238E27FC236}">
                <a16:creationId xmlns:a16="http://schemas.microsoft.com/office/drawing/2014/main" id="{E25F586A-97B9-4B5C-A7B6-A67113853F34}"/>
              </a:ext>
            </a:extLst>
          </p:cNvPr>
          <p:cNvSpPr txBox="1"/>
          <p:nvPr/>
        </p:nvSpPr>
        <p:spPr>
          <a:xfrm>
            <a:off x="422284" y="5977482"/>
            <a:ext cx="3400290"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Courtesy Separation Processes Inc</a:t>
            </a:r>
          </a:p>
        </p:txBody>
      </p:sp>
    </p:spTree>
    <p:extLst>
      <p:ext uri="{BB962C8B-B14F-4D97-AF65-F5344CB8AC3E}">
        <p14:creationId xmlns:p14="http://schemas.microsoft.com/office/powerpoint/2010/main" val="518320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itle 1"/>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Transmembrane Pressure (</a:t>
            </a:r>
            <a:r>
              <a:rPr lang="en-US" altLang="en-US" dirty="0" err="1"/>
              <a:t>TMP</a:t>
            </a:r>
            <a:r>
              <a:rPr lang="en-US" altLang="en-US" dirty="0"/>
              <a:t>)</a:t>
            </a:r>
          </a:p>
        </p:txBody>
      </p:sp>
      <p:sp>
        <p:nvSpPr>
          <p:cNvPr id="29698" name="Text Placeholder 2"/>
          <p:cNvSpPr>
            <a:spLocks noGrp="1"/>
          </p:cNvSpPr>
          <p:nvPr>
            <p:ph type="body" sz="quarter" idx="10"/>
          </p:nvPr>
        </p:nvSpPr>
        <p:spPr bwMode="auto">
          <a:xfrm>
            <a:off x="854016" y="1690808"/>
            <a:ext cx="10363200" cy="394635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sz="2400" dirty="0"/>
              <a:t>Pressure drop across a membrane</a:t>
            </a:r>
          </a:p>
          <a:p>
            <a:pPr marL="457200" lvl="1">
              <a:buFont typeface="Arial" panose="020B0604020202020204" pitchFamily="34" charset="0"/>
              <a:buChar char="–"/>
            </a:pPr>
            <a:r>
              <a:rPr lang="en-US" altLang="en-US" sz="2000" dirty="0"/>
              <a:t>Pressurized System: 3 - 45 psig, supplier dependent</a:t>
            </a:r>
          </a:p>
          <a:p>
            <a:pPr marL="457200" lvl="1">
              <a:buFont typeface="Arial" panose="020B0604020202020204" pitchFamily="34" charset="0"/>
              <a:buChar char="–"/>
            </a:pPr>
            <a:r>
              <a:rPr lang="en-US" altLang="en-US" sz="2000" dirty="0"/>
              <a:t>Submerged Systems: -2 to -12 </a:t>
            </a:r>
            <a:r>
              <a:rPr lang="en-US" altLang="en-US" sz="2000" dirty="0" err="1"/>
              <a:t>psid</a:t>
            </a:r>
            <a:r>
              <a:rPr lang="en-US" altLang="en-US" sz="2000" dirty="0"/>
              <a:t>, limited by elevation and suction losses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40084" y="3501637"/>
            <a:ext cx="4389216" cy="2548364"/>
          </a:xfrm>
          <a:prstGeom prst="rect">
            <a:avLst/>
          </a:prstGeom>
        </p:spPr>
      </p:pic>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96026" y="2891998"/>
            <a:ext cx="4813476" cy="3373364"/>
          </a:xfrm>
          <a:prstGeom prst="rect">
            <a:avLst/>
          </a:prstGeom>
        </p:spPr>
      </p:pic>
      <p:sp>
        <p:nvSpPr>
          <p:cNvPr id="12" name="TextBox 11"/>
          <p:cNvSpPr txBox="1"/>
          <p:nvPr/>
        </p:nvSpPr>
        <p:spPr>
          <a:xfrm>
            <a:off x="10210800" y="5873947"/>
            <a:ext cx="1589624"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Boysen</a:t>
            </a:r>
          </a:p>
        </p:txBody>
      </p:sp>
    </p:spTree>
    <p:extLst>
      <p:ext uri="{BB962C8B-B14F-4D97-AF65-F5344CB8AC3E}">
        <p14:creationId xmlns:p14="http://schemas.microsoft.com/office/powerpoint/2010/main" val="35220966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normAutofit/>
          </a:bodyPr>
          <a:lstStyle/>
          <a:p>
            <a:r>
              <a:rPr lang="en-US" dirty="0"/>
              <a:t>TMP doesn’t tell the whole story…</a:t>
            </a:r>
          </a:p>
        </p:txBody>
      </p:sp>
      <p:sp>
        <p:nvSpPr>
          <p:cNvPr id="3" name="Content Placeholder 2"/>
          <p:cNvSpPr>
            <a:spLocks noGrp="1"/>
          </p:cNvSpPr>
          <p:nvPr>
            <p:ph type="body" sz="quarter" idx="10"/>
          </p:nvPr>
        </p:nvSpPr>
        <p:spPr/>
        <p:txBody>
          <a:bodyPr/>
          <a:lstStyle/>
          <a:p>
            <a:r>
              <a:rPr lang="en-US" dirty="0"/>
              <a:t>Flux (velocity) has a strong impact on head loss</a:t>
            </a:r>
          </a:p>
          <a:p>
            <a:r>
              <a:rPr lang="en-US" dirty="0"/>
              <a:t>Temperature (viscosity) has a strong impact on head loss </a:t>
            </a:r>
          </a:p>
          <a:p>
            <a:endParaRPr lang="en-US" sz="1400" dirty="0"/>
          </a:p>
          <a:p>
            <a:pPr marL="0" indent="0">
              <a:buNone/>
            </a:pPr>
            <a:r>
              <a:rPr lang="en-US" i="1" dirty="0"/>
              <a:t>Neither are constant. We need to work with the data to compare data points… </a:t>
            </a:r>
          </a:p>
        </p:txBody>
      </p:sp>
    </p:spTree>
    <p:extLst>
      <p:ext uri="{BB962C8B-B14F-4D97-AF65-F5344CB8AC3E}">
        <p14:creationId xmlns:p14="http://schemas.microsoft.com/office/powerpoint/2010/main" val="1522048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Permeability</a:t>
            </a:r>
          </a:p>
        </p:txBody>
      </p:sp>
      <p:sp>
        <p:nvSpPr>
          <p:cNvPr id="31746" name="Content Placeholder 1"/>
          <p:cNvSpPr>
            <a:spLocks noGrp="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Sometimes called Specific Flux</a:t>
            </a:r>
          </a:p>
          <a:p>
            <a:r>
              <a:rPr lang="en-US" altLang="en-US" sz="2400" dirty="0"/>
              <a:t>Permeability measures the amount of pressure required to produce </a:t>
            </a:r>
            <a:r>
              <a:rPr lang="en-US" altLang="en-US" sz="2400" dirty="0" smtClean="0"/>
              <a:t>flux</a:t>
            </a:r>
            <a:endParaRPr lang="en-US" altLang="en-US" sz="2400" dirty="0"/>
          </a:p>
          <a:p>
            <a:r>
              <a:rPr lang="en-US" altLang="en-US" sz="2400" dirty="0"/>
              <a:t>Different for different membrane products</a:t>
            </a:r>
          </a:p>
          <a:p>
            <a:r>
              <a:rPr lang="en-US" altLang="en-US" sz="2400" dirty="0"/>
              <a:t>Permeability accounts for </a:t>
            </a:r>
            <a:r>
              <a:rPr lang="en-US" altLang="en-US" sz="2400" dirty="0">
                <a:solidFill>
                  <a:schemeClr val="accent2"/>
                </a:solidFill>
              </a:rPr>
              <a:t>changes in </a:t>
            </a:r>
            <a:r>
              <a:rPr lang="en-US" altLang="en-US" sz="2400" dirty="0" smtClean="0">
                <a:solidFill>
                  <a:schemeClr val="accent2"/>
                </a:solidFill>
              </a:rPr>
              <a:t>flow</a:t>
            </a:r>
            <a:endParaRPr lang="en-US" altLang="en-US" sz="2400" dirty="0"/>
          </a:p>
          <a:p>
            <a:r>
              <a:rPr lang="en-US" altLang="en-US" sz="2400" dirty="0"/>
              <a:t>Corrected for </a:t>
            </a:r>
            <a:r>
              <a:rPr lang="en-US" altLang="en-US" sz="2400" dirty="0" smtClean="0"/>
              <a:t>temperature</a:t>
            </a:r>
            <a:endParaRPr lang="en-US" altLang="en-US" sz="2400" dirty="0"/>
          </a:p>
          <a:p>
            <a:r>
              <a:rPr lang="en-US" altLang="en-US" sz="2400" dirty="0"/>
              <a:t>Resistance sometimes used – inverse of </a:t>
            </a:r>
            <a:br>
              <a:rPr lang="en-US" altLang="en-US" sz="2400" dirty="0"/>
            </a:br>
            <a:r>
              <a:rPr lang="en-US" altLang="en-US" sz="2400" dirty="0"/>
              <a:t>permeability</a:t>
            </a:r>
          </a:p>
        </p:txBody>
      </p:sp>
      <p:sp>
        <p:nvSpPr>
          <p:cNvPr id="4" name="TextBox 3"/>
          <p:cNvSpPr txBox="1">
            <a:spLocks noRot="1" noChangeAspect="1" noMove="1" noResize="1" noEditPoints="1" noAdjustHandles="1" noChangeArrowheads="1" noChangeShapeType="1" noTextEdit="1"/>
          </p:cNvSpPr>
          <p:nvPr/>
        </p:nvSpPr>
        <p:spPr>
          <a:xfrm>
            <a:off x="1403288" y="5036379"/>
            <a:ext cx="3012580" cy="698846"/>
          </a:xfrm>
          <a:prstGeom prst="rect">
            <a:avLst/>
          </a:prstGeom>
          <a:blipFill rotWithShape="0">
            <a:blip r:embed="rId3" cstate="email">
              <a:extLst>
                <a:ext uri="{28A0092B-C50C-407E-A947-70E740481C1C}">
                  <a14:useLocalDpi xmlns:a14="http://schemas.microsoft.com/office/drawing/2010/main"/>
                </a:ext>
              </a:extLst>
            </a:blip>
            <a:stretch>
              <a:fillRect/>
            </a:stretch>
          </a:blipFill>
        </p:spPr>
        <p:txBody>
          <a:bodyPr/>
          <a:lstStyle/>
          <a:p>
            <a:r>
              <a:rPr lang="en-US">
                <a:noFill/>
              </a:rPr>
              <a:t> </a:t>
            </a:r>
          </a:p>
        </p:txBody>
      </p:sp>
      <p:pic>
        <p:nvPicPr>
          <p:cNvPr id="10" name="Picture 6"/>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33991" y="3009901"/>
            <a:ext cx="4472163" cy="304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8086213" y="6050000"/>
            <a:ext cx="3510952" cy="307777"/>
          </a:xfrm>
          <a:prstGeom prst="rect">
            <a:avLst/>
          </a:prstGeom>
          <a:noFill/>
        </p:spPr>
        <p:txBody>
          <a:bodyPr wrap="square" rtlCol="0">
            <a:spAutoFit/>
          </a:bodyPr>
          <a:lstStyle/>
          <a:p>
            <a:pPr algn="r"/>
            <a:r>
              <a:rPr lang="en-US" sz="1400" dirty="0">
                <a:latin typeface="Arial" panose="020B0604020202020204" pitchFamily="34" charset="0"/>
                <a:cs typeface="Arial" panose="020B0604020202020204" pitchFamily="34" charset="0"/>
              </a:rPr>
              <a:t>Filter cake picture adapted from Veolia</a:t>
            </a:r>
          </a:p>
        </p:txBody>
      </p:sp>
    </p:spTree>
    <p:extLst>
      <p:ext uri="{BB962C8B-B14F-4D97-AF65-F5344CB8AC3E}">
        <p14:creationId xmlns:p14="http://schemas.microsoft.com/office/powerpoint/2010/main" val="2120426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8964613" y="1819275"/>
            <a:ext cx="2589212" cy="408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Temperature Correction Factor (TCF)</a:t>
            </a:r>
          </a:p>
        </p:txBody>
      </p:sp>
      <p:sp>
        <p:nvSpPr>
          <p:cNvPr id="32771" name="Content Placeholder 1"/>
          <p:cNvSpPr>
            <a:spLocks noGrp="1"/>
          </p:cNvSpPr>
          <p:nvPr>
            <p:ph type="body" sz="quarter" idx="10"/>
          </p:nvPr>
        </p:nvSpPr>
        <p:spPr bwMode="auto">
          <a:xfrm>
            <a:off x="1047750" y="2832734"/>
            <a:ext cx="7096125" cy="2771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100000"/>
              </a:lnSpc>
              <a:buFontTx/>
              <a:buNone/>
            </a:pPr>
            <a:r>
              <a:rPr lang="en-US" altLang="en-US" sz="2400" dirty="0"/>
              <a:t>Viscosity is critical</a:t>
            </a:r>
          </a:p>
          <a:p>
            <a:pPr marL="457200" lvl="1">
              <a:lnSpc>
                <a:spcPct val="100000"/>
              </a:lnSpc>
              <a:buFont typeface="Arial" panose="020B0604020202020204" pitchFamily="34" charset="0"/>
              <a:buChar char="–"/>
            </a:pPr>
            <a:r>
              <a:rPr lang="en-US" altLang="en-US" sz="2000" dirty="0" err="1"/>
              <a:t>TCF</a:t>
            </a:r>
            <a:r>
              <a:rPr lang="en-US" altLang="en-US" sz="2000" dirty="0"/>
              <a:t> uses a ratio of actual viscosity to a reference viscosity.</a:t>
            </a:r>
          </a:p>
          <a:p>
            <a:pPr marL="457200" lvl="1" indent="0">
              <a:lnSpc>
                <a:spcPct val="100000"/>
              </a:lnSpc>
              <a:buFontTx/>
              <a:buNone/>
            </a:pPr>
            <a:endParaRPr lang="en-US" altLang="en-US" sz="1050" dirty="0"/>
          </a:p>
          <a:p>
            <a:pPr marL="0" indent="0">
              <a:lnSpc>
                <a:spcPct val="100000"/>
              </a:lnSpc>
              <a:buFontTx/>
              <a:buNone/>
            </a:pPr>
            <a:r>
              <a:rPr lang="en-US" altLang="en-US" sz="2400" dirty="0">
                <a:solidFill>
                  <a:schemeClr val="accent2"/>
                </a:solidFill>
              </a:rPr>
              <a:t>Typical reference temperature for MF/UF is </a:t>
            </a:r>
            <a:r>
              <a:rPr lang="en-US" altLang="en-US" sz="2400" dirty="0" smtClean="0">
                <a:solidFill>
                  <a:schemeClr val="accent2"/>
                </a:solidFill>
              </a:rPr>
              <a:t>20</a:t>
            </a:r>
            <a:r>
              <a:rPr lang="en-US" altLang="en-US" sz="2400" baseline="30000" dirty="0" smtClean="0">
                <a:solidFill>
                  <a:schemeClr val="accent2"/>
                </a:solidFill>
              </a:rPr>
              <a:t>o</a:t>
            </a:r>
            <a:r>
              <a:rPr lang="en-US" altLang="en-US" sz="2400" dirty="0" smtClean="0">
                <a:solidFill>
                  <a:schemeClr val="accent2"/>
                </a:solidFill>
              </a:rPr>
              <a:t>C </a:t>
            </a:r>
            <a:endParaRPr lang="en-US" altLang="en-US" sz="2400" dirty="0">
              <a:solidFill>
                <a:schemeClr val="accent2"/>
              </a:solidFill>
            </a:endParaRPr>
          </a:p>
          <a:p>
            <a:pPr marL="457200" lvl="1">
              <a:lnSpc>
                <a:spcPct val="100000"/>
              </a:lnSpc>
              <a:buFont typeface="Arial" panose="020B0604020202020204" pitchFamily="34" charset="0"/>
              <a:buChar char="–"/>
            </a:pPr>
            <a:r>
              <a:rPr lang="en-US" altLang="en-US" sz="2000" dirty="0"/>
              <a:t>At 20</a:t>
            </a:r>
            <a:r>
              <a:rPr lang="en-US" altLang="en-US" sz="2000" baseline="30000" dirty="0"/>
              <a:t>o</a:t>
            </a:r>
            <a:r>
              <a:rPr lang="en-US" altLang="en-US" sz="2000" dirty="0"/>
              <a:t>C (68</a:t>
            </a:r>
            <a:r>
              <a:rPr lang="en-US" altLang="en-US" sz="2000" baseline="30000" dirty="0"/>
              <a:t>o</a:t>
            </a:r>
            <a:r>
              <a:rPr lang="en-US" altLang="en-US" sz="2000" dirty="0"/>
              <a:t>F), the viscosity of water is approximately </a:t>
            </a:r>
            <a:br>
              <a:rPr lang="en-US" altLang="en-US" sz="2000" dirty="0"/>
            </a:br>
            <a:r>
              <a:rPr lang="en-US" altLang="en-US" sz="2000" dirty="0"/>
              <a:t>1 </a:t>
            </a:r>
            <a:r>
              <a:rPr lang="en-US" altLang="en-US" sz="2000" dirty="0" err="1"/>
              <a:t>cP</a:t>
            </a:r>
            <a:r>
              <a:rPr lang="en-US" altLang="en-US" sz="2000" dirty="0"/>
              <a:t>… at 4</a:t>
            </a:r>
            <a:r>
              <a:rPr lang="en-US" altLang="en-US" sz="2000" baseline="30000" dirty="0"/>
              <a:t>o</a:t>
            </a:r>
            <a:r>
              <a:rPr lang="en-US" altLang="en-US" sz="2000" dirty="0"/>
              <a:t>C (40</a:t>
            </a:r>
            <a:r>
              <a:rPr lang="en-US" altLang="en-US" sz="2000" baseline="30000" dirty="0"/>
              <a:t>o</a:t>
            </a:r>
            <a:r>
              <a:rPr lang="en-US" altLang="en-US" sz="2000" dirty="0"/>
              <a:t>F), 1.6 </a:t>
            </a:r>
            <a:r>
              <a:rPr lang="en-US" altLang="en-US" sz="2000" dirty="0" err="1"/>
              <a:t>cP</a:t>
            </a:r>
            <a:r>
              <a:rPr lang="en-US" altLang="en-US" sz="2000" dirty="0"/>
              <a:t> </a:t>
            </a:r>
          </a:p>
        </p:txBody>
      </p:sp>
      <p:sp>
        <p:nvSpPr>
          <p:cNvPr id="5" name="TextBox 4"/>
          <p:cNvSpPr txBox="1">
            <a:spLocks noRot="1" noChangeAspect="1" noMove="1" noResize="1" noEditPoints="1" noAdjustHandles="1" noChangeArrowheads="1" noChangeShapeType="1" noTextEdit="1"/>
          </p:cNvSpPr>
          <p:nvPr/>
        </p:nvSpPr>
        <p:spPr>
          <a:xfrm>
            <a:off x="4155058" y="2103036"/>
            <a:ext cx="2662075" cy="807913"/>
          </a:xfrm>
          <a:prstGeom prst="rect">
            <a:avLst/>
          </a:prstGeom>
          <a:blipFill rotWithShape="0">
            <a:blip r:embed="rId3" cstate="screen">
              <a:extLst>
                <a:ext uri="{28A0092B-C50C-407E-A947-70E740481C1C}">
                  <a14:useLocalDpi xmlns:a14="http://schemas.microsoft.com/office/drawing/2010/main"/>
                </a:ext>
              </a:extLst>
            </a:blip>
            <a:stretch>
              <a:fillRect/>
            </a:stretch>
          </a:blipFill>
        </p:spPr>
        <p:txBody>
          <a:bodyPr/>
          <a:lstStyle/>
          <a:p>
            <a:r>
              <a:rPr lang="en-US">
                <a:noFill/>
              </a:rPr>
              <a:t> </a:t>
            </a:r>
          </a:p>
        </p:txBody>
      </p:sp>
    </p:spTree>
    <p:extLst>
      <p:ext uri="{BB962C8B-B14F-4D97-AF65-F5344CB8AC3E}">
        <p14:creationId xmlns:p14="http://schemas.microsoft.com/office/powerpoint/2010/main" val="726679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479024" cy="533400"/>
          </a:xfrm>
        </p:spPr>
        <p:txBody>
          <a:bodyPr/>
          <a:lstStyle/>
          <a:p>
            <a:r>
              <a:rPr lang="en-US" dirty="0"/>
              <a:t>Note To Trainers and Students</a:t>
            </a:r>
          </a:p>
        </p:txBody>
      </p:sp>
      <p:sp>
        <p:nvSpPr>
          <p:cNvPr id="5" name="Content Placeholder 4"/>
          <p:cNvSpPr>
            <a:spLocks noGrp="1"/>
          </p:cNvSpPr>
          <p:nvPr>
            <p:ph type="body" sz="quarter" idx="10"/>
          </p:nvPr>
        </p:nvSpPr>
        <p:spPr>
          <a:xfrm>
            <a:off x="903818" y="1225751"/>
            <a:ext cx="10363200" cy="4375150"/>
          </a:xfrm>
        </p:spPr>
        <p:txBody>
          <a:bodyPr/>
          <a:lstStyle/>
          <a:p>
            <a:pPr marL="514350" indent="-514350">
              <a:buFont typeface="+mj-lt"/>
              <a:buAutoNum type="arabicPeriod"/>
            </a:pPr>
            <a:r>
              <a:rPr lang="en-US" sz="2600" dirty="0"/>
              <a:t>Membrane </a:t>
            </a:r>
            <a:r>
              <a:rPr lang="en-US" sz="2600" dirty="0" smtClean="0"/>
              <a:t>filtration </a:t>
            </a:r>
            <a:r>
              <a:rPr lang="en-US" sz="2600" dirty="0"/>
              <a:t>content is well-covered by existing training programs such as the membrane operator courses developed by private companies and membrane organizations</a:t>
            </a:r>
          </a:p>
          <a:p>
            <a:pPr marL="514350" indent="-514350">
              <a:buFont typeface="+mj-lt"/>
              <a:buAutoNum type="arabicPeriod"/>
            </a:pPr>
            <a:r>
              <a:rPr lang="en-US" sz="2600" dirty="0"/>
              <a:t>As such, the content provided within this module is meant to provide supplemental material that is specific to direct</a:t>
            </a:r>
            <a:r>
              <a:rPr lang="en-US" sz="2600" b="1" dirty="0">
                <a:solidFill>
                  <a:srgbClr val="FF0000"/>
                </a:solidFill>
              </a:rPr>
              <a:t> </a:t>
            </a:r>
            <a:r>
              <a:rPr lang="en-US" sz="2600" dirty="0"/>
              <a:t>potable reuse that should be adapted for inclusion in other training courses</a:t>
            </a:r>
          </a:p>
          <a:p>
            <a:pPr marL="514350" indent="-514350">
              <a:buFont typeface="+mj-lt"/>
              <a:buAutoNum type="arabicPeriod"/>
            </a:pPr>
            <a:r>
              <a:rPr lang="en-US" sz="2600" dirty="0"/>
              <a:t>This is NOT a stand-alone module</a:t>
            </a:r>
          </a:p>
          <a:p>
            <a:pPr marL="514350" indent="-514350">
              <a:buFont typeface="+mj-lt"/>
              <a:buAutoNum type="arabicPeriod"/>
            </a:pPr>
            <a:r>
              <a:rPr lang="en-US" sz="2600" dirty="0"/>
              <a:t>No information contained in this module should be taken as a complete training course on </a:t>
            </a:r>
            <a:r>
              <a:rPr lang="en-US" sz="2600" dirty="0" smtClean="0"/>
              <a:t>membrane filtration</a:t>
            </a:r>
            <a:endParaRPr lang="en-US" sz="2600" dirty="0"/>
          </a:p>
        </p:txBody>
      </p:sp>
    </p:spTree>
    <p:extLst>
      <p:ext uri="{BB962C8B-B14F-4D97-AF65-F5344CB8AC3E}">
        <p14:creationId xmlns:p14="http://schemas.microsoft.com/office/powerpoint/2010/main" val="38770872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Temperature Correction Factor</a:t>
            </a:r>
          </a:p>
        </p:txBody>
      </p:sp>
      <p:graphicFrame>
        <p:nvGraphicFramePr>
          <p:cNvPr id="4" name="Chart 3"/>
          <p:cNvGraphicFramePr>
            <a:graphicFrameLocks/>
          </p:cNvGraphicFramePr>
          <p:nvPr/>
        </p:nvGraphicFramePr>
        <p:xfrm>
          <a:off x="3183117" y="1755476"/>
          <a:ext cx="6038491" cy="3920706"/>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533775" y="3786188"/>
            <a:ext cx="547846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33797"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585913" y="2967038"/>
            <a:ext cx="1573212"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9"/>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21788" y="3716338"/>
            <a:ext cx="6604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TextBox 1"/>
          <p:cNvSpPr txBox="1">
            <a:spLocks noChangeArrowheads="1"/>
          </p:cNvSpPr>
          <p:nvPr/>
        </p:nvSpPr>
        <p:spPr bwMode="auto">
          <a:xfrm>
            <a:off x="5549900" y="5668963"/>
            <a:ext cx="1774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200" dirty="0"/>
              <a:t>Temperature, </a:t>
            </a:r>
            <a:r>
              <a:rPr lang="en-US" altLang="en-US" sz="1200" baseline="30000" dirty="0" err="1"/>
              <a:t>o</a:t>
            </a:r>
            <a:r>
              <a:rPr lang="en-US" altLang="en-US" sz="1200" dirty="0" err="1"/>
              <a:t>C</a:t>
            </a:r>
            <a:endParaRPr lang="en-US" altLang="en-US" sz="1200" dirty="0"/>
          </a:p>
        </p:txBody>
      </p:sp>
      <p:sp>
        <p:nvSpPr>
          <p:cNvPr id="33800" name="TextBox 7"/>
          <p:cNvSpPr txBox="1">
            <a:spLocks noChangeArrowheads="1"/>
          </p:cNvSpPr>
          <p:nvPr/>
        </p:nvSpPr>
        <p:spPr bwMode="auto">
          <a:xfrm rot="-5400000">
            <a:off x="2157413" y="3716338"/>
            <a:ext cx="1774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200"/>
              <a:t>TCF</a:t>
            </a:r>
          </a:p>
        </p:txBody>
      </p:sp>
    </p:spTree>
    <p:extLst>
      <p:ext uri="{BB962C8B-B14F-4D97-AF65-F5344CB8AC3E}">
        <p14:creationId xmlns:p14="http://schemas.microsoft.com/office/powerpoint/2010/main" val="3183503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Normalized TMP and Permeability</a:t>
            </a:r>
          </a:p>
        </p:txBody>
      </p:sp>
      <p:sp>
        <p:nvSpPr>
          <p:cNvPr id="34818" name="Content Placeholder 1"/>
          <p:cNvSpPr>
            <a:spLocks noGrp="1"/>
          </p:cNvSpPr>
          <p:nvPr>
            <p:ph type="body" sz="quarter" idx="10"/>
          </p:nvPr>
        </p:nvSpPr>
        <p:spPr bwMode="auto">
          <a:xfrm>
            <a:off x="914400" y="2896115"/>
            <a:ext cx="10363200" cy="284456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Tx/>
              <a:buNone/>
            </a:pPr>
            <a:r>
              <a:rPr lang="en-US" altLang="en-US" dirty="0"/>
              <a:t>Temperature </a:t>
            </a:r>
            <a:r>
              <a:rPr lang="en-US" altLang="en-US" dirty="0">
                <a:solidFill>
                  <a:schemeClr val="accent2"/>
                </a:solidFill>
              </a:rPr>
              <a:t>and flow </a:t>
            </a:r>
            <a:r>
              <a:rPr lang="en-US" altLang="en-US" dirty="0"/>
              <a:t>related differences are </a:t>
            </a:r>
            <a:r>
              <a:rPr lang="en-US" altLang="en-US" dirty="0" smtClean="0"/>
              <a:t>eliminated</a:t>
            </a:r>
            <a:endParaRPr lang="en-US" altLang="en-US" dirty="0"/>
          </a:p>
        </p:txBody>
      </p:sp>
      <p:pic>
        <p:nvPicPr>
          <p:cNvPr id="34820" name="Picture 6"/>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468313" y="4033838"/>
            <a:ext cx="3048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8232775" y="4027488"/>
            <a:ext cx="3111500"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Rot="1" noChangeAspect="1" noMove="1" noResize="1" noEditPoints="1" noAdjustHandles="1" noChangeArrowheads="1" noChangeShapeType="1" noTextEdit="1"/>
          </p:cNvSpPr>
          <p:nvPr/>
        </p:nvSpPr>
        <p:spPr>
          <a:xfrm>
            <a:off x="6096002" y="1892248"/>
            <a:ext cx="3789791" cy="622350"/>
          </a:xfrm>
          <a:prstGeom prst="rect">
            <a:avLst/>
          </a:prstGeom>
          <a:blipFill rotWithShape="0">
            <a:blip r:embed="rId4" cstate="email">
              <a:extLst>
                <a:ext uri="{28A0092B-C50C-407E-A947-70E740481C1C}">
                  <a14:useLocalDpi xmlns:a14="http://schemas.microsoft.com/office/drawing/2010/main"/>
                </a:ext>
              </a:extLst>
            </a:blip>
            <a:stretch>
              <a:fillRect/>
            </a:stretch>
          </a:blipFill>
        </p:spPr>
        <p:txBody>
          <a:bodyPr/>
          <a:lstStyle/>
          <a:p>
            <a:r>
              <a:rPr lang="en-US">
                <a:noFill/>
              </a:rPr>
              <a:t> </a:t>
            </a:r>
          </a:p>
        </p:txBody>
      </p:sp>
      <p:sp>
        <p:nvSpPr>
          <p:cNvPr id="11" name="TextBox 10"/>
          <p:cNvSpPr txBox="1">
            <a:spLocks noRot="1" noChangeAspect="1" noMove="1" noResize="1" noEditPoints="1" noAdjustHandles="1" noChangeArrowheads="1" noChangeShapeType="1" noTextEdit="1"/>
          </p:cNvSpPr>
          <p:nvPr/>
        </p:nvSpPr>
        <p:spPr>
          <a:xfrm>
            <a:off x="1991545" y="2064923"/>
            <a:ext cx="3614258" cy="276999"/>
          </a:xfrm>
          <a:prstGeom prst="rect">
            <a:avLst/>
          </a:prstGeom>
          <a:blipFill rotWithShape="0">
            <a:blip r:embed="rId5" cstate="screen">
              <a:extLst>
                <a:ext uri="{28A0092B-C50C-407E-A947-70E740481C1C}">
                  <a14:useLocalDpi xmlns:a14="http://schemas.microsoft.com/office/drawing/2010/main"/>
                </a:ext>
              </a:extLst>
            </a:blip>
            <a:stretch>
              <a:fillRect l="-1012" r="-675" b="-20000"/>
            </a:stretch>
          </a:blipFill>
        </p:spPr>
        <p:txBody>
          <a:bodyPr/>
          <a:lstStyle/>
          <a:p>
            <a:r>
              <a:rPr lang="en-US">
                <a:noFill/>
              </a:rPr>
              <a:t> </a:t>
            </a:r>
          </a:p>
        </p:txBody>
      </p:sp>
      <p:graphicFrame>
        <p:nvGraphicFramePr>
          <p:cNvPr id="12" name="Chart 11"/>
          <p:cNvGraphicFramePr>
            <a:graphicFrameLocks/>
          </p:cNvGraphicFramePr>
          <p:nvPr/>
        </p:nvGraphicFramePr>
        <p:xfrm>
          <a:off x="4182883" y="3790393"/>
          <a:ext cx="3382123" cy="2489362"/>
        </p:xfrm>
        <a:graphic>
          <a:graphicData uri="http://schemas.openxmlformats.org/drawingml/2006/chart">
            <c:chart xmlns:c="http://schemas.openxmlformats.org/drawingml/2006/chart" xmlns:r="http://schemas.openxmlformats.org/officeDocument/2006/relationships" r:id="rId6"/>
          </a:graphicData>
        </a:graphic>
      </p:graphicFrame>
      <p:cxnSp>
        <p:nvCxnSpPr>
          <p:cNvPr id="13" name="Straight Connector 12"/>
          <p:cNvCxnSpPr/>
          <p:nvPr/>
        </p:nvCxnSpPr>
        <p:spPr>
          <a:xfrm>
            <a:off x="4525963" y="5124450"/>
            <a:ext cx="283527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66E0AC1-6039-42A2-B6ED-D98AC789F289}"/>
              </a:ext>
            </a:extLst>
          </p:cNvPr>
          <p:cNvSpPr txBox="1"/>
          <p:nvPr/>
        </p:nvSpPr>
        <p:spPr>
          <a:xfrm>
            <a:off x="8631594" y="883235"/>
            <a:ext cx="3388956"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Note to also take into account any height difference between measurement points.</a:t>
            </a:r>
          </a:p>
        </p:txBody>
      </p:sp>
    </p:spTree>
    <p:extLst>
      <p:ext uri="{BB962C8B-B14F-4D97-AF65-F5344CB8AC3E}">
        <p14:creationId xmlns:p14="http://schemas.microsoft.com/office/powerpoint/2010/main" val="7709759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Monitoring Membrane Filter Plant Operation</a:t>
            </a:r>
          </a:p>
        </p:txBody>
      </p:sp>
      <p:sp>
        <p:nvSpPr>
          <p:cNvPr id="35842" name="Content Placeholder 1"/>
          <p:cNvSpPr>
            <a:spLocks noGrp="1"/>
          </p:cNvSpPr>
          <p:nvPr>
            <p:ph type="body" sz="quarter" idx="10"/>
          </p:nvPr>
        </p:nvSpPr>
        <p:spPr bwMode="auto">
          <a:xfrm>
            <a:off x="928099" y="1794325"/>
            <a:ext cx="10363200" cy="394635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Tx/>
              <a:buNone/>
            </a:pPr>
            <a:r>
              <a:rPr lang="en-US" altLang="en-US" sz="2800" b="1" dirty="0"/>
              <a:t>Key Variables</a:t>
            </a:r>
          </a:p>
          <a:p>
            <a:pPr marL="742950" lvl="1" indent="-457200">
              <a:buClr>
                <a:schemeClr val="tx1"/>
              </a:buClr>
              <a:buFont typeface="Arial" panose="020B0604020202020204" pitchFamily="34" charset="0"/>
              <a:buChar char="–"/>
            </a:pPr>
            <a:r>
              <a:rPr lang="en-US" altLang="en-US" sz="2800" dirty="0">
                <a:solidFill>
                  <a:schemeClr val="accent2"/>
                </a:solidFill>
              </a:rPr>
              <a:t>Normalized Permeability</a:t>
            </a:r>
            <a:r>
              <a:rPr lang="en-US" altLang="en-US" sz="2800" dirty="0"/>
              <a:t>: are the membranes operating as they should ?</a:t>
            </a:r>
          </a:p>
          <a:p>
            <a:pPr marL="742950" lvl="1" indent="-457200">
              <a:buClr>
                <a:schemeClr val="tx1"/>
              </a:buClr>
              <a:buFont typeface="Arial" panose="020B0604020202020204" pitchFamily="34" charset="0"/>
              <a:buChar char="–"/>
            </a:pPr>
            <a:r>
              <a:rPr lang="en-US" altLang="en-US" sz="2800" dirty="0">
                <a:solidFill>
                  <a:schemeClr val="accent2"/>
                </a:solidFill>
              </a:rPr>
              <a:t>TMP</a:t>
            </a:r>
            <a:r>
              <a:rPr lang="en-US" altLang="en-US" sz="2800" dirty="0"/>
              <a:t>: are we approaching damaging conditions?</a:t>
            </a:r>
          </a:p>
          <a:p>
            <a:pPr marL="742950" lvl="1" indent="-457200">
              <a:buClr>
                <a:schemeClr val="tx1"/>
              </a:buClr>
              <a:buFont typeface="Arial" panose="020B0604020202020204" pitchFamily="34" charset="0"/>
              <a:buChar char="–"/>
            </a:pPr>
            <a:r>
              <a:rPr lang="en-US" altLang="en-US" sz="2800" dirty="0">
                <a:solidFill>
                  <a:schemeClr val="accent2"/>
                </a:solidFill>
              </a:rPr>
              <a:t>Integrity Testing Result</a:t>
            </a:r>
            <a:r>
              <a:rPr lang="en-US" altLang="en-US" sz="2800" dirty="0"/>
              <a:t>: have the membranes been damaged?</a:t>
            </a:r>
          </a:p>
        </p:txBody>
      </p:sp>
    </p:spTree>
    <p:extLst>
      <p:ext uri="{BB962C8B-B14F-4D97-AF65-F5344CB8AC3E}">
        <p14:creationId xmlns:p14="http://schemas.microsoft.com/office/powerpoint/2010/main" val="3013108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Filtration Mechanism Review</a:t>
            </a:r>
          </a:p>
        </p:txBody>
      </p:sp>
      <p:sp>
        <p:nvSpPr>
          <p:cNvPr id="21506" name="Content Placeholder 1"/>
          <p:cNvSpPr>
            <a:spLocks noGrp="1"/>
          </p:cNvSpPr>
          <p:nvPr>
            <p:ph type="body" sz="quarter" idx="10"/>
          </p:nvPr>
        </p:nvSpPr>
        <p:spPr bwMode="auto">
          <a:xfrm>
            <a:off x="928099" y="1849531"/>
            <a:ext cx="10363200" cy="394635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ts val="1200"/>
              </a:spcBef>
              <a:buNone/>
            </a:pPr>
            <a:r>
              <a:rPr lang="en-US" altLang="en-US" sz="2400" dirty="0"/>
              <a:t>Three Main Types</a:t>
            </a:r>
          </a:p>
          <a:p>
            <a:pPr marL="457200" lvl="1">
              <a:spcBef>
                <a:spcPts val="1200"/>
              </a:spcBef>
              <a:buFont typeface="Arial" panose="020B0604020202020204" pitchFamily="34" charset="0"/>
              <a:buChar char="–"/>
            </a:pPr>
            <a:r>
              <a:rPr lang="en-US" altLang="en-US" sz="2000" dirty="0"/>
              <a:t>Pore Plugging</a:t>
            </a:r>
          </a:p>
          <a:p>
            <a:pPr marL="457200" lvl="1">
              <a:spcBef>
                <a:spcPts val="1200"/>
              </a:spcBef>
              <a:buFont typeface="Arial" panose="020B0604020202020204" pitchFamily="34" charset="0"/>
              <a:buChar char="–"/>
            </a:pPr>
            <a:r>
              <a:rPr lang="en-US" altLang="en-US" sz="2000" dirty="0"/>
              <a:t>Alternative Path (Depth)</a:t>
            </a:r>
          </a:p>
          <a:p>
            <a:pPr marL="457200" lvl="1">
              <a:spcBef>
                <a:spcPts val="1200"/>
              </a:spcBef>
              <a:buFont typeface="Arial" panose="020B0604020202020204" pitchFamily="34" charset="0"/>
              <a:buChar char="–"/>
            </a:pPr>
            <a:r>
              <a:rPr lang="en-US" altLang="en-US" sz="2000" dirty="0"/>
              <a:t>Cake Formation</a:t>
            </a:r>
          </a:p>
          <a:p>
            <a:pPr>
              <a:spcBef>
                <a:spcPts val="1200"/>
              </a:spcBef>
            </a:pPr>
            <a:endParaRPr lang="en-US" altLang="en-US" sz="2400" dirty="0"/>
          </a:p>
          <a:p>
            <a:pPr>
              <a:spcBef>
                <a:spcPts val="1200"/>
              </a:spcBef>
            </a:pPr>
            <a:endParaRPr lang="en-US" altLang="en-US" sz="2400" dirty="0"/>
          </a:p>
        </p:txBody>
      </p:sp>
      <p:pic>
        <p:nvPicPr>
          <p:cNvPr id="21508" name="Picture 8"/>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185870" y="170040"/>
            <a:ext cx="3740150" cy="5703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1509" name="Picture 9"/>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597620" y="3295650"/>
            <a:ext cx="3724169" cy="305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7988245" y="5938074"/>
            <a:ext cx="4006129"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Boysen, SEDA 2009 Spring Symposium</a:t>
            </a:r>
          </a:p>
        </p:txBody>
      </p:sp>
      <p:sp>
        <p:nvSpPr>
          <p:cNvPr id="2" name="TextBox 1">
            <a:extLst>
              <a:ext uri="{FF2B5EF4-FFF2-40B4-BE49-F238E27FC236}">
                <a16:creationId xmlns:a16="http://schemas.microsoft.com/office/drawing/2014/main" id="{F0BF900F-13AC-4563-B06D-D3868004B805}"/>
              </a:ext>
            </a:extLst>
          </p:cNvPr>
          <p:cNvSpPr txBox="1"/>
          <p:nvPr/>
        </p:nvSpPr>
        <p:spPr>
          <a:xfrm>
            <a:off x="373224" y="5682343"/>
            <a:ext cx="3400290"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Courtesy Separation Processes Inc</a:t>
            </a:r>
          </a:p>
        </p:txBody>
      </p:sp>
    </p:spTree>
    <p:extLst>
      <p:ext uri="{BB962C8B-B14F-4D97-AF65-F5344CB8AC3E}">
        <p14:creationId xmlns:p14="http://schemas.microsoft.com/office/powerpoint/2010/main" val="34105230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bwMode="auto">
          <a:xfrm>
            <a:off x="685800" y="541964"/>
            <a:ext cx="10338919"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Review: Alternative Path (Depth) Filtration</a:t>
            </a:r>
          </a:p>
        </p:txBody>
      </p:sp>
      <p:sp>
        <p:nvSpPr>
          <p:cNvPr id="22531" name="Rectangle 3"/>
          <p:cNvSpPr txBox="1">
            <a:spLocks noChangeArrowheads="1"/>
          </p:cNvSpPr>
          <p:nvPr/>
        </p:nvSpPr>
        <p:spPr bwMode="auto">
          <a:xfrm>
            <a:off x="420626" y="1885950"/>
            <a:ext cx="4925803" cy="4402707"/>
          </a:xfrm>
          <a:prstGeom prst="rect">
            <a:avLst/>
          </a:prstGeom>
        </p:spPr>
        <p:txBody>
          <a:bodyPr vert="horz" lIns="91440" tIns="45720" rIns="91440" bIns="45720" rtlCol="0">
            <a:normAutofit/>
          </a:bodyPr>
          <a:lstStyle>
            <a:lvl1pPr indent="0">
              <a:lnSpc>
                <a:spcPct val="90000"/>
              </a:lnSpc>
              <a:spcBef>
                <a:spcPts val="1200"/>
              </a:spcBef>
              <a:buFont typeface="Arial" panose="020B0604020202020204" pitchFamily="34" charset="0"/>
              <a:buNone/>
              <a:defRPr sz="2800">
                <a:latin typeface="Arial" panose="020B0604020202020204" pitchFamily="34" charset="0"/>
                <a:cs typeface="Arial" panose="020B0604020202020204" pitchFamily="34" charset="0"/>
              </a:defRPr>
            </a:lvl1pPr>
            <a:lvl2pPr lvl="1" indent="0">
              <a:lnSpc>
                <a:spcPct val="90000"/>
              </a:lnSpc>
              <a:spcBef>
                <a:spcPts val="1200"/>
              </a:spcBef>
              <a:buFont typeface="Arial" panose="020B0604020202020204" pitchFamily="34" charset="0"/>
              <a:buNone/>
              <a:defRPr sz="24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cs typeface="Arial" panose="020B0604020202020204" pitchFamily="34" charset="0"/>
              </a:defRPr>
            </a:lvl3pPr>
            <a:lvl4pPr marL="16002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spcAft>
                <a:spcPts val="600"/>
              </a:spcAft>
            </a:pPr>
            <a:r>
              <a:rPr lang="en-US" altLang="en-US" sz="2000" b="1" dirty="0"/>
              <a:t>Concept: </a:t>
            </a:r>
          </a:p>
          <a:p>
            <a:pPr lvl="1" indent="-285750">
              <a:lnSpc>
                <a:spcPct val="100000"/>
              </a:lnSpc>
              <a:spcBef>
                <a:spcPts val="0"/>
              </a:spcBef>
              <a:spcAft>
                <a:spcPts val="600"/>
              </a:spcAft>
              <a:buFont typeface="Arial" panose="020B0604020202020204" pitchFamily="34" charset="0"/>
              <a:buChar char="–"/>
            </a:pPr>
            <a:r>
              <a:rPr lang="en-US" altLang="en-US" sz="1800" dirty="0"/>
              <a:t>Depth filtration occurs when particles become entrapped in the matrix of the filter media</a:t>
            </a:r>
          </a:p>
          <a:p>
            <a:pPr lvl="1" indent="-285750">
              <a:lnSpc>
                <a:spcPct val="100000"/>
              </a:lnSpc>
              <a:spcBef>
                <a:spcPts val="0"/>
              </a:spcBef>
              <a:spcAft>
                <a:spcPts val="600"/>
              </a:spcAft>
              <a:buFont typeface="Arial" panose="020B0604020202020204" pitchFamily="34" charset="0"/>
              <a:buChar char="–"/>
            </a:pPr>
            <a:r>
              <a:rPr lang="en-US" altLang="en-US" sz="1800" dirty="0"/>
              <a:t>Fluid flow seeks the path of least resistance, as less restrictive paths are blocked by filtered particles, flow area shrinks and hydraulic resistance increases</a:t>
            </a:r>
          </a:p>
          <a:p>
            <a:pPr lvl="1" indent="-285750">
              <a:lnSpc>
                <a:spcPct val="100000"/>
              </a:lnSpc>
              <a:spcBef>
                <a:spcPts val="0"/>
              </a:spcBef>
              <a:spcAft>
                <a:spcPts val="600"/>
              </a:spcAft>
              <a:buFont typeface="Arial" panose="020B0604020202020204" pitchFamily="34" charset="0"/>
              <a:buChar char="–"/>
            </a:pPr>
            <a:r>
              <a:rPr lang="en-US" altLang="en-US" sz="1800" dirty="0"/>
              <a:t>Depth filtration occurs when filter media has a broad distribution of pore sizes</a:t>
            </a:r>
          </a:p>
          <a:p>
            <a:pPr lvl="1" indent="-285750">
              <a:lnSpc>
                <a:spcPct val="100000"/>
              </a:lnSpc>
              <a:spcBef>
                <a:spcPts val="0"/>
              </a:spcBef>
              <a:spcAft>
                <a:spcPts val="600"/>
              </a:spcAft>
              <a:buFont typeface="Arial" panose="020B0604020202020204" pitchFamily="34" charset="0"/>
              <a:buChar char="–"/>
            </a:pPr>
            <a:r>
              <a:rPr lang="en-US" altLang="en-US" sz="1800" dirty="0"/>
              <a:t>Efficiency increases with pressure drop</a:t>
            </a:r>
          </a:p>
        </p:txBody>
      </p:sp>
      <p:pic>
        <p:nvPicPr>
          <p:cNvPr id="22532" name="Picture 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665996" y="1885950"/>
            <a:ext cx="5675313" cy="320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1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68451" y="3700732"/>
            <a:ext cx="2892425" cy="236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8023945" y="6021137"/>
            <a:ext cx="4006129"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Boysen, SEDA 2009 Spring Symposium</a:t>
            </a:r>
          </a:p>
        </p:txBody>
      </p:sp>
      <p:sp>
        <p:nvSpPr>
          <p:cNvPr id="7" name="TextBox 6">
            <a:extLst>
              <a:ext uri="{FF2B5EF4-FFF2-40B4-BE49-F238E27FC236}">
                <a16:creationId xmlns:a16="http://schemas.microsoft.com/office/drawing/2014/main" id="{CC9933EA-A363-4CAC-A6BB-F4B849490109}"/>
              </a:ext>
            </a:extLst>
          </p:cNvPr>
          <p:cNvSpPr txBox="1"/>
          <p:nvPr/>
        </p:nvSpPr>
        <p:spPr>
          <a:xfrm>
            <a:off x="0" y="5990360"/>
            <a:ext cx="3400290"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Courtesy Separation Processes Inc</a:t>
            </a:r>
          </a:p>
        </p:txBody>
      </p:sp>
    </p:spTree>
    <p:extLst>
      <p:ext uri="{BB962C8B-B14F-4D97-AF65-F5344CB8AC3E}">
        <p14:creationId xmlns:p14="http://schemas.microsoft.com/office/powerpoint/2010/main" val="26227683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685800" y="541964"/>
            <a:ext cx="10338919"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Review: Pore Plugging</a:t>
            </a:r>
          </a:p>
        </p:txBody>
      </p:sp>
      <p:sp>
        <p:nvSpPr>
          <p:cNvPr id="23555" name="Rectangle 3"/>
          <p:cNvSpPr txBox="1">
            <a:spLocks noChangeArrowheads="1"/>
          </p:cNvSpPr>
          <p:nvPr/>
        </p:nvSpPr>
        <p:spPr bwMode="auto">
          <a:xfrm>
            <a:off x="508958" y="1833563"/>
            <a:ext cx="4960189" cy="3584791"/>
          </a:xfrm>
          <a:prstGeom prst="rect">
            <a:avLst/>
          </a:prstGeom>
        </p:spPr>
        <p:txBody>
          <a:bodyPr vert="horz" lIns="91440" tIns="45720" rIns="91440" bIns="45720" rtlCol="0">
            <a:normAutofit/>
          </a:bodyPr>
          <a:lstStyle>
            <a:defPPr>
              <a:defRPr lang="en-US"/>
            </a:defPPr>
            <a:lvl1pPr indent="0">
              <a:lnSpc>
                <a:spcPct val="90000"/>
              </a:lnSpc>
              <a:spcBef>
                <a:spcPts val="1200"/>
              </a:spcBef>
              <a:buFont typeface="Arial" panose="020B0604020202020204" pitchFamily="34" charset="0"/>
              <a:buNone/>
              <a:defRPr sz="2000">
                <a:latin typeface="Arial" panose="020B0604020202020204" pitchFamily="34" charset="0"/>
                <a:cs typeface="Arial" panose="020B0604020202020204" pitchFamily="34" charset="0"/>
              </a:defRPr>
            </a:lvl1pPr>
            <a:lvl2pPr lvl="1" indent="0">
              <a:lnSpc>
                <a:spcPct val="90000"/>
              </a:lnSpc>
              <a:spcBef>
                <a:spcPts val="1200"/>
              </a:spcBef>
              <a:buFont typeface="Arial" panose="020B0604020202020204" pitchFamily="34" charset="0"/>
              <a:buNone/>
              <a:defRPr>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cs typeface="Arial" panose="020B0604020202020204" pitchFamily="34" charset="0"/>
              </a:defRPr>
            </a:lvl3pPr>
            <a:lvl4pPr marL="16002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spcBef>
                <a:spcPts val="0"/>
              </a:spcBef>
              <a:spcAft>
                <a:spcPts val="600"/>
              </a:spcAft>
            </a:pPr>
            <a:r>
              <a:rPr lang="en-US" altLang="en-US" b="1" dirty="0"/>
              <a:t>Concept: </a:t>
            </a:r>
          </a:p>
          <a:p>
            <a:pPr lvl="1" indent="-285750">
              <a:lnSpc>
                <a:spcPct val="100000"/>
              </a:lnSpc>
              <a:spcBef>
                <a:spcPts val="0"/>
              </a:spcBef>
              <a:spcAft>
                <a:spcPts val="600"/>
              </a:spcAft>
              <a:buFont typeface="Arial" panose="020B0604020202020204" pitchFamily="34" charset="0"/>
              <a:buChar char="–"/>
            </a:pPr>
            <a:r>
              <a:rPr lang="en-US" altLang="en-US" dirty="0"/>
              <a:t>Filter acts as a screen with minimal depth and uniform openings </a:t>
            </a:r>
          </a:p>
          <a:p>
            <a:pPr lvl="1" indent="-285750">
              <a:lnSpc>
                <a:spcPct val="100000"/>
              </a:lnSpc>
              <a:spcBef>
                <a:spcPts val="0"/>
              </a:spcBef>
              <a:spcAft>
                <a:spcPts val="600"/>
              </a:spcAft>
              <a:buFont typeface="Arial" panose="020B0604020202020204" pitchFamily="34" charset="0"/>
              <a:buChar char="–"/>
            </a:pPr>
            <a:r>
              <a:rPr lang="en-US" altLang="en-US" dirty="0"/>
              <a:t>Plugging occurs as the filter intercepts the particles and reduce the available filtration area</a:t>
            </a:r>
          </a:p>
          <a:p>
            <a:pPr lvl="1" indent="-285750">
              <a:lnSpc>
                <a:spcPct val="100000"/>
              </a:lnSpc>
              <a:spcBef>
                <a:spcPts val="0"/>
              </a:spcBef>
              <a:spcAft>
                <a:spcPts val="600"/>
              </a:spcAft>
              <a:buFont typeface="Arial" panose="020B0604020202020204" pitchFamily="34" charset="0"/>
              <a:buChar char="–"/>
            </a:pPr>
            <a:r>
              <a:rPr lang="en-US" altLang="en-US" dirty="0"/>
              <a:t>Pore plugging occurs when filtered particles are approximately the same size as the filter pores</a:t>
            </a:r>
          </a:p>
          <a:p>
            <a:pPr lvl="1" indent="-285750">
              <a:lnSpc>
                <a:spcPct val="100000"/>
              </a:lnSpc>
              <a:spcBef>
                <a:spcPts val="0"/>
              </a:spcBef>
              <a:spcAft>
                <a:spcPts val="600"/>
              </a:spcAft>
              <a:buFont typeface="Arial" panose="020B0604020202020204" pitchFamily="34" charset="0"/>
              <a:buChar char="–"/>
            </a:pPr>
            <a:r>
              <a:rPr lang="en-US" altLang="en-US" dirty="0"/>
              <a:t>Efficiency stays the same with increasing pressure drop</a:t>
            </a:r>
          </a:p>
        </p:txBody>
      </p:sp>
      <p:pic>
        <p:nvPicPr>
          <p:cNvPr id="23556" name="Picture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934721" y="3600711"/>
            <a:ext cx="2763838"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35636" y="1683140"/>
            <a:ext cx="4194175" cy="325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7867650" y="5938074"/>
            <a:ext cx="4210049"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Boysen, SEDA 2009 Spring Symposium</a:t>
            </a:r>
          </a:p>
        </p:txBody>
      </p:sp>
      <p:sp>
        <p:nvSpPr>
          <p:cNvPr id="7" name="TextBox 6">
            <a:extLst>
              <a:ext uri="{FF2B5EF4-FFF2-40B4-BE49-F238E27FC236}">
                <a16:creationId xmlns:a16="http://schemas.microsoft.com/office/drawing/2014/main" id="{ECBB52F1-317D-42E5-8C57-828A2C5CE3D5}"/>
              </a:ext>
            </a:extLst>
          </p:cNvPr>
          <p:cNvSpPr txBox="1"/>
          <p:nvPr/>
        </p:nvSpPr>
        <p:spPr>
          <a:xfrm>
            <a:off x="685800" y="5894858"/>
            <a:ext cx="3400290"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Courtesy Separation Processes Inc</a:t>
            </a:r>
          </a:p>
        </p:txBody>
      </p:sp>
    </p:spTree>
    <p:extLst>
      <p:ext uri="{BB962C8B-B14F-4D97-AF65-F5344CB8AC3E}">
        <p14:creationId xmlns:p14="http://schemas.microsoft.com/office/powerpoint/2010/main" val="41336962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bwMode="auto">
          <a:xfrm>
            <a:off x="685800" y="541964"/>
            <a:ext cx="10338919"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Review: Cake Formation</a:t>
            </a:r>
          </a:p>
        </p:txBody>
      </p:sp>
      <p:sp>
        <p:nvSpPr>
          <p:cNvPr id="24579" name="Rectangle 3"/>
          <p:cNvSpPr txBox="1">
            <a:spLocks noChangeArrowheads="1"/>
          </p:cNvSpPr>
          <p:nvPr/>
        </p:nvSpPr>
        <p:spPr bwMode="auto">
          <a:xfrm>
            <a:off x="493594" y="1772475"/>
            <a:ext cx="4499094" cy="4164012"/>
          </a:xfrm>
          <a:prstGeom prst="rect">
            <a:avLst/>
          </a:prstGeom>
        </p:spPr>
        <p:txBody>
          <a:bodyPr vert="horz" lIns="91440" tIns="45720" rIns="91440" bIns="45720" rtlCol="0">
            <a:normAutofit/>
          </a:bodyPr>
          <a:lstStyle>
            <a:defPPr>
              <a:defRPr lang="en-US"/>
            </a:defPPr>
            <a:lvl1pPr indent="0">
              <a:lnSpc>
                <a:spcPct val="90000"/>
              </a:lnSpc>
              <a:spcBef>
                <a:spcPts val="1200"/>
              </a:spcBef>
              <a:buFont typeface="Arial" panose="020B0604020202020204" pitchFamily="34" charset="0"/>
              <a:buNone/>
              <a:defRPr sz="2000">
                <a:latin typeface="Arial" panose="020B0604020202020204" pitchFamily="34" charset="0"/>
                <a:cs typeface="Arial" panose="020B0604020202020204" pitchFamily="34" charset="0"/>
              </a:defRPr>
            </a:lvl1pPr>
            <a:lvl2pPr lvl="1" indent="0">
              <a:lnSpc>
                <a:spcPct val="90000"/>
              </a:lnSpc>
              <a:spcBef>
                <a:spcPts val="1200"/>
              </a:spcBef>
              <a:buFont typeface="Arial" panose="020B0604020202020204" pitchFamily="34" charset="0"/>
              <a:buNone/>
              <a:defRPr>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cs typeface="Arial" panose="020B0604020202020204" pitchFamily="34" charset="0"/>
              </a:defRPr>
            </a:lvl3pPr>
            <a:lvl4pPr marL="16002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spcBef>
                <a:spcPts val="0"/>
              </a:spcBef>
              <a:spcAft>
                <a:spcPts val="600"/>
              </a:spcAft>
            </a:pPr>
            <a:r>
              <a:rPr lang="en-US" altLang="en-US" b="1" dirty="0"/>
              <a:t>Concept</a:t>
            </a:r>
            <a:r>
              <a:rPr lang="en-US" altLang="en-US" sz="2200" b="1" dirty="0"/>
              <a:t>: </a:t>
            </a:r>
          </a:p>
          <a:p>
            <a:pPr lvl="1" indent="-228600">
              <a:lnSpc>
                <a:spcPct val="100000"/>
              </a:lnSpc>
              <a:spcBef>
                <a:spcPts val="0"/>
              </a:spcBef>
              <a:spcAft>
                <a:spcPts val="600"/>
              </a:spcAft>
              <a:buFont typeface="Arial" panose="020B0604020202020204" pitchFamily="34" charset="0"/>
              <a:buChar char="–"/>
            </a:pPr>
            <a:r>
              <a:rPr lang="en-US" altLang="en-US" dirty="0"/>
              <a:t>Cake formation occurs when particles larger than the pores in the media are collected on the surface of the media</a:t>
            </a:r>
          </a:p>
          <a:p>
            <a:pPr lvl="1" indent="-228600">
              <a:lnSpc>
                <a:spcPct val="100000"/>
              </a:lnSpc>
              <a:spcBef>
                <a:spcPts val="0"/>
              </a:spcBef>
              <a:spcAft>
                <a:spcPts val="600"/>
              </a:spcAft>
              <a:buFont typeface="Arial" panose="020B0604020202020204" pitchFamily="34" charset="0"/>
              <a:buChar char="–"/>
            </a:pPr>
            <a:r>
              <a:rPr lang="en-US" altLang="en-US" dirty="0"/>
              <a:t>Differential pressure increases as cake thickness increases</a:t>
            </a:r>
          </a:p>
          <a:p>
            <a:pPr lvl="1" indent="-228600">
              <a:lnSpc>
                <a:spcPct val="100000"/>
              </a:lnSpc>
              <a:spcBef>
                <a:spcPts val="0"/>
              </a:spcBef>
              <a:spcAft>
                <a:spcPts val="600"/>
              </a:spcAft>
              <a:buFont typeface="Arial" panose="020B0604020202020204" pitchFamily="34" charset="0"/>
              <a:buChar char="–"/>
            </a:pPr>
            <a:r>
              <a:rPr lang="en-US" altLang="en-US" dirty="0"/>
              <a:t>If filtered particles have high flow resistance, cake formation is not favored</a:t>
            </a:r>
          </a:p>
          <a:p>
            <a:pPr lvl="1" indent="-228600">
              <a:lnSpc>
                <a:spcPct val="100000"/>
              </a:lnSpc>
              <a:spcBef>
                <a:spcPts val="0"/>
              </a:spcBef>
              <a:spcAft>
                <a:spcPts val="600"/>
              </a:spcAft>
              <a:buFont typeface="Arial" panose="020B0604020202020204" pitchFamily="34" charset="0"/>
              <a:buChar char="–"/>
            </a:pPr>
            <a:r>
              <a:rPr lang="en-US" altLang="en-US" dirty="0"/>
              <a:t>Efficiency controlled by cake layer</a:t>
            </a:r>
          </a:p>
        </p:txBody>
      </p:sp>
      <p:pic>
        <p:nvPicPr>
          <p:cNvPr id="24580"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32438" y="1874838"/>
            <a:ext cx="5583237" cy="318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12213" y="3567609"/>
            <a:ext cx="2843212"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7829550" y="5938074"/>
            <a:ext cx="4096471"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Boysen, SEDA 2009 Spring Symposium</a:t>
            </a:r>
          </a:p>
        </p:txBody>
      </p:sp>
    </p:spTree>
    <p:extLst>
      <p:ext uri="{BB962C8B-B14F-4D97-AF65-F5344CB8AC3E}">
        <p14:creationId xmlns:p14="http://schemas.microsoft.com/office/powerpoint/2010/main" val="4285884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Filtration Mechanisms</a:t>
            </a:r>
          </a:p>
        </p:txBody>
      </p:sp>
      <p:sp>
        <p:nvSpPr>
          <p:cNvPr id="3" name="Content Placeholder 2"/>
          <p:cNvSpPr>
            <a:spLocks noGrp="1"/>
          </p:cNvSpPr>
          <p:nvPr>
            <p:ph type="body" sz="quarter" idx="10"/>
          </p:nvPr>
        </p:nvSpPr>
        <p:spPr>
          <a:xfrm>
            <a:off x="914400" y="1690777"/>
            <a:ext cx="10363200" cy="4049906"/>
          </a:xfrm>
        </p:spPr>
        <p:txBody>
          <a:bodyPr>
            <a:normAutofit/>
          </a:bodyPr>
          <a:lstStyle/>
          <a:p>
            <a:pPr>
              <a:buClr>
                <a:schemeClr val="tx1"/>
              </a:buClr>
            </a:pPr>
            <a:r>
              <a:rPr lang="en-US" sz="2400" dirty="0"/>
              <a:t>Primary mechanism almost always </a:t>
            </a:r>
            <a:r>
              <a:rPr lang="en-US" sz="2400" dirty="0">
                <a:solidFill>
                  <a:schemeClr val="accent6"/>
                </a:solidFill>
              </a:rPr>
              <a:t>cake formation</a:t>
            </a:r>
          </a:p>
          <a:p>
            <a:pPr>
              <a:buClr>
                <a:schemeClr val="tx1"/>
              </a:buClr>
            </a:pPr>
            <a:r>
              <a:rPr lang="en-US" sz="2400" dirty="0">
                <a:solidFill>
                  <a:schemeClr val="accent6"/>
                </a:solidFill>
              </a:rPr>
              <a:t>Pore plugging </a:t>
            </a:r>
            <a:r>
              <a:rPr lang="en-US" sz="2400" dirty="0"/>
              <a:t>is highly unfavorable</a:t>
            </a:r>
          </a:p>
          <a:p>
            <a:pPr>
              <a:buClr>
                <a:schemeClr val="tx1"/>
              </a:buClr>
            </a:pPr>
            <a:r>
              <a:rPr lang="en-US" sz="2400" dirty="0">
                <a:solidFill>
                  <a:schemeClr val="accent6"/>
                </a:solidFill>
              </a:rPr>
              <a:t>Depth filtration </a:t>
            </a:r>
            <a:r>
              <a:rPr lang="en-US" sz="2400" dirty="0"/>
              <a:t>unlikely</a:t>
            </a:r>
          </a:p>
          <a:p>
            <a:pPr>
              <a:buClr>
                <a:schemeClr val="tx1"/>
              </a:buClr>
            </a:pPr>
            <a:r>
              <a:rPr lang="en-US" sz="2400" dirty="0"/>
              <a:t>Monitoring </a:t>
            </a:r>
            <a:r>
              <a:rPr lang="en-US" sz="2400" dirty="0" err="1"/>
              <a:t>TMP</a:t>
            </a:r>
            <a:r>
              <a:rPr lang="en-US" sz="2400" dirty="0"/>
              <a:t> can help identify foulant/mechanism</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18763" y="3974938"/>
            <a:ext cx="2965927" cy="2016830"/>
          </a:xfrm>
          <a:prstGeom prst="rect">
            <a:avLst/>
          </a:prstGeom>
        </p:spPr>
      </p:pic>
      <p:pic>
        <p:nvPicPr>
          <p:cNvPr id="7"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5170" y="3974938"/>
            <a:ext cx="2521038" cy="2016830"/>
          </a:xfrm>
          <a:prstGeom prst="rect">
            <a:avLst/>
          </a:prstGeom>
          <a:noFill/>
        </p:spPr>
      </p:pic>
      <p:pic>
        <p:nvPicPr>
          <p:cNvPr id="8"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46689" y="3974938"/>
            <a:ext cx="2521038" cy="2016830"/>
          </a:xfrm>
          <a:prstGeom prst="rect">
            <a:avLst/>
          </a:prstGeom>
          <a:noFill/>
        </p:spPr>
      </p:pic>
    </p:spTree>
    <p:extLst>
      <p:ext uri="{BB962C8B-B14F-4D97-AF65-F5344CB8AC3E}">
        <p14:creationId xmlns:p14="http://schemas.microsoft.com/office/powerpoint/2010/main" val="31454890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0445" y="1236268"/>
            <a:ext cx="9842739" cy="3270126"/>
          </a:xfrm>
        </p:spPr>
        <p:txBody>
          <a:bodyPr/>
          <a:lstStyle/>
          <a:p>
            <a:r>
              <a:rPr lang="en-US" b="0" dirty="0" smtClean="0">
                <a:latin typeface="Arial" panose="020B0604020202020204" pitchFamily="34" charset="0"/>
                <a:cs typeface="Arial" panose="020B0604020202020204" pitchFamily="34" charset="0"/>
              </a:rPr>
              <a:t>Potable Reuse Membrane Filtration Operations</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92903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en-US" altLang="en-US" dirty="0"/>
              <a:t>Typical Membrane Cycle of Operations</a:t>
            </a:r>
          </a:p>
        </p:txBody>
      </p:sp>
      <p:pic>
        <p:nvPicPr>
          <p:cNvPr id="33795" name="Pictur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17141" y="1444994"/>
            <a:ext cx="2286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39628" y="2473694"/>
            <a:ext cx="2286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93854" y="3234107"/>
            <a:ext cx="2352675"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6"/>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14754" y="4302494"/>
            <a:ext cx="2270125" cy="181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TextBox 7"/>
          <p:cNvSpPr txBox="1">
            <a:spLocks noChangeArrowheads="1"/>
          </p:cNvSpPr>
          <p:nvPr/>
        </p:nvSpPr>
        <p:spPr bwMode="auto">
          <a:xfrm>
            <a:off x="2569654" y="3273795"/>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Filtration</a:t>
            </a:r>
          </a:p>
        </p:txBody>
      </p:sp>
      <p:cxnSp>
        <p:nvCxnSpPr>
          <p:cNvPr id="10" name="Straight Arrow Connector 9"/>
          <p:cNvCxnSpPr/>
          <p:nvPr/>
        </p:nvCxnSpPr>
        <p:spPr>
          <a:xfrm>
            <a:off x="2822066" y="2711820"/>
            <a:ext cx="1497012" cy="642937"/>
          </a:xfrm>
          <a:prstGeom prst="straightConnector1">
            <a:avLst/>
          </a:prstGeom>
          <a:ln w="63500">
            <a:solidFill>
              <a:srgbClr val="F44A3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292217" y="3861170"/>
            <a:ext cx="1495425" cy="642937"/>
          </a:xfrm>
          <a:prstGeom prst="straightConnector1">
            <a:avLst/>
          </a:prstGeom>
          <a:ln w="63500">
            <a:solidFill>
              <a:srgbClr val="F44A31"/>
            </a:solidFill>
            <a:tailEnd type="triangle"/>
          </a:ln>
        </p:spPr>
        <p:style>
          <a:lnRef idx="1">
            <a:schemeClr val="accent1"/>
          </a:lnRef>
          <a:fillRef idx="0">
            <a:schemeClr val="accent1"/>
          </a:fillRef>
          <a:effectRef idx="0">
            <a:schemeClr val="accent1"/>
          </a:effectRef>
          <a:fontRef idx="minor">
            <a:schemeClr val="tx1"/>
          </a:fontRef>
        </p:style>
      </p:cxnSp>
      <p:sp>
        <p:nvSpPr>
          <p:cNvPr id="33802" name="TextBox 11"/>
          <p:cNvSpPr txBox="1">
            <a:spLocks noChangeArrowheads="1"/>
          </p:cNvSpPr>
          <p:nvPr/>
        </p:nvSpPr>
        <p:spPr bwMode="auto">
          <a:xfrm>
            <a:off x="4363529" y="4421556"/>
            <a:ext cx="12366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Backwash</a:t>
            </a:r>
          </a:p>
        </p:txBody>
      </p:sp>
      <p:cxnSp>
        <p:nvCxnSpPr>
          <p:cNvPr id="13" name="Straight Arrow Connector 12"/>
          <p:cNvCxnSpPr/>
          <p:nvPr/>
        </p:nvCxnSpPr>
        <p:spPr>
          <a:xfrm>
            <a:off x="7298816" y="4761281"/>
            <a:ext cx="1497012" cy="642938"/>
          </a:xfrm>
          <a:prstGeom prst="straightConnector1">
            <a:avLst/>
          </a:prstGeom>
          <a:ln w="63500">
            <a:solidFill>
              <a:srgbClr val="F44A31"/>
            </a:solidFill>
            <a:tailEnd type="triangle"/>
          </a:ln>
        </p:spPr>
        <p:style>
          <a:lnRef idx="1">
            <a:schemeClr val="accent1"/>
          </a:lnRef>
          <a:fillRef idx="0">
            <a:schemeClr val="accent1"/>
          </a:fillRef>
          <a:effectRef idx="0">
            <a:schemeClr val="accent1"/>
          </a:effectRef>
          <a:fontRef idx="minor">
            <a:schemeClr val="tx1"/>
          </a:fontRef>
        </p:style>
      </p:cxnSp>
      <p:sp>
        <p:nvSpPr>
          <p:cNvPr id="33804" name="TextBox 13"/>
          <p:cNvSpPr txBox="1">
            <a:spLocks noChangeArrowheads="1"/>
          </p:cNvSpPr>
          <p:nvPr/>
        </p:nvSpPr>
        <p:spPr bwMode="auto">
          <a:xfrm>
            <a:off x="6371716" y="5323257"/>
            <a:ext cx="15049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Maintenance</a:t>
            </a:r>
          </a:p>
          <a:p>
            <a:r>
              <a:rPr lang="en-US" altLang="en-US" dirty="0"/>
              <a:t>Clean</a:t>
            </a:r>
          </a:p>
        </p:txBody>
      </p:sp>
      <p:sp>
        <p:nvSpPr>
          <p:cNvPr id="15" name="Freeform 14"/>
          <p:cNvSpPr/>
          <p:nvPr/>
        </p:nvSpPr>
        <p:spPr>
          <a:xfrm>
            <a:off x="3795984" y="1534150"/>
            <a:ext cx="5784070" cy="2817555"/>
          </a:xfrm>
          <a:custGeom>
            <a:avLst/>
            <a:gdLst>
              <a:gd name="connsiteX0" fmla="*/ 6011501 w 6022886"/>
              <a:gd name="connsiteY0" fmla="*/ 2824681 h 2824681"/>
              <a:gd name="connsiteX1" fmla="*/ 5522614 w 6022886"/>
              <a:gd name="connsiteY1" fmla="*/ 688063 h 2824681"/>
              <a:gd name="connsiteX2" fmla="*/ 2761307 w 6022886"/>
              <a:gd name="connsiteY2" fmla="*/ 0 h 2824681"/>
              <a:gd name="connsiteX3" fmla="*/ 0 w 6022886"/>
              <a:gd name="connsiteY3" fmla="*/ 217283 h 2824681"/>
            </a:gdLst>
            <a:ahLst/>
            <a:cxnLst>
              <a:cxn ang="0">
                <a:pos x="connsiteX0" y="connsiteY0"/>
              </a:cxn>
              <a:cxn ang="0">
                <a:pos x="connsiteX1" y="connsiteY1"/>
              </a:cxn>
              <a:cxn ang="0">
                <a:pos x="connsiteX2" y="connsiteY2"/>
              </a:cxn>
              <a:cxn ang="0">
                <a:pos x="connsiteX3" y="connsiteY3"/>
              </a:cxn>
            </a:cxnLst>
            <a:rect l="l" t="t" r="r" b="b"/>
            <a:pathLst>
              <a:path w="6022886" h="2824681">
                <a:moveTo>
                  <a:pt x="6011501" y="2824681"/>
                </a:moveTo>
                <a:cubicBezTo>
                  <a:pt x="6037907" y="1991762"/>
                  <a:pt x="6064313" y="1158843"/>
                  <a:pt x="5522614" y="688063"/>
                </a:cubicBezTo>
                <a:cubicBezTo>
                  <a:pt x="4980915" y="217283"/>
                  <a:pt x="3681743" y="78463"/>
                  <a:pt x="2761307" y="0"/>
                </a:cubicBezTo>
                <a:lnTo>
                  <a:pt x="0" y="217283"/>
                </a:lnTo>
              </a:path>
            </a:pathLst>
          </a:custGeom>
          <a:noFill/>
          <a:ln w="50800">
            <a:solidFill>
              <a:srgbClr val="F44A31"/>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06" name="TextBox 15"/>
          <p:cNvSpPr txBox="1">
            <a:spLocks noChangeArrowheads="1"/>
          </p:cNvSpPr>
          <p:nvPr/>
        </p:nvSpPr>
        <p:spPr bwMode="auto">
          <a:xfrm>
            <a:off x="7289292" y="1854569"/>
            <a:ext cx="1095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Clean in </a:t>
            </a:r>
          </a:p>
          <a:p>
            <a:r>
              <a:rPr lang="en-US" altLang="en-US" dirty="0"/>
              <a:t>Place</a:t>
            </a:r>
          </a:p>
        </p:txBody>
      </p:sp>
      <p:sp>
        <p:nvSpPr>
          <p:cNvPr id="16" name="TextBox 15"/>
          <p:cNvSpPr txBox="1"/>
          <p:nvPr/>
        </p:nvSpPr>
        <p:spPr>
          <a:xfrm>
            <a:off x="8636000" y="1558663"/>
            <a:ext cx="3510952"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Source: Boysen, SCMA Annual Meeting 2016</a:t>
            </a:r>
          </a:p>
        </p:txBody>
      </p:sp>
      <p:pic>
        <p:nvPicPr>
          <p:cNvPr id="18" name="Picture 1"/>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709" y="3786996"/>
            <a:ext cx="3496942" cy="250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8910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Arial" panose="020B0604020202020204" pitchFamily="34" charset="0"/>
                <a:cs typeface="Arial" panose="020B0604020202020204" pitchFamily="34" charset="0"/>
              </a:rPr>
              <a:t>Introduction and Fundamentals</a:t>
            </a:r>
          </a:p>
        </p:txBody>
      </p:sp>
    </p:spTree>
    <p:extLst>
      <p:ext uri="{BB962C8B-B14F-4D97-AF65-F5344CB8AC3E}">
        <p14:creationId xmlns:p14="http://schemas.microsoft.com/office/powerpoint/2010/main" val="33849285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Typical Performance Data Reinforcement</a:t>
            </a:r>
          </a:p>
        </p:txBody>
      </p:sp>
      <p:sp>
        <p:nvSpPr>
          <p:cNvPr id="4" name="Text Placeholder 3"/>
          <p:cNvSpPr>
            <a:spLocks noGrp="1"/>
          </p:cNvSpPr>
          <p:nvPr>
            <p:ph type="body" sz="quarter" idx="11"/>
          </p:nvPr>
        </p:nvSpPr>
        <p:spPr/>
        <p:txBody>
          <a:bodyPr/>
          <a:lstStyle/>
          <a:p>
            <a:r>
              <a:rPr lang="en-US" sz="1800" dirty="0" err="1">
                <a:latin typeface="Arial" panose="020B0604020202020204" pitchFamily="34" charset="0"/>
              </a:rPr>
              <a:t>TMP</a:t>
            </a:r>
            <a:r>
              <a:rPr lang="en-US" sz="1800" dirty="0">
                <a:latin typeface="Arial" panose="020B0604020202020204" pitchFamily="34" charset="0"/>
              </a:rPr>
              <a:t> and Permeability</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4921" y="1712652"/>
            <a:ext cx="4894289" cy="3754902"/>
          </a:xfrm>
          <a:prstGeom prst="rect">
            <a:avLst/>
          </a:prstGeom>
        </p:spPr>
      </p:pic>
      <p:pic>
        <p:nvPicPr>
          <p:cNvPr id="6" name="Picture 1"/>
          <p:cNvPicPr>
            <a:picLocks noChangeAspect="1" noChangeArrowheads="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954019" y="1447644"/>
            <a:ext cx="5542655" cy="396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047750" y="5508260"/>
            <a:ext cx="4099096" cy="738664"/>
          </a:xfrm>
          <a:prstGeom prst="rect">
            <a:avLst/>
          </a:prstGeom>
          <a:noFill/>
        </p:spPr>
        <p:txBody>
          <a:bodyPr wrap="square" rtlCol="0">
            <a:spAutoFit/>
          </a:bodyPr>
          <a:lstStyle/>
          <a:p>
            <a:r>
              <a:rPr lang="en-US" sz="1400" dirty="0" err="1">
                <a:latin typeface="Arial" panose="020B0604020202020204" pitchFamily="34" charset="0"/>
                <a:cs typeface="Arial" panose="020B0604020202020204" pitchFamily="34" charset="0"/>
              </a:rPr>
              <a:t>TMP</a:t>
            </a:r>
            <a:r>
              <a:rPr lang="en-US" sz="1400" dirty="0">
                <a:latin typeface="Arial" panose="020B0604020202020204" pitchFamily="34" charset="0"/>
                <a:cs typeface="Arial" panose="020B0604020202020204" pitchFamily="34" charset="0"/>
              </a:rPr>
              <a:t> trends typically increase as foulant accumulates during filtration, follow a </a:t>
            </a:r>
            <a:r>
              <a:rPr lang="en-US" sz="1400" dirty="0" err="1">
                <a:latin typeface="Arial" panose="020B0604020202020204" pitchFamily="34" charset="0"/>
                <a:cs typeface="Arial" panose="020B0604020202020204" pitchFamily="34" charset="0"/>
              </a:rPr>
              <a:t>sawtooth</a:t>
            </a:r>
            <a:r>
              <a:rPr lang="en-US" sz="1400" dirty="0">
                <a:latin typeface="Arial" panose="020B0604020202020204" pitchFamily="34" charset="0"/>
                <a:cs typeface="Arial" panose="020B0604020202020204" pitchFamily="34" charset="0"/>
              </a:rPr>
              <a:t> pattern as backwashing removes the foulant.</a:t>
            </a:r>
          </a:p>
        </p:txBody>
      </p:sp>
      <p:sp>
        <p:nvSpPr>
          <p:cNvPr id="8" name="TextBox 7"/>
          <p:cNvSpPr txBox="1"/>
          <p:nvPr/>
        </p:nvSpPr>
        <p:spPr>
          <a:xfrm>
            <a:off x="6303373" y="5522339"/>
            <a:ext cx="4512854" cy="523220"/>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Permeability trends follow a </a:t>
            </a:r>
            <a:r>
              <a:rPr lang="en-US" sz="1400" dirty="0" err="1">
                <a:latin typeface="Arial" panose="020B0604020202020204" pitchFamily="34" charset="0"/>
                <a:cs typeface="Arial" panose="020B0604020202020204" pitchFamily="34" charset="0"/>
              </a:rPr>
              <a:t>sawtooth</a:t>
            </a:r>
            <a:r>
              <a:rPr lang="en-US" sz="1400" dirty="0">
                <a:latin typeface="Arial" panose="020B0604020202020204" pitchFamily="34" charset="0"/>
                <a:cs typeface="Arial" panose="020B0604020202020204" pitchFamily="34" charset="0"/>
              </a:rPr>
              <a:t> pattern inverse to the </a:t>
            </a:r>
            <a:r>
              <a:rPr lang="en-US" sz="1400" dirty="0" err="1">
                <a:latin typeface="Arial" panose="020B0604020202020204" pitchFamily="34" charset="0"/>
                <a:cs typeface="Arial" panose="020B0604020202020204" pitchFamily="34" charset="0"/>
              </a:rPr>
              <a:t>TMP</a:t>
            </a:r>
            <a:r>
              <a:rPr lang="en-US" sz="1400" dirty="0">
                <a:latin typeface="Arial" panose="020B0604020202020204" pitchFamily="34" charset="0"/>
                <a:cs typeface="Arial" panose="020B0604020202020204" pitchFamily="34" charset="0"/>
              </a:rPr>
              <a:t> trend creating an s-curve over time.</a:t>
            </a:r>
          </a:p>
        </p:txBody>
      </p:sp>
      <p:sp>
        <p:nvSpPr>
          <p:cNvPr id="12" name="Freeform 11"/>
          <p:cNvSpPr/>
          <p:nvPr/>
        </p:nvSpPr>
        <p:spPr>
          <a:xfrm>
            <a:off x="6477000" y="2804893"/>
            <a:ext cx="3533842" cy="1487955"/>
          </a:xfrm>
          <a:custGeom>
            <a:avLst/>
            <a:gdLst>
              <a:gd name="connsiteX0" fmla="*/ 0 w 2374709"/>
              <a:gd name="connsiteY0" fmla="*/ 0 h 698500"/>
              <a:gd name="connsiteX1" fmla="*/ 152400 w 2374709"/>
              <a:gd name="connsiteY1" fmla="*/ 127000 h 698500"/>
              <a:gd name="connsiteX2" fmla="*/ 450850 w 2374709"/>
              <a:gd name="connsiteY2" fmla="*/ 222250 h 698500"/>
              <a:gd name="connsiteX3" fmla="*/ 1866900 w 2374709"/>
              <a:gd name="connsiteY3" fmla="*/ 387350 h 698500"/>
              <a:gd name="connsiteX4" fmla="*/ 2247900 w 2374709"/>
              <a:gd name="connsiteY4" fmla="*/ 533400 h 698500"/>
              <a:gd name="connsiteX5" fmla="*/ 2368550 w 2374709"/>
              <a:gd name="connsiteY5" fmla="*/ 679450 h 698500"/>
              <a:gd name="connsiteX6" fmla="*/ 2368550 w 2374709"/>
              <a:gd name="connsiteY6" fmla="*/ 698500 h 69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4709" h="698500">
                <a:moveTo>
                  <a:pt x="0" y="0"/>
                </a:moveTo>
                <a:cubicBezTo>
                  <a:pt x="38629" y="44979"/>
                  <a:pt x="77258" y="89958"/>
                  <a:pt x="152400" y="127000"/>
                </a:cubicBezTo>
                <a:cubicBezTo>
                  <a:pt x="227542" y="164042"/>
                  <a:pt x="165100" y="178858"/>
                  <a:pt x="450850" y="222250"/>
                </a:cubicBezTo>
                <a:cubicBezTo>
                  <a:pt x="736600" y="265642"/>
                  <a:pt x="1567392" y="335492"/>
                  <a:pt x="1866900" y="387350"/>
                </a:cubicBezTo>
                <a:cubicBezTo>
                  <a:pt x="2166408" y="439208"/>
                  <a:pt x="2164292" y="484717"/>
                  <a:pt x="2247900" y="533400"/>
                </a:cubicBezTo>
                <a:cubicBezTo>
                  <a:pt x="2331508" y="582083"/>
                  <a:pt x="2348442" y="651933"/>
                  <a:pt x="2368550" y="679450"/>
                </a:cubicBezTo>
                <a:cubicBezTo>
                  <a:pt x="2388658" y="706967"/>
                  <a:pt x="2351617" y="667808"/>
                  <a:pt x="2368550" y="698500"/>
                </a:cubicBezTo>
              </a:path>
            </a:pathLst>
          </a:custGeom>
          <a:noFill/>
          <a:ln w="571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10086975" y="3117435"/>
            <a:ext cx="552450" cy="657225"/>
          </a:xfrm>
          <a:custGeom>
            <a:avLst/>
            <a:gdLst>
              <a:gd name="connsiteX0" fmla="*/ 0 w 371475"/>
              <a:gd name="connsiteY0" fmla="*/ 0 h 762000"/>
              <a:gd name="connsiteX1" fmla="*/ 66675 w 371475"/>
              <a:gd name="connsiteY1" fmla="*/ 409575 h 762000"/>
              <a:gd name="connsiteX2" fmla="*/ 209550 w 371475"/>
              <a:gd name="connsiteY2" fmla="*/ 666750 h 762000"/>
              <a:gd name="connsiteX3" fmla="*/ 371475 w 371475"/>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371475" h="762000">
                <a:moveTo>
                  <a:pt x="0" y="0"/>
                </a:moveTo>
                <a:cubicBezTo>
                  <a:pt x="15875" y="149225"/>
                  <a:pt x="31750" y="298450"/>
                  <a:pt x="66675" y="409575"/>
                </a:cubicBezTo>
                <a:cubicBezTo>
                  <a:pt x="101600" y="520700"/>
                  <a:pt x="158750" y="608013"/>
                  <a:pt x="209550" y="666750"/>
                </a:cubicBezTo>
                <a:cubicBezTo>
                  <a:pt x="260350" y="725487"/>
                  <a:pt x="346075" y="711200"/>
                  <a:pt x="371475" y="762000"/>
                </a:cubicBezTo>
              </a:path>
            </a:pathLst>
          </a:custGeom>
          <a:noFill/>
          <a:ln w="571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8246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Types of </a:t>
            </a:r>
            <a:r>
              <a:rPr lang="en-US" altLang="en-US" sz="3200" dirty="0" err="1"/>
              <a:t>Foulants</a:t>
            </a:r>
            <a:endParaRPr lang="en-US" altLang="en-US" sz="3200" dirty="0"/>
          </a:p>
        </p:txBody>
      </p:sp>
      <p:sp>
        <p:nvSpPr>
          <p:cNvPr id="28674" name="Content Placeholder 1"/>
          <p:cNvSpPr>
            <a:spLocks noGrp="1"/>
          </p:cNvSpPr>
          <p:nvPr>
            <p:ph type="body" sz="quarter" idx="10"/>
          </p:nvPr>
        </p:nvSpPr>
        <p:spPr bwMode="auto">
          <a:xfrm>
            <a:off x="685369" y="1799838"/>
            <a:ext cx="5257800" cy="394635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lnSpc>
                <a:spcPct val="100000"/>
              </a:lnSpc>
            </a:pPr>
            <a:r>
              <a:rPr lang="en-US" altLang="en-US" sz="2000" dirty="0"/>
              <a:t>Main UF </a:t>
            </a:r>
            <a:r>
              <a:rPr lang="en-US" altLang="en-US" sz="2000" dirty="0" err="1"/>
              <a:t>Foulant</a:t>
            </a:r>
            <a:r>
              <a:rPr lang="en-US" altLang="en-US" sz="2000" dirty="0"/>
              <a:t> </a:t>
            </a:r>
            <a:r>
              <a:rPr lang="en-US" altLang="en-US" sz="2000" dirty="0" smtClean="0"/>
              <a:t>Types</a:t>
            </a:r>
            <a:endParaRPr lang="en-US" altLang="en-US" sz="2000" dirty="0"/>
          </a:p>
          <a:p>
            <a:pPr lvl="1">
              <a:lnSpc>
                <a:spcPct val="100000"/>
              </a:lnSpc>
              <a:buFont typeface="Arial" panose="020B0604020202020204" pitchFamily="34" charset="0"/>
              <a:buChar char="–"/>
            </a:pPr>
            <a:r>
              <a:rPr lang="en-US" altLang="en-US" sz="1800" dirty="0"/>
              <a:t>Particulate/Colloidal</a:t>
            </a:r>
          </a:p>
          <a:p>
            <a:pPr lvl="1">
              <a:lnSpc>
                <a:spcPct val="100000"/>
              </a:lnSpc>
              <a:buFont typeface="Arial" panose="020B0604020202020204" pitchFamily="34" charset="0"/>
              <a:buChar char="–"/>
            </a:pPr>
            <a:r>
              <a:rPr lang="en-US" altLang="en-US" sz="1800" dirty="0"/>
              <a:t>Organic</a:t>
            </a:r>
          </a:p>
          <a:p>
            <a:pPr lvl="1">
              <a:lnSpc>
                <a:spcPct val="100000"/>
              </a:lnSpc>
              <a:buFont typeface="Arial" panose="020B0604020202020204" pitchFamily="34" charset="0"/>
              <a:buChar char="–"/>
            </a:pPr>
            <a:r>
              <a:rPr lang="en-US" altLang="en-US" sz="1800" dirty="0"/>
              <a:t>Biological</a:t>
            </a:r>
          </a:p>
          <a:p>
            <a:pPr lvl="1">
              <a:lnSpc>
                <a:spcPct val="100000"/>
              </a:lnSpc>
              <a:buFont typeface="Arial" panose="020B0604020202020204" pitchFamily="34" charset="0"/>
              <a:buChar char="–"/>
            </a:pPr>
            <a:r>
              <a:rPr lang="en-US" altLang="en-US" sz="1800" dirty="0"/>
              <a:t>Scale</a:t>
            </a:r>
          </a:p>
          <a:p>
            <a:pPr>
              <a:lnSpc>
                <a:spcPct val="100000"/>
              </a:lnSpc>
            </a:pPr>
            <a:r>
              <a:rPr lang="en-US" altLang="en-US" sz="2000" dirty="0"/>
              <a:t>Size and Type generally dependent on </a:t>
            </a:r>
            <a:br>
              <a:rPr lang="en-US" altLang="en-US" sz="2000" dirty="0"/>
            </a:br>
            <a:r>
              <a:rPr lang="en-US" altLang="en-US" sz="2000" dirty="0"/>
              <a:t>source and pretreatment methods</a:t>
            </a:r>
          </a:p>
          <a:p>
            <a:pPr>
              <a:lnSpc>
                <a:spcPct val="100000"/>
              </a:lnSpc>
            </a:pPr>
            <a:r>
              <a:rPr lang="en-US" altLang="en-US" sz="2000" dirty="0"/>
              <a:t>Differences between secondary and tertiary effluent?</a:t>
            </a:r>
          </a:p>
        </p:txBody>
      </p:sp>
      <p:pic>
        <p:nvPicPr>
          <p:cNvPr id="6" name="Pictur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7558" y="2194602"/>
            <a:ext cx="5582052" cy="3156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943169" y="5351432"/>
            <a:ext cx="5736441" cy="307777"/>
          </a:xfrm>
          <a:prstGeom prst="rect">
            <a:avLst/>
          </a:prstGeom>
          <a:noFill/>
        </p:spPr>
        <p:txBody>
          <a:bodyPr wrap="square" rtlCol="0">
            <a:spAutoFit/>
          </a:bodyPr>
          <a:lstStyle/>
          <a:p>
            <a:pPr algn="r"/>
            <a:r>
              <a:rPr lang="en-US" sz="1400" dirty="0">
                <a:latin typeface="Arial" panose="020B0604020202020204" pitchFamily="34" charset="0"/>
                <a:cs typeface="Arial" panose="020B0604020202020204" pitchFamily="34" charset="0"/>
              </a:rPr>
              <a:t>Iron Fouling - Gwinnett County, F. Wayne Hill </a:t>
            </a:r>
            <a:r>
              <a:rPr lang="en-US" sz="1400" dirty="0" err="1">
                <a:latin typeface="Arial" panose="020B0604020202020204" pitchFamily="34" charset="0"/>
                <a:cs typeface="Arial" panose="020B0604020202020204" pitchFamily="34" charset="0"/>
              </a:rPr>
              <a:t>WRC</a:t>
            </a:r>
            <a:r>
              <a:rPr lang="en-US" sz="1400" dirty="0">
                <a:latin typeface="Arial" panose="020B0604020202020204" pitchFamily="34" charset="0"/>
                <a:cs typeface="Arial" panose="020B0604020202020204" pitchFamily="34" charset="0"/>
              </a:rPr>
              <a:t>, Buford, GA (2015) </a:t>
            </a:r>
          </a:p>
        </p:txBody>
      </p:sp>
    </p:spTree>
    <p:extLst>
      <p:ext uri="{BB962C8B-B14F-4D97-AF65-F5344CB8AC3E}">
        <p14:creationId xmlns:p14="http://schemas.microsoft.com/office/powerpoint/2010/main" val="12961097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normAutofit/>
          </a:bodyPr>
          <a:lstStyle/>
          <a:p>
            <a:r>
              <a:rPr lang="en-US" sz="3200" dirty="0"/>
              <a:t>Purpose of </a:t>
            </a:r>
            <a:r>
              <a:rPr lang="en-US" sz="3200" dirty="0" err="1"/>
              <a:t>Autostrainers</a:t>
            </a:r>
            <a:endParaRPr lang="en-US" sz="3200" dirty="0"/>
          </a:p>
        </p:txBody>
      </p:sp>
      <p:sp>
        <p:nvSpPr>
          <p:cNvPr id="3" name="Text Placeholder 2"/>
          <p:cNvSpPr>
            <a:spLocks noGrp="1"/>
          </p:cNvSpPr>
          <p:nvPr>
            <p:ph type="body" sz="quarter" idx="10"/>
          </p:nvPr>
        </p:nvSpPr>
        <p:spPr>
          <a:xfrm>
            <a:off x="495299" y="2352675"/>
            <a:ext cx="4371975" cy="3162300"/>
          </a:xfrm>
        </p:spPr>
        <p:txBody>
          <a:bodyPr>
            <a:normAutofit/>
          </a:bodyPr>
          <a:lstStyle/>
          <a:p>
            <a:pPr marL="0" indent="0">
              <a:lnSpc>
                <a:spcPct val="100000"/>
              </a:lnSpc>
              <a:buNone/>
            </a:pPr>
            <a:r>
              <a:rPr lang="en-US" dirty="0"/>
              <a:t>We often think of grit, but neutrally buoyant particles can also be problematic in reuse </a:t>
            </a:r>
            <a:r>
              <a:rPr lang="en-US" dirty="0" smtClean="0"/>
              <a:t>applications</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76215" y="1455532"/>
            <a:ext cx="3257551" cy="4361350"/>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29224" y="1455532"/>
            <a:ext cx="3257551" cy="4361350"/>
          </a:xfrm>
          <a:prstGeom prst="rect">
            <a:avLst/>
          </a:prstGeom>
        </p:spPr>
      </p:pic>
      <p:sp>
        <p:nvSpPr>
          <p:cNvPr id="7" name="TextBox 6"/>
          <p:cNvSpPr txBox="1"/>
          <p:nvPr/>
        </p:nvSpPr>
        <p:spPr>
          <a:xfrm>
            <a:off x="7161311" y="5888856"/>
            <a:ext cx="4772455" cy="307777"/>
          </a:xfrm>
          <a:prstGeom prst="rect">
            <a:avLst/>
          </a:prstGeom>
          <a:noFill/>
        </p:spPr>
        <p:txBody>
          <a:bodyPr wrap="square" rtlCol="0">
            <a:spAutoFit/>
          </a:bodyPr>
          <a:lstStyle/>
          <a:p>
            <a:pPr algn="r"/>
            <a:r>
              <a:rPr lang="en-US" sz="1400" dirty="0"/>
              <a:t>Water Campus Strainer Refurbishment, Scottsdale, AZ (2012)</a:t>
            </a:r>
          </a:p>
        </p:txBody>
      </p:sp>
    </p:spTree>
    <p:extLst>
      <p:ext uri="{BB962C8B-B14F-4D97-AF65-F5344CB8AC3E}">
        <p14:creationId xmlns:p14="http://schemas.microsoft.com/office/powerpoint/2010/main" val="3763506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t>High Solids Loading</a:t>
            </a:r>
          </a:p>
        </p:txBody>
      </p:sp>
      <p:sp>
        <p:nvSpPr>
          <p:cNvPr id="31746" name="Content Placeholder 1"/>
          <p:cNvSpPr>
            <a:spLocks noGrp="1"/>
          </p:cNvSpPr>
          <p:nvPr>
            <p:ph type="body" sz="quarter" idx="10"/>
          </p:nvPr>
        </p:nvSpPr>
        <p:spPr bwMode="auto">
          <a:xfrm>
            <a:off x="914400" y="1794325"/>
            <a:ext cx="6877050" cy="394635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ts val="1200"/>
              </a:spcBef>
              <a:buNone/>
            </a:pPr>
            <a:r>
              <a:rPr lang="en-US" altLang="en-US" dirty="0"/>
              <a:t>Pathways to broken fibers</a:t>
            </a:r>
          </a:p>
          <a:p>
            <a:pPr marL="457200" lvl="1">
              <a:spcBef>
                <a:spcPts val="1200"/>
              </a:spcBef>
              <a:buFont typeface="Arial" panose="020B0604020202020204" pitchFamily="34" charset="0"/>
              <a:buChar char="–"/>
            </a:pPr>
            <a:r>
              <a:rPr lang="en-US" altLang="en-US" sz="2400" dirty="0"/>
              <a:t>Large sharp objects abrade membranes</a:t>
            </a:r>
          </a:p>
          <a:p>
            <a:pPr marL="457200" lvl="1">
              <a:spcBef>
                <a:spcPts val="1200"/>
              </a:spcBef>
              <a:buFont typeface="Arial" panose="020B0604020202020204" pitchFamily="34" charset="0"/>
              <a:buChar char="–"/>
            </a:pPr>
            <a:r>
              <a:rPr lang="en-US" altLang="en-US" sz="2400" dirty="0"/>
              <a:t>Solids accumulate near pots – even fine particles can cause abrasions during backwashing due to membrane rubbing on solid materials</a:t>
            </a:r>
          </a:p>
          <a:p>
            <a:pPr marL="457200" lvl="1">
              <a:spcBef>
                <a:spcPts val="1200"/>
              </a:spcBef>
              <a:buFont typeface="Arial" panose="020B0604020202020204" pitchFamily="34" charset="0"/>
              <a:buChar char="–"/>
            </a:pPr>
            <a:r>
              <a:rPr lang="en-US" altLang="en-US" sz="2400" dirty="0"/>
              <a:t>If </a:t>
            </a:r>
            <a:r>
              <a:rPr lang="en-US" altLang="en-US" sz="2400" dirty="0" err="1"/>
              <a:t>TMP</a:t>
            </a:r>
            <a:r>
              <a:rPr lang="en-US" altLang="en-US" sz="2400" dirty="0"/>
              <a:t> exceeds critical </a:t>
            </a:r>
            <a:r>
              <a:rPr lang="en-US" altLang="en-US" sz="2400" dirty="0" err="1"/>
              <a:t>TMP</a:t>
            </a:r>
            <a:r>
              <a:rPr lang="en-US" altLang="en-US" sz="2400" dirty="0"/>
              <a:t>, membrane element damage will occur</a:t>
            </a:r>
          </a:p>
        </p:txBody>
      </p:sp>
      <p:pic>
        <p:nvPicPr>
          <p:cNvPr id="31748" name="Pictur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71416" y="1100956"/>
            <a:ext cx="3562350"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7342286" y="5876348"/>
            <a:ext cx="4772455" cy="307777"/>
          </a:xfrm>
          <a:prstGeom prst="rect">
            <a:avLst/>
          </a:prstGeom>
          <a:noFill/>
        </p:spPr>
        <p:txBody>
          <a:bodyPr wrap="square" rtlCol="0">
            <a:spAutoFit/>
          </a:bodyPr>
          <a:lstStyle/>
          <a:p>
            <a:pPr algn="r"/>
            <a:r>
              <a:rPr lang="en-US" sz="1400" dirty="0">
                <a:latin typeface="Arial" panose="020B0604020202020204" pitchFamily="34" charset="0"/>
                <a:cs typeface="Arial" panose="020B0604020202020204" pitchFamily="34" charset="0"/>
              </a:rPr>
              <a:t>Membrane Integrity Inspection Peoria, AZ (2011)</a:t>
            </a:r>
          </a:p>
        </p:txBody>
      </p:sp>
    </p:spTree>
    <p:extLst>
      <p:ext uri="{BB962C8B-B14F-4D97-AF65-F5344CB8AC3E}">
        <p14:creationId xmlns:p14="http://schemas.microsoft.com/office/powerpoint/2010/main" val="9912552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More on Critical </a:t>
            </a:r>
            <a:r>
              <a:rPr lang="en-US" altLang="en-US" sz="3200" dirty="0" err="1"/>
              <a:t>TMP</a:t>
            </a:r>
            <a:endParaRPr lang="en-US" altLang="en-US" sz="3200" dirty="0"/>
          </a:p>
        </p:txBody>
      </p:sp>
      <p:sp>
        <p:nvSpPr>
          <p:cNvPr id="32770" name="Content Placeholder 1"/>
          <p:cNvSpPr>
            <a:spLocks noGrp="1"/>
          </p:cNvSpPr>
          <p:nvPr>
            <p:ph type="body" sz="quarter" idx="10"/>
          </p:nvPr>
        </p:nvSpPr>
        <p:spPr bwMode="auto">
          <a:xfrm>
            <a:off x="857249" y="1324038"/>
            <a:ext cx="10273301" cy="41658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en-US" altLang="en-US" sz="2400" dirty="0"/>
              <a:t>Critical </a:t>
            </a:r>
            <a:r>
              <a:rPr lang="en-US" altLang="en-US" sz="2400" dirty="0" err="1"/>
              <a:t>TMP</a:t>
            </a:r>
            <a:r>
              <a:rPr lang="en-US" altLang="en-US" sz="2400" dirty="0"/>
              <a:t> can lead to membrane element failure.</a:t>
            </a:r>
          </a:p>
          <a:p>
            <a:r>
              <a:rPr lang="en-US" altLang="en-US" sz="2400" dirty="0"/>
              <a:t>Even if critical </a:t>
            </a:r>
            <a:r>
              <a:rPr lang="en-US" altLang="en-US" sz="2400" dirty="0" err="1"/>
              <a:t>TMP</a:t>
            </a:r>
            <a:r>
              <a:rPr lang="en-US" altLang="en-US" sz="2400" dirty="0"/>
              <a:t> is not exceeded, running at highly cyclic </a:t>
            </a:r>
            <a:r>
              <a:rPr lang="en-US" altLang="en-US" sz="2400" dirty="0" err="1"/>
              <a:t>TMP</a:t>
            </a:r>
            <a:r>
              <a:rPr lang="en-US" altLang="en-US" sz="2400" dirty="0"/>
              <a:t> can result in cyclic fatigue of components</a:t>
            </a:r>
          </a:p>
        </p:txBody>
      </p:sp>
      <p:pic>
        <p:nvPicPr>
          <p:cNvPr id="32772" name="Picture 5"/>
          <p:cNvPicPr>
            <a:picLocks noChangeAspect="1"/>
          </p:cNvPicPr>
          <p:nvPr/>
        </p:nvPicPr>
        <p:blipFill>
          <a:blip r:embed="rId2" cstate="email">
            <a:extLst>
              <a:ext uri="{28A0092B-C50C-407E-A947-70E740481C1C}">
                <a14:useLocalDpi xmlns:a14="http://schemas.microsoft.com/office/drawing/2010/main"/>
              </a:ext>
            </a:extLst>
          </a:blip>
          <a:srcRect b="-349"/>
          <a:stretch>
            <a:fillRect/>
          </a:stretch>
        </p:blipFill>
        <p:spPr bwMode="auto">
          <a:xfrm>
            <a:off x="857250" y="2965654"/>
            <a:ext cx="2618785" cy="281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p:nvPr/>
        </p:nvCxnSpPr>
        <p:spPr>
          <a:xfrm flipV="1">
            <a:off x="2056810" y="4337255"/>
            <a:ext cx="146050" cy="39528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2439398" y="4616655"/>
            <a:ext cx="144462" cy="39528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2775" name="Picture 3" descr="S:\Company\PROJECTS\2555WBMWD- Membrane Tech Support 07-10 2391\Task 1 - Ops Support\General\90M10C Blocks\U-cup Hairline.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28548" y="2600247"/>
            <a:ext cx="2346325" cy="352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4" descr="S:\Company\PROJECTS\2555WBMWD- Membrane Tech Support 07-10 2391\Task 1 - Ops Support\General\90M10C Blocks\IMG_204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24675" y="2600247"/>
            <a:ext cx="4610100"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TextBox 9"/>
          <p:cNvSpPr txBox="1">
            <a:spLocks noChangeArrowheads="1"/>
          </p:cNvSpPr>
          <p:nvPr/>
        </p:nvSpPr>
        <p:spPr bwMode="auto">
          <a:xfrm>
            <a:off x="6430963" y="6074569"/>
            <a:ext cx="51800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sz="1400" dirty="0"/>
              <a:t>Source: Eric Owens, SPI/West Basin</a:t>
            </a:r>
          </a:p>
        </p:txBody>
      </p:sp>
      <p:sp>
        <p:nvSpPr>
          <p:cNvPr id="12" name="TextBox 9"/>
          <p:cNvSpPr txBox="1">
            <a:spLocks noChangeArrowheads="1"/>
          </p:cNvSpPr>
          <p:nvPr/>
        </p:nvSpPr>
        <p:spPr bwMode="auto">
          <a:xfrm>
            <a:off x="857250" y="5738518"/>
            <a:ext cx="26187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dirty="0"/>
              <a:t>Cracked pot from excessive </a:t>
            </a:r>
            <a:r>
              <a:rPr lang="en-US" altLang="en-US" sz="1400" dirty="0" err="1"/>
              <a:t>TMP</a:t>
            </a:r>
            <a:r>
              <a:rPr lang="en-US" altLang="en-US" sz="1400" dirty="0"/>
              <a:t>, Scottsdale, AZ (2012)</a:t>
            </a:r>
          </a:p>
        </p:txBody>
      </p:sp>
    </p:spTree>
    <p:extLst>
      <p:ext uri="{BB962C8B-B14F-4D97-AF65-F5344CB8AC3E}">
        <p14:creationId xmlns:p14="http://schemas.microsoft.com/office/powerpoint/2010/main" val="26214405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en-US" altLang="en-US" sz="3200" dirty="0"/>
              <a:t>Protecting Membrane Life</a:t>
            </a:r>
          </a:p>
        </p:txBody>
      </p:sp>
      <p:sp>
        <p:nvSpPr>
          <p:cNvPr id="25602" name="Content Placeholder 1"/>
          <p:cNvSpPr>
            <a:spLocks noGrp="1"/>
          </p:cNvSpPr>
          <p:nvPr>
            <p:ph type="body" sz="quarter" idx="10"/>
          </p:nvPr>
        </p:nvSpPr>
        <p:spPr bwMode="auto">
          <a:xfrm>
            <a:off x="914400" y="1794325"/>
            <a:ext cx="5334000" cy="394635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0" indent="0">
              <a:spcBef>
                <a:spcPts val="1200"/>
              </a:spcBef>
              <a:buNone/>
            </a:pPr>
            <a:r>
              <a:rPr lang="en-US" altLang="en-US" u="sng" dirty="0"/>
              <a:t>Loss of integrity</a:t>
            </a:r>
          </a:p>
          <a:p>
            <a:pPr marL="457200" lvl="1">
              <a:spcBef>
                <a:spcPts val="1200"/>
              </a:spcBef>
              <a:buFont typeface="Arial" panose="020B0604020202020204" pitchFamily="34" charset="0"/>
              <a:buChar char="–"/>
            </a:pPr>
            <a:r>
              <a:rPr lang="en-US" altLang="en-US" dirty="0"/>
              <a:t>Water quality is impacted </a:t>
            </a:r>
          </a:p>
          <a:p>
            <a:pPr marL="0" indent="0">
              <a:spcBef>
                <a:spcPts val="1200"/>
              </a:spcBef>
              <a:buNone/>
            </a:pPr>
            <a:r>
              <a:rPr lang="en-US" altLang="en-US" u="sng" dirty="0"/>
              <a:t>Loss of permeability</a:t>
            </a:r>
          </a:p>
          <a:p>
            <a:pPr marL="457200" lvl="1">
              <a:spcBef>
                <a:spcPts val="1200"/>
              </a:spcBef>
              <a:buClr>
                <a:schemeClr val="tx1"/>
              </a:buClr>
              <a:buFont typeface="Arial" panose="020B0604020202020204" pitchFamily="34" charset="0"/>
              <a:buChar char="–"/>
            </a:pPr>
            <a:r>
              <a:rPr lang="en-US" altLang="en-US" dirty="0"/>
              <a:t>Production is impacted</a:t>
            </a:r>
          </a:p>
          <a:p>
            <a:pPr marL="457200" lvl="2">
              <a:spcBef>
                <a:spcPts val="1200"/>
              </a:spcBef>
              <a:buClr>
                <a:schemeClr val="tx1"/>
              </a:buClr>
              <a:buFont typeface="Arial" panose="020B0604020202020204" pitchFamily="34" charset="0"/>
              <a:buChar char="–"/>
            </a:pPr>
            <a:r>
              <a:rPr lang="en-US" altLang="en-US" sz="2400" dirty="0">
                <a:solidFill>
                  <a:schemeClr val="accent6"/>
                </a:solidFill>
              </a:rPr>
              <a:t>More frequent CIP</a:t>
            </a:r>
          </a:p>
          <a:p>
            <a:pPr marL="457200" lvl="2">
              <a:spcBef>
                <a:spcPts val="1200"/>
              </a:spcBef>
              <a:buClr>
                <a:schemeClr val="tx1"/>
              </a:buClr>
              <a:buFont typeface="Arial" panose="020B0604020202020204" pitchFamily="34" charset="0"/>
              <a:buChar char="–"/>
            </a:pPr>
            <a:r>
              <a:rPr lang="en-US" altLang="en-US" sz="2400" dirty="0">
                <a:solidFill>
                  <a:schemeClr val="accent6"/>
                </a:solidFill>
              </a:rPr>
              <a:t>More downtime</a:t>
            </a:r>
          </a:p>
          <a:p>
            <a:pPr marL="457200" lvl="2">
              <a:spcBef>
                <a:spcPts val="1200"/>
              </a:spcBef>
              <a:buClr>
                <a:schemeClr val="tx1"/>
              </a:buClr>
              <a:buFont typeface="Arial" panose="020B0604020202020204" pitchFamily="34" charset="0"/>
              <a:buChar char="–"/>
            </a:pPr>
            <a:r>
              <a:rPr lang="en-US" altLang="en-US" sz="2400" dirty="0">
                <a:solidFill>
                  <a:schemeClr val="accent6"/>
                </a:solidFill>
              </a:rPr>
              <a:t>High cost operations</a:t>
            </a:r>
          </a:p>
        </p:txBody>
      </p:sp>
      <p:sp>
        <p:nvSpPr>
          <p:cNvPr id="2" name="Text Placeholder 1"/>
          <p:cNvSpPr>
            <a:spLocks noGrp="1"/>
          </p:cNvSpPr>
          <p:nvPr>
            <p:ph type="body" sz="quarter" idx="11"/>
          </p:nvPr>
        </p:nvSpPr>
        <p:spPr/>
        <p:txBody>
          <a:bodyPr/>
          <a:lstStyle/>
          <a:p>
            <a:r>
              <a:rPr lang="en-US" sz="1800" dirty="0">
                <a:latin typeface="Arial" panose="020B0604020202020204" pitchFamily="34" charset="0"/>
              </a:rPr>
              <a:t>How membranes typically fail</a:t>
            </a:r>
          </a:p>
        </p:txBody>
      </p:sp>
      <p:pic>
        <p:nvPicPr>
          <p:cNvPr id="2560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589839" y="541964"/>
            <a:ext cx="4097336" cy="546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914720" y="6030242"/>
            <a:ext cx="4924855" cy="307777"/>
          </a:xfrm>
          <a:prstGeom prst="rect">
            <a:avLst/>
          </a:prstGeom>
          <a:noFill/>
        </p:spPr>
        <p:txBody>
          <a:bodyPr wrap="square" rtlCol="0">
            <a:spAutoFit/>
          </a:bodyPr>
          <a:lstStyle/>
          <a:p>
            <a:pPr algn="r"/>
            <a:r>
              <a:rPr lang="en-US" sz="1400" dirty="0">
                <a:latin typeface="Arial" panose="020B0604020202020204" pitchFamily="34" charset="0"/>
                <a:cs typeface="Arial" panose="020B0604020202020204" pitchFamily="34" charset="0"/>
              </a:rPr>
              <a:t>Membranes with Irreparable Integrity, Scottsdale, AZ (2010)</a:t>
            </a:r>
          </a:p>
        </p:txBody>
      </p:sp>
    </p:spTree>
    <p:extLst>
      <p:ext uri="{BB962C8B-B14F-4D97-AF65-F5344CB8AC3E}">
        <p14:creationId xmlns:p14="http://schemas.microsoft.com/office/powerpoint/2010/main" val="9738365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099" y="427029"/>
            <a:ext cx="10338919" cy="533400"/>
          </a:xfrm>
        </p:spPr>
        <p:txBody>
          <a:bodyPr>
            <a:normAutofit/>
          </a:bodyPr>
          <a:lstStyle/>
          <a:p>
            <a:r>
              <a:rPr lang="en-US" sz="3200" dirty="0"/>
              <a:t>What Causes Fiber Breaks?</a:t>
            </a:r>
          </a:p>
        </p:txBody>
      </p:sp>
      <p:sp>
        <p:nvSpPr>
          <p:cNvPr id="3" name="Text Placeholder 2"/>
          <p:cNvSpPr>
            <a:spLocks noGrp="1"/>
          </p:cNvSpPr>
          <p:nvPr>
            <p:ph type="body" sz="quarter" idx="10"/>
          </p:nvPr>
        </p:nvSpPr>
        <p:spPr>
          <a:xfrm>
            <a:off x="1010144" y="1102363"/>
            <a:ext cx="5326861" cy="4610123"/>
          </a:xfrm>
        </p:spPr>
        <p:txBody>
          <a:bodyPr>
            <a:noAutofit/>
          </a:bodyPr>
          <a:lstStyle/>
          <a:p>
            <a:pPr marL="0" indent="0">
              <a:lnSpc>
                <a:spcPct val="80000"/>
              </a:lnSpc>
              <a:buNone/>
            </a:pPr>
            <a:r>
              <a:rPr lang="en-US" altLang="en-US" sz="2000" b="1" dirty="0">
                <a:solidFill>
                  <a:srgbClr val="000000"/>
                </a:solidFill>
                <a:cs typeface="Times New Roman" panose="02020603050405020304" pitchFamily="18" charset="0"/>
              </a:rPr>
              <a:t>Mechanical Damage</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Feed Strainer Failure</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Filtrate Debris</a:t>
            </a:r>
          </a:p>
          <a:p>
            <a:pPr marL="0" indent="0">
              <a:lnSpc>
                <a:spcPct val="80000"/>
              </a:lnSpc>
              <a:buNone/>
            </a:pPr>
            <a:r>
              <a:rPr lang="en-US" altLang="en-US" sz="2000" b="1" dirty="0">
                <a:solidFill>
                  <a:srgbClr val="000000"/>
                </a:solidFill>
                <a:cs typeface="Times New Roman" panose="02020603050405020304" pitchFamily="18" charset="0"/>
              </a:rPr>
              <a:t>Operational Processes</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Backwashing</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Cyclic Aeration</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Hydraulic Anomalies (Air &amp; Water Hammer)</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Temperature</a:t>
            </a:r>
          </a:p>
          <a:p>
            <a:pPr marL="0" indent="0">
              <a:lnSpc>
                <a:spcPct val="80000"/>
              </a:lnSpc>
              <a:buNone/>
            </a:pPr>
            <a:r>
              <a:rPr lang="en-US" altLang="en-US" sz="2000" b="1" dirty="0">
                <a:solidFill>
                  <a:srgbClr val="000000"/>
                </a:solidFill>
                <a:cs typeface="Times New Roman" panose="02020603050405020304" pitchFamily="18" charset="0"/>
              </a:rPr>
              <a:t>Cleaning Processes</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Oxidation </a:t>
            </a:r>
          </a:p>
          <a:p>
            <a:pPr marL="0" indent="0">
              <a:lnSpc>
                <a:spcPct val="80000"/>
              </a:lnSpc>
              <a:buNone/>
            </a:pPr>
            <a:r>
              <a:rPr lang="en-US" altLang="en-US" sz="2000" b="1" dirty="0">
                <a:solidFill>
                  <a:srgbClr val="000000"/>
                </a:solidFill>
                <a:cs typeface="Times New Roman" panose="02020603050405020304" pitchFamily="18" charset="0"/>
              </a:rPr>
              <a:t>Membrane Composition</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Symmetry</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Material</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Manufacturing</a:t>
            </a:r>
          </a:p>
          <a:p>
            <a:pPr marL="400050" lvl="1" indent="-285750">
              <a:lnSpc>
                <a:spcPct val="80000"/>
              </a:lnSpc>
              <a:buFont typeface="Arial" panose="020B0604020202020204" pitchFamily="34" charset="0"/>
              <a:buChar char="–"/>
            </a:pPr>
            <a:r>
              <a:rPr lang="en-US" altLang="en-US" sz="1800" dirty="0">
                <a:cs typeface="Times New Roman" panose="02020603050405020304" pitchFamily="18" charset="0"/>
              </a:rPr>
              <a:t>Potting</a:t>
            </a:r>
          </a:p>
          <a:p>
            <a:endParaRPr lang="en-US" sz="2400"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65458" y="4286022"/>
            <a:ext cx="4582757" cy="1757195"/>
          </a:xfrm>
          <a:prstGeom prst="rect">
            <a:avLst/>
          </a:prstGeom>
        </p:spPr>
      </p:pic>
      <p:sp>
        <p:nvSpPr>
          <p:cNvPr id="6" name="Text Box 18"/>
          <p:cNvSpPr txBox="1">
            <a:spLocks noChangeArrowheads="1"/>
          </p:cNvSpPr>
          <p:nvPr/>
        </p:nvSpPr>
        <p:spPr bwMode="auto">
          <a:xfrm>
            <a:off x="9789176" y="6043217"/>
            <a:ext cx="12852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defRPr sz="1400">
                <a:latin typeface="Arial" panose="020B0604020202020204" pitchFamily="34" charset="0"/>
              </a:defRPr>
            </a:lvl1pPr>
            <a:lvl2pPr marL="742950" indent="-285750">
              <a:defRPr>
                <a:latin typeface="Arial" panose="020B0604020202020204" pitchFamily="34" charset="0"/>
              </a:defRPr>
            </a:lvl2pPr>
            <a:lvl3pPr marL="1143000" indent="-228600">
              <a:defRPr>
                <a:latin typeface="Arial" panose="020B0604020202020204" pitchFamily="34" charset="0"/>
              </a:defRPr>
            </a:lvl3pPr>
            <a:lvl4pPr marL="1600200" indent="-228600">
              <a:defRPr>
                <a:latin typeface="Arial" panose="020B0604020202020204" pitchFamily="34" charset="0"/>
              </a:defRPr>
            </a:lvl4pPr>
            <a:lvl5pPr marL="2057400" indent="-228600">
              <a:defRPr>
                <a:latin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defRPr>
            </a:lvl9pPr>
          </a:lstStyle>
          <a:p>
            <a:r>
              <a:rPr lang="en-US" altLang="en-US" dirty="0"/>
              <a:t>Source: Toray</a:t>
            </a:r>
          </a:p>
        </p:txBody>
      </p:sp>
      <p:pic>
        <p:nvPicPr>
          <p:cNvPr id="9"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797800" y="1109068"/>
            <a:ext cx="3276600" cy="2438400"/>
          </a:xfrm>
          <a:prstGeom prst="rect">
            <a:avLst/>
          </a:prstGeom>
          <a:noFill/>
        </p:spPr>
      </p:pic>
      <p:sp>
        <p:nvSpPr>
          <p:cNvPr id="10" name="TextBox 9"/>
          <p:cNvSpPr txBox="1"/>
          <p:nvPr/>
        </p:nvSpPr>
        <p:spPr>
          <a:xfrm>
            <a:off x="7797800" y="3516712"/>
            <a:ext cx="3276600" cy="523220"/>
          </a:xfrm>
          <a:prstGeom prst="rect">
            <a:avLst/>
          </a:prstGeom>
          <a:noFill/>
        </p:spPr>
        <p:txBody>
          <a:bodyPr wrap="square" rtlCol="0">
            <a:spAutoFit/>
          </a:bodyPr>
          <a:lstStyle/>
          <a:p>
            <a:pPr algn="r"/>
            <a:r>
              <a:rPr lang="en-US" sz="1400" dirty="0">
                <a:latin typeface="Arial" panose="020B0604020202020204" pitchFamily="34" charset="0"/>
                <a:cs typeface="Arial" panose="020B0604020202020204" pitchFamily="34" charset="0"/>
              </a:rPr>
              <a:t>Sand Packed Potting in </a:t>
            </a:r>
            <a:r>
              <a:rPr lang="en-US" sz="1400" dirty="0" err="1">
                <a:latin typeface="Arial" panose="020B0604020202020204" pitchFamily="34" charset="0"/>
                <a:cs typeface="Arial" panose="020B0604020202020204" pitchFamily="34" charset="0"/>
              </a:rPr>
              <a:t>ZW500D</a:t>
            </a:r>
            <a:r>
              <a:rPr lang="en-US" sz="1400" dirty="0">
                <a:latin typeface="Arial" panose="020B0604020202020204" pitchFamily="34" charset="0"/>
                <a:cs typeface="Arial" panose="020B0604020202020204" pitchFamily="34" charset="0"/>
              </a:rPr>
              <a:t>, Scottsdale, AZ (2009)</a:t>
            </a:r>
          </a:p>
        </p:txBody>
      </p:sp>
      <p:sp>
        <p:nvSpPr>
          <p:cNvPr id="8" name="TextBox 7">
            <a:extLst>
              <a:ext uri="{FF2B5EF4-FFF2-40B4-BE49-F238E27FC236}">
                <a16:creationId xmlns:a16="http://schemas.microsoft.com/office/drawing/2014/main" id="{CA18A52C-9D2F-419B-9A16-CC46BD670D4A}"/>
              </a:ext>
            </a:extLst>
          </p:cNvPr>
          <p:cNvSpPr txBox="1"/>
          <p:nvPr/>
        </p:nvSpPr>
        <p:spPr>
          <a:xfrm>
            <a:off x="424475" y="5931577"/>
            <a:ext cx="3457998"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Courtesy Separation Processes </a:t>
            </a:r>
            <a:r>
              <a:rPr lang="en-US" sz="1600" dirty="0" smtClean="0">
                <a:latin typeface="Arial" panose="020B0604020202020204" pitchFamily="34" charset="0"/>
                <a:cs typeface="Arial" panose="020B0604020202020204" pitchFamily="34" charset="0"/>
              </a:rPr>
              <a:t>Inc.</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05755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Types of Fiber Breaks</a:t>
            </a:r>
          </a:p>
        </p:txBody>
      </p:sp>
      <p:sp>
        <p:nvSpPr>
          <p:cNvPr id="3" name="Text Placeholder 2"/>
          <p:cNvSpPr>
            <a:spLocks noGrp="1"/>
          </p:cNvSpPr>
          <p:nvPr>
            <p:ph type="body" sz="quarter" idx="10"/>
          </p:nvPr>
        </p:nvSpPr>
        <p:spPr>
          <a:xfrm>
            <a:off x="574884" y="1522237"/>
            <a:ext cx="7772400" cy="3946358"/>
          </a:xfrm>
        </p:spPr>
        <p:txBody>
          <a:bodyPr>
            <a:normAutofit/>
          </a:bodyPr>
          <a:lstStyle/>
          <a:p>
            <a:r>
              <a:rPr lang="en-US" dirty="0"/>
              <a:t>Cut Fiber</a:t>
            </a:r>
          </a:p>
          <a:p>
            <a:r>
              <a:rPr lang="en-US" dirty="0"/>
              <a:t>Separation at Potting</a:t>
            </a:r>
          </a:p>
          <a:p>
            <a:r>
              <a:rPr lang="en-US" dirty="0"/>
              <a:t>Delamination</a:t>
            </a:r>
          </a:p>
          <a:p>
            <a:r>
              <a:rPr lang="en-US" dirty="0"/>
              <a:t>Puncture</a:t>
            </a:r>
          </a:p>
          <a:p>
            <a:r>
              <a:rPr lang="en-US" dirty="0"/>
              <a:t>Sidewall Blowout</a:t>
            </a:r>
          </a:p>
          <a:p>
            <a:r>
              <a:rPr lang="en-US" dirty="0"/>
              <a:t>Packing with Solids</a:t>
            </a:r>
          </a:p>
        </p:txBody>
      </p:sp>
      <p:pic>
        <p:nvPicPr>
          <p:cNvPr id="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29527" y="3937000"/>
            <a:ext cx="5230812" cy="240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16616" y="370418"/>
            <a:ext cx="2150251" cy="3395133"/>
          </a:xfrm>
          <a:prstGeom prst="rect">
            <a:avLst/>
          </a:prstGeom>
          <a:noFill/>
          <a:ln>
            <a:noFill/>
          </a:ln>
        </p:spPr>
      </p:pic>
      <p:sp>
        <p:nvSpPr>
          <p:cNvPr id="7" name="TextBox 6">
            <a:extLst>
              <a:ext uri="{FF2B5EF4-FFF2-40B4-BE49-F238E27FC236}">
                <a16:creationId xmlns:a16="http://schemas.microsoft.com/office/drawing/2014/main" id="{5B9C4AE3-DEDE-4779-A958-ABAD8AEFEE5A}"/>
              </a:ext>
            </a:extLst>
          </p:cNvPr>
          <p:cNvSpPr txBox="1"/>
          <p:nvPr/>
        </p:nvSpPr>
        <p:spPr>
          <a:xfrm>
            <a:off x="373224" y="5682343"/>
            <a:ext cx="3019416" cy="338554"/>
          </a:xfrm>
          <a:prstGeom prst="rect">
            <a:avLst/>
          </a:prstGeom>
          <a:noFill/>
        </p:spPr>
        <p:txBody>
          <a:bodyPr wrap="none" rtlCol="0">
            <a:spAutoFit/>
          </a:bodyPr>
          <a:lstStyle/>
          <a:p>
            <a:r>
              <a:rPr lang="en-US" sz="1600" dirty="0"/>
              <a:t>Courtesy Separation Processes Inc</a:t>
            </a:r>
          </a:p>
        </p:txBody>
      </p:sp>
    </p:spTree>
    <p:extLst>
      <p:ext uri="{BB962C8B-B14F-4D97-AF65-F5344CB8AC3E}">
        <p14:creationId xmlns:p14="http://schemas.microsoft.com/office/powerpoint/2010/main" val="15320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Detecting Fiber Breaks</a:t>
            </a:r>
          </a:p>
        </p:txBody>
      </p:sp>
      <p:sp>
        <p:nvSpPr>
          <p:cNvPr id="3" name="Text Placeholder 2"/>
          <p:cNvSpPr>
            <a:spLocks noGrp="1"/>
          </p:cNvSpPr>
          <p:nvPr>
            <p:ph type="body" sz="quarter" idx="10"/>
          </p:nvPr>
        </p:nvSpPr>
        <p:spPr>
          <a:xfrm>
            <a:off x="1066800" y="1875590"/>
            <a:ext cx="7772400" cy="3946358"/>
          </a:xfrm>
        </p:spPr>
        <p:txBody>
          <a:bodyPr vert="horz" lIns="91440" tIns="45720" rIns="91440" bIns="45720" rtlCol="0">
            <a:noAutofit/>
          </a:bodyPr>
          <a:lstStyle/>
          <a:p>
            <a:pPr>
              <a:buClr>
                <a:schemeClr val="tx1"/>
              </a:buClr>
            </a:pPr>
            <a:r>
              <a:rPr lang="en-US" altLang="en-US" sz="2400" dirty="0">
                <a:solidFill>
                  <a:schemeClr val="accent2"/>
                </a:solidFill>
              </a:rPr>
              <a:t>Pressure Decay Test</a:t>
            </a:r>
          </a:p>
          <a:p>
            <a:pPr>
              <a:buClr>
                <a:schemeClr val="tx1"/>
              </a:buClr>
            </a:pPr>
            <a:r>
              <a:rPr lang="en-US" altLang="en-US" sz="2400" dirty="0"/>
              <a:t>Vacuum Decay Test</a:t>
            </a:r>
          </a:p>
          <a:p>
            <a:pPr>
              <a:buClr>
                <a:schemeClr val="tx1"/>
              </a:buClr>
            </a:pPr>
            <a:r>
              <a:rPr lang="en-US" altLang="en-US" sz="2400" dirty="0"/>
              <a:t>Diffusive Flow Test</a:t>
            </a:r>
          </a:p>
          <a:p>
            <a:pPr>
              <a:buClr>
                <a:schemeClr val="tx1"/>
              </a:buClr>
            </a:pPr>
            <a:r>
              <a:rPr lang="en-US" altLang="en-US" sz="2400" dirty="0"/>
              <a:t>Water Displacement Test</a:t>
            </a:r>
          </a:p>
          <a:p>
            <a:pPr>
              <a:buClr>
                <a:schemeClr val="tx1"/>
              </a:buClr>
            </a:pPr>
            <a:r>
              <a:rPr lang="en-US" altLang="en-US" sz="2400" dirty="0"/>
              <a:t>Manufacturer Developed Empirical Test</a:t>
            </a:r>
          </a:p>
          <a:p>
            <a:pPr>
              <a:buClr>
                <a:schemeClr val="tx1"/>
              </a:buClr>
            </a:pPr>
            <a:r>
              <a:rPr lang="en-US" altLang="en-US" sz="2400" dirty="0"/>
              <a:t>Manufacturer Developed Demonstration Test</a:t>
            </a:r>
          </a:p>
          <a:p>
            <a:pPr>
              <a:buClr>
                <a:schemeClr val="tx1"/>
              </a:buClr>
            </a:pPr>
            <a:r>
              <a:rPr lang="en-US" altLang="en-US" sz="2400" dirty="0"/>
              <a:t>Spiked Inert Particle Test</a:t>
            </a:r>
          </a:p>
          <a:p>
            <a:pPr>
              <a:buClr>
                <a:schemeClr val="tx1"/>
              </a:buClr>
            </a:pPr>
            <a:r>
              <a:rPr lang="en-US" altLang="en-US" sz="2400" dirty="0"/>
              <a:t>Molecular Marker Test </a:t>
            </a:r>
          </a:p>
          <a:p>
            <a:pPr>
              <a:buClr>
                <a:schemeClr val="tx1"/>
              </a:buClr>
            </a:pPr>
            <a:endParaRPr lang="en-US" sz="2400" dirty="0"/>
          </a:p>
        </p:txBody>
      </p:sp>
      <p:sp>
        <p:nvSpPr>
          <p:cNvPr id="4" name="Text Placeholder 3"/>
          <p:cNvSpPr>
            <a:spLocks noGrp="1"/>
          </p:cNvSpPr>
          <p:nvPr>
            <p:ph type="body" sz="quarter" idx="11"/>
          </p:nvPr>
        </p:nvSpPr>
        <p:spPr>
          <a:xfrm>
            <a:off x="915149" y="1040416"/>
            <a:ext cx="5780926" cy="346466"/>
          </a:xfrm>
        </p:spPr>
        <p:txBody>
          <a:bodyPr/>
          <a:lstStyle/>
          <a:p>
            <a:r>
              <a:rPr lang="en-US" sz="1800" dirty="0">
                <a:latin typeface="Arial" panose="020B0604020202020204" pitchFamily="34" charset="0"/>
              </a:rPr>
              <a:t>Direct Integrity Test Methods</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69000" y="2226089"/>
            <a:ext cx="2756599" cy="2241550"/>
          </a:xfrm>
          <a:prstGeom prst="rect">
            <a:avLst/>
          </a:prstGeom>
        </p:spPr>
      </p:pic>
      <p:sp>
        <p:nvSpPr>
          <p:cNvPr id="6" name="TextBox 5">
            <a:extLst>
              <a:ext uri="{FF2B5EF4-FFF2-40B4-BE49-F238E27FC236}">
                <a16:creationId xmlns:a16="http://schemas.microsoft.com/office/drawing/2014/main" id="{99E115C6-9362-4CE6-A7EC-EABEB839A350}"/>
              </a:ext>
            </a:extLst>
          </p:cNvPr>
          <p:cNvSpPr txBox="1"/>
          <p:nvPr/>
        </p:nvSpPr>
        <p:spPr>
          <a:xfrm>
            <a:off x="356843" y="5821948"/>
            <a:ext cx="3041217"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Courtesy Separation Processes </a:t>
            </a:r>
            <a:r>
              <a:rPr lang="en-US" sz="1400" dirty="0" smtClean="0">
                <a:latin typeface="Arial" panose="020B0604020202020204" pitchFamily="34" charset="0"/>
                <a:cs typeface="Arial" panose="020B0604020202020204" pitchFamily="34" charset="0"/>
              </a:rPr>
              <a:t>Inc.</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98266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en-US" altLang="en-US" dirty="0"/>
              <a:t>Pressure Decay Testing</a:t>
            </a:r>
          </a:p>
        </p:txBody>
      </p:sp>
      <p:pic>
        <p:nvPicPr>
          <p:cNvPr id="27651" name="Picture 3"/>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678113" y="1774292"/>
            <a:ext cx="2487612"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2873376" y="3834867"/>
            <a:ext cx="112713"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Oval 5"/>
          <p:cNvSpPr/>
          <p:nvPr/>
        </p:nvSpPr>
        <p:spPr>
          <a:xfrm>
            <a:off x="4408488" y="1582205"/>
            <a:ext cx="112712"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Oval 6"/>
          <p:cNvSpPr/>
          <p:nvPr/>
        </p:nvSpPr>
        <p:spPr>
          <a:xfrm>
            <a:off x="3025776" y="3987267"/>
            <a:ext cx="112713"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Oval 7"/>
          <p:cNvSpPr/>
          <p:nvPr/>
        </p:nvSpPr>
        <p:spPr>
          <a:xfrm>
            <a:off x="3236913" y="3869793"/>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Oval 8"/>
          <p:cNvSpPr/>
          <p:nvPr/>
        </p:nvSpPr>
        <p:spPr>
          <a:xfrm>
            <a:off x="2816226" y="4222218"/>
            <a:ext cx="112713"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Oval 9"/>
          <p:cNvSpPr/>
          <p:nvPr/>
        </p:nvSpPr>
        <p:spPr>
          <a:xfrm>
            <a:off x="3213101" y="4214280"/>
            <a:ext cx="112713"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 name="Oval 10"/>
          <p:cNvSpPr/>
          <p:nvPr/>
        </p:nvSpPr>
        <p:spPr>
          <a:xfrm>
            <a:off x="2613025" y="4398430"/>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Oval 11"/>
          <p:cNvSpPr/>
          <p:nvPr/>
        </p:nvSpPr>
        <p:spPr>
          <a:xfrm>
            <a:off x="2765425" y="4550830"/>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Oval 12"/>
          <p:cNvSpPr/>
          <p:nvPr/>
        </p:nvSpPr>
        <p:spPr>
          <a:xfrm>
            <a:off x="2978151" y="4431767"/>
            <a:ext cx="112713"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 name="Oval 13"/>
          <p:cNvSpPr/>
          <p:nvPr/>
        </p:nvSpPr>
        <p:spPr>
          <a:xfrm>
            <a:off x="2557463" y="4784193"/>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5" name="Oval 14"/>
          <p:cNvSpPr/>
          <p:nvPr/>
        </p:nvSpPr>
        <p:spPr>
          <a:xfrm>
            <a:off x="2952750" y="4776255"/>
            <a:ext cx="114300"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 name="Oval 15"/>
          <p:cNvSpPr/>
          <p:nvPr/>
        </p:nvSpPr>
        <p:spPr>
          <a:xfrm>
            <a:off x="3090863" y="4981043"/>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7" name="Oval 16"/>
          <p:cNvSpPr/>
          <p:nvPr/>
        </p:nvSpPr>
        <p:spPr>
          <a:xfrm>
            <a:off x="3825876" y="5096930"/>
            <a:ext cx="112713"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Oval 17"/>
          <p:cNvSpPr/>
          <p:nvPr/>
        </p:nvSpPr>
        <p:spPr>
          <a:xfrm>
            <a:off x="3849688" y="5331880"/>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2824163" y="4887380"/>
            <a:ext cx="112712"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 name="Oval 19"/>
          <p:cNvSpPr/>
          <p:nvPr/>
        </p:nvSpPr>
        <p:spPr>
          <a:xfrm>
            <a:off x="2620963" y="5063592"/>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Oval 20"/>
          <p:cNvSpPr/>
          <p:nvPr/>
        </p:nvSpPr>
        <p:spPr>
          <a:xfrm>
            <a:off x="2984500" y="5098518"/>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2" name="Oval 21"/>
          <p:cNvSpPr/>
          <p:nvPr/>
        </p:nvSpPr>
        <p:spPr>
          <a:xfrm>
            <a:off x="3898901" y="4596868"/>
            <a:ext cx="112713"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3" name="Oval 22"/>
          <p:cNvSpPr/>
          <p:nvPr/>
        </p:nvSpPr>
        <p:spPr>
          <a:xfrm>
            <a:off x="3186113" y="4742917"/>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4" name="Oval 23"/>
          <p:cNvSpPr/>
          <p:nvPr/>
        </p:nvSpPr>
        <p:spPr>
          <a:xfrm>
            <a:off x="4700588" y="3928530"/>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5" name="Oval 24"/>
          <p:cNvSpPr/>
          <p:nvPr/>
        </p:nvSpPr>
        <p:spPr>
          <a:xfrm>
            <a:off x="4852988" y="4080930"/>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6" name="Oval 25"/>
          <p:cNvSpPr/>
          <p:nvPr/>
        </p:nvSpPr>
        <p:spPr>
          <a:xfrm>
            <a:off x="4484688" y="3672942"/>
            <a:ext cx="112712"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7" name="Oval 26"/>
          <p:cNvSpPr/>
          <p:nvPr/>
        </p:nvSpPr>
        <p:spPr>
          <a:xfrm>
            <a:off x="4645026" y="4314293"/>
            <a:ext cx="112713"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8" name="Oval 27"/>
          <p:cNvSpPr/>
          <p:nvPr/>
        </p:nvSpPr>
        <p:spPr>
          <a:xfrm>
            <a:off x="4868863" y="3744380"/>
            <a:ext cx="114300"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9" name="Oval 28"/>
          <p:cNvSpPr/>
          <p:nvPr/>
        </p:nvSpPr>
        <p:spPr>
          <a:xfrm>
            <a:off x="4441825" y="4490505"/>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0" name="Oval 29"/>
          <p:cNvSpPr/>
          <p:nvPr/>
        </p:nvSpPr>
        <p:spPr>
          <a:xfrm>
            <a:off x="4594225" y="4642905"/>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1" name="Oval 30"/>
          <p:cNvSpPr/>
          <p:nvPr/>
        </p:nvSpPr>
        <p:spPr>
          <a:xfrm>
            <a:off x="4805363" y="4525430"/>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2" name="Oval 31"/>
          <p:cNvSpPr/>
          <p:nvPr/>
        </p:nvSpPr>
        <p:spPr>
          <a:xfrm>
            <a:off x="3841750" y="4860392"/>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3" name="Oval 32"/>
          <p:cNvSpPr/>
          <p:nvPr/>
        </p:nvSpPr>
        <p:spPr>
          <a:xfrm>
            <a:off x="4781550" y="4868330"/>
            <a:ext cx="114300"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4" name="Oval 33"/>
          <p:cNvSpPr/>
          <p:nvPr/>
        </p:nvSpPr>
        <p:spPr>
          <a:xfrm>
            <a:off x="4919663" y="5073118"/>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5" name="Oval 34"/>
          <p:cNvSpPr/>
          <p:nvPr/>
        </p:nvSpPr>
        <p:spPr>
          <a:xfrm>
            <a:off x="4529138" y="5436655"/>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6" name="Oval 35"/>
          <p:cNvSpPr/>
          <p:nvPr/>
        </p:nvSpPr>
        <p:spPr>
          <a:xfrm>
            <a:off x="4862513" y="5458880"/>
            <a:ext cx="114300"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7" name="Oval 36"/>
          <p:cNvSpPr/>
          <p:nvPr/>
        </p:nvSpPr>
        <p:spPr>
          <a:xfrm>
            <a:off x="4651375" y="4981043"/>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8" name="Oval 37"/>
          <p:cNvSpPr/>
          <p:nvPr/>
        </p:nvSpPr>
        <p:spPr>
          <a:xfrm>
            <a:off x="4449763" y="5157255"/>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9" name="Oval 38"/>
          <p:cNvSpPr/>
          <p:nvPr/>
        </p:nvSpPr>
        <p:spPr>
          <a:xfrm>
            <a:off x="4813300" y="5190592"/>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0" name="Oval 39"/>
          <p:cNvSpPr/>
          <p:nvPr/>
        </p:nvSpPr>
        <p:spPr>
          <a:xfrm>
            <a:off x="3849688" y="4098392"/>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 name="Oval 40"/>
          <p:cNvSpPr/>
          <p:nvPr/>
        </p:nvSpPr>
        <p:spPr>
          <a:xfrm>
            <a:off x="5014913" y="4836580"/>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2" name="Oval 41"/>
          <p:cNvSpPr/>
          <p:nvPr/>
        </p:nvSpPr>
        <p:spPr>
          <a:xfrm>
            <a:off x="4560888" y="1734605"/>
            <a:ext cx="112712"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3" name="Oval 42"/>
          <p:cNvSpPr/>
          <p:nvPr/>
        </p:nvSpPr>
        <p:spPr>
          <a:xfrm>
            <a:off x="3438526" y="1640943"/>
            <a:ext cx="112713"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4" name="Oval 43"/>
          <p:cNvSpPr/>
          <p:nvPr/>
        </p:nvSpPr>
        <p:spPr>
          <a:xfrm>
            <a:off x="3155951" y="1783817"/>
            <a:ext cx="112713" cy="119062"/>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5" name="Oval 44"/>
          <p:cNvSpPr/>
          <p:nvPr/>
        </p:nvSpPr>
        <p:spPr>
          <a:xfrm>
            <a:off x="3114676" y="1493305"/>
            <a:ext cx="112713"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6" name="Oval 45"/>
          <p:cNvSpPr/>
          <p:nvPr/>
        </p:nvSpPr>
        <p:spPr>
          <a:xfrm>
            <a:off x="4713288" y="1887005"/>
            <a:ext cx="112712"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7" name="Oval 46"/>
          <p:cNvSpPr/>
          <p:nvPr/>
        </p:nvSpPr>
        <p:spPr>
          <a:xfrm>
            <a:off x="4618038" y="1496480"/>
            <a:ext cx="112712"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8" name="Oval 47"/>
          <p:cNvSpPr/>
          <p:nvPr/>
        </p:nvSpPr>
        <p:spPr>
          <a:xfrm>
            <a:off x="3892550" y="1599667"/>
            <a:ext cx="114300" cy="119062"/>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9" name="Oval 48"/>
          <p:cNvSpPr/>
          <p:nvPr/>
        </p:nvSpPr>
        <p:spPr>
          <a:xfrm>
            <a:off x="3971926" y="1345668"/>
            <a:ext cx="112713"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0" name="Oval 49"/>
          <p:cNvSpPr/>
          <p:nvPr/>
        </p:nvSpPr>
        <p:spPr>
          <a:xfrm>
            <a:off x="4124326" y="1498068"/>
            <a:ext cx="112713"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7698" name="TextBox 50"/>
          <p:cNvSpPr txBox="1">
            <a:spLocks noChangeArrowheads="1"/>
          </p:cNvSpPr>
          <p:nvPr/>
        </p:nvSpPr>
        <p:spPr bwMode="auto">
          <a:xfrm>
            <a:off x="3413126" y="6062517"/>
            <a:ext cx="954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Integral</a:t>
            </a:r>
          </a:p>
        </p:txBody>
      </p:sp>
      <p:pic>
        <p:nvPicPr>
          <p:cNvPr id="27699" name="Picture 5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858000" y="1785404"/>
            <a:ext cx="2489200"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Oval 52"/>
          <p:cNvSpPr/>
          <p:nvPr/>
        </p:nvSpPr>
        <p:spPr>
          <a:xfrm>
            <a:off x="7053263" y="3818992"/>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588375" y="1564742"/>
            <a:ext cx="114300" cy="119062"/>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5" name="Oval 54"/>
          <p:cNvSpPr/>
          <p:nvPr/>
        </p:nvSpPr>
        <p:spPr>
          <a:xfrm>
            <a:off x="7205663" y="3971392"/>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6" name="Oval 55"/>
          <p:cNvSpPr/>
          <p:nvPr/>
        </p:nvSpPr>
        <p:spPr>
          <a:xfrm>
            <a:off x="7416800" y="3853918"/>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6996113" y="4206343"/>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8" name="Oval 57"/>
          <p:cNvSpPr/>
          <p:nvPr/>
        </p:nvSpPr>
        <p:spPr>
          <a:xfrm>
            <a:off x="7392988" y="4198405"/>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9" name="Oval 58"/>
          <p:cNvSpPr/>
          <p:nvPr/>
        </p:nvSpPr>
        <p:spPr>
          <a:xfrm>
            <a:off x="6794501" y="4382555"/>
            <a:ext cx="112713"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6946901" y="4534955"/>
            <a:ext cx="112713"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1" name="Oval 60"/>
          <p:cNvSpPr/>
          <p:nvPr/>
        </p:nvSpPr>
        <p:spPr>
          <a:xfrm>
            <a:off x="8026400" y="4509555"/>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2" name="Oval 61"/>
          <p:cNvSpPr/>
          <p:nvPr/>
        </p:nvSpPr>
        <p:spPr>
          <a:xfrm>
            <a:off x="6737350" y="4768318"/>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3" name="Oval 62"/>
          <p:cNvSpPr/>
          <p:nvPr/>
        </p:nvSpPr>
        <p:spPr>
          <a:xfrm>
            <a:off x="7134226" y="4760380"/>
            <a:ext cx="112713"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8040688" y="4928655"/>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5" name="Oval 64"/>
          <p:cNvSpPr/>
          <p:nvPr/>
        </p:nvSpPr>
        <p:spPr>
          <a:xfrm>
            <a:off x="7424738" y="5117568"/>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6" name="Oval 65"/>
          <p:cNvSpPr/>
          <p:nvPr/>
        </p:nvSpPr>
        <p:spPr>
          <a:xfrm>
            <a:off x="8045450" y="5535080"/>
            <a:ext cx="114300"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7" name="Oval 66"/>
          <p:cNvSpPr/>
          <p:nvPr/>
        </p:nvSpPr>
        <p:spPr>
          <a:xfrm>
            <a:off x="7004050" y="4871505"/>
            <a:ext cx="114300"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8" name="Oval 67"/>
          <p:cNvSpPr/>
          <p:nvPr/>
        </p:nvSpPr>
        <p:spPr>
          <a:xfrm>
            <a:off x="6802438" y="5047717"/>
            <a:ext cx="112712"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7165976" y="5082643"/>
            <a:ext cx="112713"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0" name="Oval 69"/>
          <p:cNvSpPr/>
          <p:nvPr/>
        </p:nvSpPr>
        <p:spPr>
          <a:xfrm>
            <a:off x="7497763" y="4615917"/>
            <a:ext cx="112712"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1" name="Oval 70"/>
          <p:cNvSpPr/>
          <p:nvPr/>
        </p:nvSpPr>
        <p:spPr>
          <a:xfrm>
            <a:off x="7367588" y="4727042"/>
            <a:ext cx="112712"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2" name="Oval 71"/>
          <p:cNvSpPr/>
          <p:nvPr/>
        </p:nvSpPr>
        <p:spPr>
          <a:xfrm>
            <a:off x="8882063" y="3912655"/>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3" name="Oval 72"/>
          <p:cNvSpPr/>
          <p:nvPr/>
        </p:nvSpPr>
        <p:spPr>
          <a:xfrm>
            <a:off x="9034463" y="4065055"/>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4" name="Oval 73"/>
          <p:cNvSpPr/>
          <p:nvPr/>
        </p:nvSpPr>
        <p:spPr>
          <a:xfrm>
            <a:off x="8664575" y="3657067"/>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5" name="Oval 74"/>
          <p:cNvSpPr/>
          <p:nvPr/>
        </p:nvSpPr>
        <p:spPr>
          <a:xfrm>
            <a:off x="8824913" y="4298418"/>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6" name="Oval 75"/>
          <p:cNvSpPr/>
          <p:nvPr/>
        </p:nvSpPr>
        <p:spPr>
          <a:xfrm>
            <a:off x="9050338" y="3728505"/>
            <a:ext cx="112712"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7" name="Oval 76"/>
          <p:cNvSpPr/>
          <p:nvPr/>
        </p:nvSpPr>
        <p:spPr>
          <a:xfrm>
            <a:off x="8032750" y="3803117"/>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8" name="Oval 77"/>
          <p:cNvSpPr/>
          <p:nvPr/>
        </p:nvSpPr>
        <p:spPr>
          <a:xfrm>
            <a:off x="8775701" y="4627030"/>
            <a:ext cx="112713"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9" name="Oval 78"/>
          <p:cNvSpPr/>
          <p:nvPr/>
        </p:nvSpPr>
        <p:spPr>
          <a:xfrm>
            <a:off x="8986838" y="4509555"/>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0" name="Oval 79"/>
          <p:cNvSpPr/>
          <p:nvPr/>
        </p:nvSpPr>
        <p:spPr>
          <a:xfrm>
            <a:off x="8566151" y="4860392"/>
            <a:ext cx="112713"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1" name="Oval 80"/>
          <p:cNvSpPr/>
          <p:nvPr/>
        </p:nvSpPr>
        <p:spPr>
          <a:xfrm>
            <a:off x="8963026" y="4852455"/>
            <a:ext cx="112713"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2" name="Oval 81"/>
          <p:cNvSpPr/>
          <p:nvPr/>
        </p:nvSpPr>
        <p:spPr>
          <a:xfrm>
            <a:off x="9099550" y="5057243"/>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3" name="Oval 82"/>
          <p:cNvSpPr/>
          <p:nvPr/>
        </p:nvSpPr>
        <p:spPr>
          <a:xfrm>
            <a:off x="8710613" y="5420780"/>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4" name="Oval 83"/>
          <p:cNvSpPr/>
          <p:nvPr/>
        </p:nvSpPr>
        <p:spPr>
          <a:xfrm>
            <a:off x="9043988" y="5443005"/>
            <a:ext cx="112712"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5" name="Oval 84"/>
          <p:cNvSpPr/>
          <p:nvPr/>
        </p:nvSpPr>
        <p:spPr>
          <a:xfrm>
            <a:off x="8832851" y="4965168"/>
            <a:ext cx="112713"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6" name="Oval 85"/>
          <p:cNvSpPr/>
          <p:nvPr/>
        </p:nvSpPr>
        <p:spPr>
          <a:xfrm>
            <a:off x="8629650" y="5139792"/>
            <a:ext cx="114300" cy="119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7" name="Oval 86"/>
          <p:cNvSpPr/>
          <p:nvPr/>
        </p:nvSpPr>
        <p:spPr>
          <a:xfrm>
            <a:off x="8993188" y="5174718"/>
            <a:ext cx="114300"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8" name="Oval 87"/>
          <p:cNvSpPr/>
          <p:nvPr/>
        </p:nvSpPr>
        <p:spPr>
          <a:xfrm>
            <a:off x="8047038" y="4068230"/>
            <a:ext cx="112712" cy="1190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9" name="Oval 88"/>
          <p:cNvSpPr/>
          <p:nvPr/>
        </p:nvSpPr>
        <p:spPr>
          <a:xfrm>
            <a:off x="9196388" y="4820705"/>
            <a:ext cx="112712" cy="1174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0" name="Oval 89"/>
          <p:cNvSpPr/>
          <p:nvPr/>
        </p:nvSpPr>
        <p:spPr>
          <a:xfrm>
            <a:off x="8740775" y="1717142"/>
            <a:ext cx="114300" cy="119062"/>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1" name="Oval 90"/>
          <p:cNvSpPr/>
          <p:nvPr/>
        </p:nvSpPr>
        <p:spPr>
          <a:xfrm>
            <a:off x="7618413" y="1625068"/>
            <a:ext cx="114300"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2" name="Oval 91"/>
          <p:cNvSpPr/>
          <p:nvPr/>
        </p:nvSpPr>
        <p:spPr>
          <a:xfrm>
            <a:off x="7335838" y="1767942"/>
            <a:ext cx="114300" cy="119062"/>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3" name="Oval 92"/>
          <p:cNvSpPr/>
          <p:nvPr/>
        </p:nvSpPr>
        <p:spPr>
          <a:xfrm>
            <a:off x="7294563" y="1477430"/>
            <a:ext cx="114300"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4" name="Oval 93"/>
          <p:cNvSpPr/>
          <p:nvPr/>
        </p:nvSpPr>
        <p:spPr>
          <a:xfrm>
            <a:off x="3695701" y="1445680"/>
            <a:ext cx="112713"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5" name="Oval 94"/>
          <p:cNvSpPr/>
          <p:nvPr/>
        </p:nvSpPr>
        <p:spPr>
          <a:xfrm>
            <a:off x="8797925" y="1480605"/>
            <a:ext cx="114300"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6" name="Oval 95"/>
          <p:cNvSpPr/>
          <p:nvPr/>
        </p:nvSpPr>
        <p:spPr>
          <a:xfrm>
            <a:off x="8027988" y="1583792"/>
            <a:ext cx="114300" cy="119062"/>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7" name="Oval 96"/>
          <p:cNvSpPr/>
          <p:nvPr/>
        </p:nvSpPr>
        <p:spPr>
          <a:xfrm>
            <a:off x="8151813" y="1329793"/>
            <a:ext cx="114300"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8" name="Oval 97"/>
          <p:cNvSpPr/>
          <p:nvPr/>
        </p:nvSpPr>
        <p:spPr>
          <a:xfrm>
            <a:off x="8304213" y="1482193"/>
            <a:ext cx="114300"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7746" name="TextBox 98"/>
          <p:cNvSpPr txBox="1">
            <a:spLocks noChangeArrowheads="1"/>
          </p:cNvSpPr>
          <p:nvPr/>
        </p:nvSpPr>
        <p:spPr bwMode="auto">
          <a:xfrm>
            <a:off x="7497763" y="6065304"/>
            <a:ext cx="11721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Breached</a:t>
            </a:r>
          </a:p>
        </p:txBody>
      </p:sp>
      <p:pic>
        <p:nvPicPr>
          <p:cNvPr id="27747" name="Picture 99"/>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962900" y="5090579"/>
            <a:ext cx="2794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Oval 100"/>
          <p:cNvSpPr/>
          <p:nvPr/>
        </p:nvSpPr>
        <p:spPr>
          <a:xfrm>
            <a:off x="3543301" y="1293280"/>
            <a:ext cx="112713"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2" name="Oval 101"/>
          <p:cNvSpPr/>
          <p:nvPr/>
        </p:nvSpPr>
        <p:spPr>
          <a:xfrm>
            <a:off x="8950325" y="1633005"/>
            <a:ext cx="114300"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3" name="Oval 102"/>
          <p:cNvSpPr/>
          <p:nvPr/>
        </p:nvSpPr>
        <p:spPr>
          <a:xfrm>
            <a:off x="8456613" y="1634593"/>
            <a:ext cx="114300" cy="117475"/>
          </a:xfrm>
          <a:prstGeom prst="ellipse">
            <a:avLst/>
          </a:prstGeom>
          <a:noFill/>
          <a:ln>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4" name="TextBox 103">
            <a:extLst>
              <a:ext uri="{FF2B5EF4-FFF2-40B4-BE49-F238E27FC236}">
                <a16:creationId xmlns:a16="http://schemas.microsoft.com/office/drawing/2014/main" id="{FAD56ACD-F591-401F-88B2-63F73CFDF5DF}"/>
              </a:ext>
            </a:extLst>
          </p:cNvPr>
          <p:cNvSpPr txBox="1"/>
          <p:nvPr/>
        </p:nvSpPr>
        <p:spPr>
          <a:xfrm>
            <a:off x="128597" y="5978953"/>
            <a:ext cx="3041217"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Courtesy Separation Processes </a:t>
            </a:r>
            <a:r>
              <a:rPr lang="en-US" sz="1400" dirty="0" smtClean="0">
                <a:latin typeface="Arial" panose="020B0604020202020204" pitchFamily="34" charset="0"/>
                <a:cs typeface="Arial" panose="020B0604020202020204" pitchFamily="34" charset="0"/>
              </a:rPr>
              <a:t>Inc.</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46260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grpId="0" nodeType="clickEffect">
                                  <p:stCondLst>
                                    <p:cond delay="0"/>
                                  </p:stCondLst>
                                  <p:childTnLst>
                                    <p:animMotion origin="layout" path="M 2.22222E-6 -3.7037E-7 L -0.00504 0.59884 " pathEditMode="relative" rAng="0" ptsTypes="AA">
                                      <p:cBhvr>
                                        <p:cTn id="6" dur="2000" fill="hold"/>
                                        <p:tgtEl>
                                          <p:spTgt spid="48"/>
                                        </p:tgtEl>
                                        <p:attrNameLst>
                                          <p:attrName>ppt_x</p:attrName>
                                          <p:attrName>ppt_y</p:attrName>
                                        </p:attrNameLst>
                                      </p:cBhvr>
                                      <p:rCtr x="-260" y="29931"/>
                                    </p:animMotion>
                                  </p:childTnLst>
                                </p:cTn>
                              </p:par>
                              <p:par>
                                <p:cTn id="7" presetID="50" presetClass="path" presetSubtype="0" accel="50000" decel="50000" fill="hold" grpId="0" nodeType="withEffect">
                                  <p:stCondLst>
                                    <p:cond delay="0"/>
                                  </p:stCondLst>
                                  <p:childTnLst>
                                    <p:animMotion origin="layout" path="M -1.38889E-6 4.44444E-6 L -0.0158 4.44444E-6 C -0.02292 4.44444E-6 -0.03142 0.16018 -0.03142 0.29027 L -0.03142 0.58055 " pathEditMode="relative" rAng="0" ptsTypes="AAAA">
                                      <p:cBhvr>
                                        <p:cTn id="8" dur="2000" fill="hold"/>
                                        <p:tgtEl>
                                          <p:spTgt spid="50"/>
                                        </p:tgtEl>
                                        <p:attrNameLst>
                                          <p:attrName>ppt_x</p:attrName>
                                          <p:attrName>ppt_y</p:attrName>
                                        </p:attrNameLst>
                                      </p:cBhvr>
                                      <p:rCtr x="-1580" y="29028"/>
                                    </p:animMotion>
                                  </p:childTnLst>
                                </p:cTn>
                              </p:par>
                              <p:par>
                                <p:cTn id="9" presetID="50" presetClass="path" presetSubtype="0" accel="50000" decel="50000" fill="hold" grpId="0" nodeType="withEffect">
                                  <p:stCondLst>
                                    <p:cond delay="0"/>
                                  </p:stCondLst>
                                  <p:childTnLst>
                                    <p:animMotion origin="layout" path="M -4.72222E-6 -3.33333E-6 L -0.00538 -3.33333E-6 C -0.00781 -3.33333E-6 -0.01059 0.15625 -0.01059 0.28334 L -0.01059 0.5669 " pathEditMode="relative" rAng="0" ptsTypes="AAAA">
                                      <p:cBhvr>
                                        <p:cTn id="10" dur="2000" fill="hold"/>
                                        <p:tgtEl>
                                          <p:spTgt spid="49"/>
                                        </p:tgtEl>
                                        <p:attrNameLst>
                                          <p:attrName>ppt_x</p:attrName>
                                          <p:attrName>ppt_y</p:attrName>
                                        </p:attrNameLst>
                                      </p:cBhvr>
                                      <p:rCtr x="-538" y="28333"/>
                                    </p:animMotion>
                                  </p:childTnLst>
                                </p:cTn>
                              </p:par>
                              <p:par>
                                <p:cTn id="11" presetID="50" presetClass="path" presetSubtype="0" accel="50000" decel="50000" fill="hold" grpId="0" nodeType="withEffect">
                                  <p:stCondLst>
                                    <p:cond delay="0"/>
                                  </p:stCondLst>
                                  <p:childTnLst>
                                    <p:animMotion origin="layout" path="M -1.38889E-6 1.11111E-6 L 0.02604 1.11111E-6 C 0.03785 1.11111E-6 0.05226 0.13565 0.05226 0.24583 L 0.05226 0.4919 " pathEditMode="relative" rAng="0" ptsTypes="AAAA">
                                      <p:cBhvr>
                                        <p:cTn id="12" dur="2000" fill="hold"/>
                                        <p:tgtEl>
                                          <p:spTgt spid="43"/>
                                        </p:tgtEl>
                                        <p:attrNameLst>
                                          <p:attrName>ppt_x</p:attrName>
                                          <p:attrName>ppt_y</p:attrName>
                                        </p:attrNameLst>
                                      </p:cBhvr>
                                      <p:rCtr x="2604" y="24583"/>
                                    </p:animMotion>
                                  </p:childTnLst>
                                </p:cTn>
                              </p:par>
                              <p:par>
                                <p:cTn id="13" presetID="50" presetClass="path" presetSubtype="0" accel="50000" decel="50000" fill="hold" grpId="0" nodeType="withEffect">
                                  <p:stCondLst>
                                    <p:cond delay="0"/>
                                  </p:stCondLst>
                                  <p:childTnLst>
                                    <p:animMotion origin="layout" path="M 2.22222E-6 -4.07407E-6 L -0.03125 -4.07407E-6 C -0.04531 -4.07407E-6 -0.0625 0.12709 -0.0625 0.23033 L -0.0625 0.46088 " pathEditMode="relative" rAng="0" ptsTypes="AAAA">
                                      <p:cBhvr>
                                        <p:cTn id="14" dur="2000" fill="hold"/>
                                        <p:tgtEl>
                                          <p:spTgt spid="6"/>
                                        </p:tgtEl>
                                        <p:attrNameLst>
                                          <p:attrName>ppt_x</p:attrName>
                                          <p:attrName>ppt_y</p:attrName>
                                        </p:attrNameLst>
                                      </p:cBhvr>
                                      <p:rCtr x="-3125" y="23032"/>
                                    </p:animMotion>
                                  </p:childTnLst>
                                </p:cTn>
                              </p:par>
                              <p:par>
                                <p:cTn id="15" presetID="50" presetClass="path" presetSubtype="0" accel="50000" decel="50000" fill="hold" grpId="0" nodeType="withEffect">
                                  <p:stCondLst>
                                    <p:cond delay="0"/>
                                  </p:stCondLst>
                                  <p:childTnLst>
                                    <p:animMotion origin="layout" path="M -4.44444E-6 -4.07407E-6 L -0.0427 -4.07407E-6 C -0.06197 -4.07407E-6 -0.08541 0.11968 -0.08541 0.21713 L -0.08541 0.43449 " pathEditMode="relative" rAng="0" ptsTypes="AAAA">
                                      <p:cBhvr>
                                        <p:cTn id="16" dur="2000" fill="hold"/>
                                        <p:tgtEl>
                                          <p:spTgt spid="47"/>
                                        </p:tgtEl>
                                        <p:attrNameLst>
                                          <p:attrName>ppt_x</p:attrName>
                                          <p:attrName>ppt_y</p:attrName>
                                        </p:attrNameLst>
                                      </p:cBhvr>
                                      <p:rCtr x="-4271" y="21713"/>
                                    </p:animMotion>
                                  </p:childTnLst>
                                </p:cTn>
                              </p:par>
                              <p:par>
                                <p:cTn id="17" presetID="50" presetClass="path" presetSubtype="0" accel="50000" decel="50000" fill="hold" grpId="0" nodeType="withEffect">
                                  <p:stCondLst>
                                    <p:cond delay="0"/>
                                  </p:stCondLst>
                                  <p:childTnLst>
                                    <p:animMotion origin="layout" path="M -4.72222E-6 -1.11111E-6 L 0.04167 -1.11111E-6 C 0.06042 -1.11111E-6 0.08351 0.10833 0.08351 0.19653 L 0.08351 0.39329 " pathEditMode="relative" rAng="0" ptsTypes="AAAA">
                                      <p:cBhvr>
                                        <p:cTn id="18" dur="2000" fill="hold"/>
                                        <p:tgtEl>
                                          <p:spTgt spid="45"/>
                                        </p:tgtEl>
                                        <p:attrNameLst>
                                          <p:attrName>ppt_x</p:attrName>
                                          <p:attrName>ppt_y</p:attrName>
                                        </p:attrNameLst>
                                      </p:cBhvr>
                                      <p:rCtr x="4167" y="19653"/>
                                    </p:animMotion>
                                  </p:childTnLst>
                                </p:cTn>
                              </p:par>
                              <p:par>
                                <p:cTn id="19" presetID="50" presetClass="path" presetSubtype="0" accel="50000" decel="50000" fill="hold" grpId="0" nodeType="withEffect">
                                  <p:stCondLst>
                                    <p:cond delay="0"/>
                                  </p:stCondLst>
                                  <p:childTnLst>
                                    <p:animMotion origin="layout" path="M -4.44444E-6 3.7037E-6 L -0.0434 3.7037E-6 C -0.06284 3.7037E-6 -0.08663 0.08333 -0.08663 0.15139 L -0.08663 0.30277 " pathEditMode="relative" rAng="0" ptsTypes="AAAA">
                                      <p:cBhvr>
                                        <p:cTn id="20" dur="2000" fill="hold"/>
                                        <p:tgtEl>
                                          <p:spTgt spid="42"/>
                                        </p:tgtEl>
                                        <p:attrNameLst>
                                          <p:attrName>ppt_x</p:attrName>
                                          <p:attrName>ppt_y</p:attrName>
                                        </p:attrNameLst>
                                      </p:cBhvr>
                                      <p:rCtr x="-4340" y="15139"/>
                                    </p:animMotion>
                                  </p:childTnLst>
                                </p:cTn>
                              </p:par>
                              <p:par>
                                <p:cTn id="21" presetID="50" presetClass="path" presetSubtype="0" accel="50000" decel="50000" fill="hold" grpId="0" nodeType="withEffect">
                                  <p:stCondLst>
                                    <p:cond delay="0"/>
                                  </p:stCondLst>
                                  <p:childTnLst>
                                    <p:animMotion origin="layout" path="M 3.61111E-6 3.33333E-6 L 0.01093 3.33333E-6 C 0.0158 3.33333E-6 0.02205 0.08935 0.02205 0.16203 L 0.02205 0.3243 " pathEditMode="relative" rAng="0" ptsTypes="AAAA">
                                      <p:cBhvr>
                                        <p:cTn id="22" dur="2000" fill="hold"/>
                                        <p:tgtEl>
                                          <p:spTgt spid="94"/>
                                        </p:tgtEl>
                                        <p:attrNameLst>
                                          <p:attrName>ppt_x</p:attrName>
                                          <p:attrName>ppt_y</p:attrName>
                                        </p:attrNameLst>
                                      </p:cBhvr>
                                      <p:rCtr x="1094" y="16204"/>
                                    </p:animMotion>
                                  </p:childTnLst>
                                </p:cTn>
                              </p:par>
                              <p:par>
                                <p:cTn id="23" presetID="63" presetClass="path" presetSubtype="0" accel="50000" decel="50000" fill="hold" grpId="0" nodeType="withEffect">
                                  <p:stCondLst>
                                    <p:cond delay="0"/>
                                  </p:stCondLst>
                                  <p:childTnLst>
                                    <p:animMotion origin="layout" path="M -2.77778E-7 -2.22222E-6 L 0.06319 0.00324 " pathEditMode="relative" rAng="0" ptsTypes="AA">
                                      <p:cBhvr>
                                        <p:cTn id="24" dur="2000" fill="hold"/>
                                        <p:tgtEl>
                                          <p:spTgt spid="40"/>
                                        </p:tgtEl>
                                        <p:attrNameLst>
                                          <p:attrName>ppt_x</p:attrName>
                                          <p:attrName>ppt_y</p:attrName>
                                        </p:attrNameLst>
                                      </p:cBhvr>
                                      <p:rCtr x="3160" y="162"/>
                                    </p:animMotion>
                                  </p:childTnLst>
                                </p:cTn>
                              </p:par>
                              <p:par>
                                <p:cTn id="25" presetID="63" presetClass="path" presetSubtype="0" accel="50000" decel="50000" fill="hold" grpId="0" nodeType="withEffect">
                                  <p:stCondLst>
                                    <p:cond delay="0"/>
                                  </p:stCondLst>
                                  <p:childTnLst>
                                    <p:animMotion origin="layout" path="M -2.22222E-6 -3.33333E-6 L 0.05938 0.00278 " pathEditMode="relative" rAng="0" ptsTypes="AA">
                                      <p:cBhvr>
                                        <p:cTn id="26" dur="2000" fill="hold"/>
                                        <p:tgtEl>
                                          <p:spTgt spid="32"/>
                                        </p:tgtEl>
                                        <p:attrNameLst>
                                          <p:attrName>ppt_x</p:attrName>
                                          <p:attrName>ppt_y</p:attrName>
                                        </p:attrNameLst>
                                      </p:cBhvr>
                                      <p:rCtr x="2969" y="139"/>
                                    </p:animMotion>
                                  </p:childTnLst>
                                </p:cTn>
                              </p:par>
                              <p:par>
                                <p:cTn id="27" presetID="35" presetClass="path" presetSubtype="0" accel="50000" decel="50000" fill="hold" grpId="0" nodeType="withEffect">
                                  <p:stCondLst>
                                    <p:cond delay="0"/>
                                  </p:stCondLst>
                                  <p:childTnLst>
                                    <p:animMotion origin="layout" path="M -2.77778E-7 -3.33333E-6 L -0.06823 -0.00602 " pathEditMode="relative" rAng="0" ptsTypes="AA">
                                      <p:cBhvr>
                                        <p:cTn id="28" dur="2000" fill="hold"/>
                                        <p:tgtEl>
                                          <p:spTgt spid="18"/>
                                        </p:tgtEl>
                                        <p:attrNameLst>
                                          <p:attrName>ppt_x</p:attrName>
                                          <p:attrName>ppt_y</p:attrName>
                                        </p:attrNameLst>
                                      </p:cBhvr>
                                      <p:rCtr x="-3420" y="-301"/>
                                    </p:animMotion>
                                  </p:childTnLst>
                                </p:cTn>
                              </p:par>
                              <p:par>
                                <p:cTn id="29" presetID="35" presetClass="path" presetSubtype="0" accel="50000" decel="50000" fill="hold" grpId="0" nodeType="withEffect">
                                  <p:stCondLst>
                                    <p:cond delay="0"/>
                                  </p:stCondLst>
                                  <p:childTnLst>
                                    <p:animMotion origin="layout" path="M -2.5E-6 -4.07407E-6 L -0.10416 0.01968 " pathEditMode="relative" rAng="0" ptsTypes="AA">
                                      <p:cBhvr>
                                        <p:cTn id="30" dur="2000" fill="hold"/>
                                        <p:tgtEl>
                                          <p:spTgt spid="17"/>
                                        </p:tgtEl>
                                        <p:attrNameLst>
                                          <p:attrName>ppt_x</p:attrName>
                                          <p:attrName>ppt_y</p:attrName>
                                        </p:attrNameLst>
                                      </p:cBhvr>
                                      <p:rCtr x="-5208" y="972"/>
                                    </p:animMotion>
                                  </p:childTnLst>
                                </p:cTn>
                              </p:par>
                              <p:par>
                                <p:cTn id="31" presetID="35" presetClass="path" presetSubtype="0" accel="50000" decel="50000" fill="hold" grpId="0" nodeType="withEffect">
                                  <p:stCondLst>
                                    <p:cond delay="0"/>
                                  </p:stCondLst>
                                  <p:childTnLst>
                                    <p:animMotion origin="layout" path="M 1.38889E-6 2.59259E-6 L -0.07153 -0.01412 " pathEditMode="relative" rAng="0" ptsTypes="AA">
                                      <p:cBhvr>
                                        <p:cTn id="32" dur="2000" fill="hold"/>
                                        <p:tgtEl>
                                          <p:spTgt spid="22"/>
                                        </p:tgtEl>
                                        <p:attrNameLst>
                                          <p:attrName>ppt_x</p:attrName>
                                          <p:attrName>ppt_y</p:attrName>
                                        </p:attrNameLst>
                                      </p:cBhvr>
                                      <p:rCtr x="-3576" y="-718"/>
                                    </p:animMotion>
                                  </p:childTnLst>
                                </p:cTn>
                              </p:par>
                            </p:childTnLst>
                          </p:cTn>
                        </p:par>
                        <p:par>
                          <p:cTn id="33" fill="hold" nodeType="afterGroup">
                            <p:stCondLst>
                              <p:cond delay="2000"/>
                            </p:stCondLst>
                            <p:childTnLst>
                              <p:par>
                                <p:cTn id="34" presetID="63" presetClass="path" presetSubtype="0" repeatCount="indefinite" accel="50000" decel="50000" fill="hold" grpId="1" nodeType="afterEffect">
                                  <p:stCondLst>
                                    <p:cond delay="0"/>
                                  </p:stCondLst>
                                  <p:endCondLst>
                                    <p:cond evt="onNext" delay="0">
                                      <p:tgtEl>
                                        <p:sldTgt/>
                                      </p:tgtEl>
                                    </p:cond>
                                  </p:endCondLst>
                                  <p:childTnLst>
                                    <p:animMotion origin="layout" path="M 0.05399 0.48542 L 0.14566 0.49537 " pathEditMode="relative" rAng="0" ptsTypes="AA">
                                      <p:cBhvr>
                                        <p:cTn id="35" dur="2000" fill="hold"/>
                                        <p:tgtEl>
                                          <p:spTgt spid="43"/>
                                        </p:tgtEl>
                                        <p:attrNameLst>
                                          <p:attrName>ppt_x</p:attrName>
                                          <p:attrName>ppt_y</p:attrName>
                                        </p:attrNameLst>
                                      </p:cBhvr>
                                      <p:rCtr x="4583" y="486"/>
                                    </p:animMotion>
                                  </p:childTnLst>
                                </p:cTn>
                              </p:par>
                            </p:childTnLst>
                          </p:cTn>
                        </p:par>
                        <p:par>
                          <p:cTn id="36" fill="hold" nodeType="afterGroup">
                            <p:stCondLst>
                              <p:cond delay="4000"/>
                            </p:stCondLst>
                            <p:childTnLst>
                              <p:par>
                                <p:cTn id="37" presetID="64" presetClass="path" presetSubtype="0" accel="50000" decel="50000" fill="hold" grpId="2" nodeType="afterEffect">
                                  <p:stCondLst>
                                    <p:cond delay="0"/>
                                  </p:stCondLst>
                                  <p:childTnLst>
                                    <p:animMotion origin="layout" path="M 0.14566 0.49537 L 0.13889 0.30278 " pathEditMode="relative" rAng="0" ptsTypes="AA">
                                      <p:cBhvr>
                                        <p:cTn id="38" dur="2000" fill="hold"/>
                                        <p:tgtEl>
                                          <p:spTgt spid="43"/>
                                        </p:tgtEl>
                                        <p:attrNameLst>
                                          <p:attrName>ppt_x</p:attrName>
                                          <p:attrName>ppt_y</p:attrName>
                                        </p:attrNameLst>
                                      </p:cBhvr>
                                      <p:rCtr x="-347" y="-9630"/>
                                    </p:animMotion>
                                  </p:childTnLst>
                                </p:cTn>
                              </p:par>
                            </p:childTnLst>
                          </p:cTn>
                        </p:par>
                        <p:par>
                          <p:cTn id="39" fill="hold" nodeType="afterGroup">
                            <p:stCondLst>
                              <p:cond delay="6000"/>
                            </p:stCondLst>
                            <p:childTnLst>
                              <p:par>
                                <p:cTn id="40" presetID="10" presetClass="exit" presetSubtype="0" fill="hold" grpId="3" nodeType="afterEffect">
                                  <p:stCondLst>
                                    <p:cond delay="0"/>
                                  </p:stCondLst>
                                  <p:childTnLst>
                                    <p:animEffect transition="out" filter="fade">
                                      <p:cBhvr>
                                        <p:cTn id="41" dur="500"/>
                                        <p:tgtEl>
                                          <p:spTgt spid="43"/>
                                        </p:tgtEl>
                                      </p:cBhvr>
                                    </p:animEffect>
                                    <p:set>
                                      <p:cBhvr>
                                        <p:cTn id="42" dur="1" fill="hold">
                                          <p:stCondLst>
                                            <p:cond delay="499"/>
                                          </p:stCondLst>
                                        </p:cTn>
                                        <p:tgtEl>
                                          <p:spTgt spid="43"/>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36" presetClass="path" presetSubtype="0" accel="50000" decel="50000" fill="hold" grpId="0" nodeType="clickEffect">
                                  <p:stCondLst>
                                    <p:cond delay="0"/>
                                  </p:stCondLst>
                                  <p:childTnLst>
                                    <p:animMotion origin="layout" path="M 4.44444E-6 3.33333E-6 L 4.44444E-6 0.14051 C 4.44444E-6 0.20347 0.03975 0.28102 0.07222 0.28102 L 0.14444 0.28102 " pathEditMode="relative" rAng="0" ptsTypes="AAAA">
                                      <p:cBhvr>
                                        <p:cTn id="46" dur="2000" fill="hold"/>
                                        <p:tgtEl>
                                          <p:spTgt spid="77"/>
                                        </p:tgtEl>
                                        <p:attrNameLst>
                                          <p:attrName>ppt_x</p:attrName>
                                          <p:attrName>ppt_y</p:attrName>
                                        </p:attrNameLst>
                                      </p:cBhvr>
                                      <p:rCtr x="7222" y="14051"/>
                                    </p:animMotion>
                                  </p:childTnLst>
                                </p:cTn>
                              </p:par>
                              <p:par>
                                <p:cTn id="47" presetID="36" presetClass="path" presetSubtype="0" accel="50000" decel="50000" fill="hold" grpId="0" nodeType="withEffect">
                                  <p:stCondLst>
                                    <p:cond delay="0"/>
                                  </p:stCondLst>
                                  <p:childTnLst>
                                    <p:animMotion origin="layout" path="M -4.44444E-6 -4.07407E-6 L -4.44444E-6 0.125 C -4.44444E-6 0.18102 -0.01979 0.25 -0.03576 0.25 L -0.07152 0.25 " pathEditMode="relative" rAng="0" ptsTypes="AAAA">
                                      <p:cBhvr>
                                        <p:cTn id="48" dur="2000" fill="hold"/>
                                        <p:tgtEl>
                                          <p:spTgt spid="88"/>
                                        </p:tgtEl>
                                        <p:attrNameLst>
                                          <p:attrName>ppt_x</p:attrName>
                                          <p:attrName>ppt_y</p:attrName>
                                        </p:attrNameLst>
                                      </p:cBhvr>
                                      <p:rCtr x="-3576" y="12500"/>
                                    </p:animMotion>
                                  </p:childTnLst>
                                </p:cTn>
                              </p:par>
                              <p:par>
                                <p:cTn id="49" presetID="36" presetClass="path" presetSubtype="0" accel="50000" decel="50000" fill="hold" grpId="0" nodeType="withEffect">
                                  <p:stCondLst>
                                    <p:cond delay="0"/>
                                  </p:stCondLst>
                                  <p:childTnLst>
                                    <p:animMotion origin="layout" path="M -1.11111E-6 4.07407E-6 L -1.11111E-6 0.11134 C -1.11111E-6 0.16134 0.03281 0.22291 0.05955 0.22291 L 0.11927 0.22291 " pathEditMode="relative" rAng="0" ptsTypes="AAAA">
                                      <p:cBhvr>
                                        <p:cTn id="50" dur="2000" fill="hold"/>
                                        <p:tgtEl>
                                          <p:spTgt spid="61"/>
                                        </p:tgtEl>
                                        <p:attrNameLst>
                                          <p:attrName>ppt_x</p:attrName>
                                          <p:attrName>ppt_y</p:attrName>
                                        </p:attrNameLst>
                                      </p:cBhvr>
                                      <p:rCtr x="5955" y="11134"/>
                                    </p:animMotion>
                                  </p:childTnLst>
                                </p:cTn>
                              </p:par>
                              <p:par>
                                <p:cTn id="51" presetID="36" presetClass="path" presetSubtype="0" accel="50000" decel="50000" fill="hold" grpId="0" nodeType="withEffect">
                                  <p:stCondLst>
                                    <p:cond delay="0"/>
                                  </p:stCondLst>
                                  <p:childTnLst>
                                    <p:animMotion origin="layout" path="M 1.11022E-16 2.96296E-6 L 1.11022E-16 0.03657 C 1.11022E-16 0.05301 -0.02847 0.07338 -0.05139 0.07338 L -0.10278 0.07338 " pathEditMode="relative" rAng="0" ptsTypes="AAAA">
                                      <p:cBhvr>
                                        <p:cTn id="52" dur="2000" fill="hold"/>
                                        <p:tgtEl>
                                          <p:spTgt spid="64"/>
                                        </p:tgtEl>
                                        <p:attrNameLst>
                                          <p:attrName>ppt_x</p:attrName>
                                          <p:attrName>ppt_y</p:attrName>
                                        </p:attrNameLst>
                                      </p:cBhvr>
                                      <p:rCtr x="-5139" y="3657"/>
                                    </p:animMotion>
                                  </p:childTnLst>
                                </p:cTn>
                              </p:par>
                              <p:par>
                                <p:cTn id="53" presetID="42" presetClass="path" presetSubtype="0" accel="50000" decel="50000" fill="hold" grpId="0" nodeType="withEffect">
                                  <p:stCondLst>
                                    <p:cond delay="0"/>
                                  </p:stCondLst>
                                  <p:childTnLst>
                                    <p:animMotion origin="layout" path="M -4.72222E-6 4.44444E-6 L -0.00018 0.42662 " pathEditMode="relative" rAng="0" ptsTypes="AA">
                                      <p:cBhvr>
                                        <p:cTn id="54" dur="2000" fill="hold"/>
                                        <p:tgtEl>
                                          <p:spTgt spid="96"/>
                                        </p:tgtEl>
                                        <p:attrNameLst>
                                          <p:attrName>ppt_x</p:attrName>
                                          <p:attrName>ppt_y</p:attrName>
                                        </p:attrNameLst>
                                      </p:cBhvr>
                                      <p:rCtr x="104" y="23102"/>
                                    </p:animMotion>
                                  </p:childTnLst>
                                </p:cTn>
                              </p:par>
                              <p:par>
                                <p:cTn id="55" presetID="50" presetClass="path" presetSubtype="0" accel="50000" decel="50000" fill="hold" grpId="0" nodeType="withEffect">
                                  <p:stCondLst>
                                    <p:cond delay="0"/>
                                  </p:stCondLst>
                                  <p:childTnLst>
                                    <p:animMotion origin="layout" path="M -0.0033 -0.03102 L -0.0158 -0.03102 C -0.02153 -0.03102 -0.0283 0.08148 -0.0283 0.17292 L -0.0283 0.37708 " pathEditMode="relative" rAng="0" ptsTypes="AAAA">
                                      <p:cBhvr>
                                        <p:cTn id="56" dur="2000" fill="hold"/>
                                        <p:tgtEl>
                                          <p:spTgt spid="98"/>
                                        </p:tgtEl>
                                        <p:attrNameLst>
                                          <p:attrName>ppt_x</p:attrName>
                                          <p:attrName>ppt_y</p:attrName>
                                        </p:attrNameLst>
                                      </p:cBhvr>
                                      <p:rCtr x="-1250" y="20394"/>
                                    </p:animMotion>
                                  </p:childTnLst>
                                </p:cTn>
                              </p:par>
                            </p:childTnLst>
                          </p:cTn>
                        </p:par>
                        <p:par>
                          <p:cTn id="57" fill="hold" nodeType="afterGroup">
                            <p:stCondLst>
                              <p:cond delay="2000"/>
                            </p:stCondLst>
                            <p:childTnLst>
                              <p:par>
                                <p:cTn id="58" presetID="36" presetClass="path" presetSubtype="0" repeatCount="indefinite" accel="50000" decel="50000" fill="hold" grpId="1" nodeType="afterEffect">
                                  <p:stCondLst>
                                    <p:cond delay="0"/>
                                  </p:stCondLst>
                                  <p:endCondLst>
                                    <p:cond evt="onNext" delay="0">
                                      <p:tgtEl>
                                        <p:sldTgt/>
                                      </p:tgtEl>
                                    </p:cond>
                                  </p:endCondLst>
                                  <p:childTnLst>
                                    <p:animMotion origin="layout" path="M -0.0283 0.37708 L -0.0283 0.49815 C -0.0283 0.55278 0.00191 0.61945 0.02639 0.61945 L 0.08143 0.61945 " pathEditMode="relative" rAng="0" ptsTypes="AAAA">
                                      <p:cBhvr>
                                        <p:cTn id="59" dur="2000" fill="hold"/>
                                        <p:tgtEl>
                                          <p:spTgt spid="98"/>
                                        </p:tgtEl>
                                        <p:attrNameLst>
                                          <p:attrName>ppt_x</p:attrName>
                                          <p:attrName>ppt_y</p:attrName>
                                        </p:attrNameLst>
                                      </p:cBhvr>
                                      <p:rCtr x="5486" y="12106"/>
                                    </p:animMotion>
                                  </p:childTnLst>
                                </p:cTn>
                              </p:par>
                              <p:par>
                                <p:cTn id="60" presetID="36" presetClass="path" presetSubtype="0" repeatCount="indefinite" accel="50000" decel="50000" fill="hold" grpId="1" nodeType="withEffect">
                                  <p:stCondLst>
                                    <p:cond delay="0"/>
                                  </p:stCondLst>
                                  <p:endCondLst>
                                    <p:cond evt="onNext" delay="0">
                                      <p:tgtEl>
                                        <p:sldTgt/>
                                      </p:tgtEl>
                                    </p:cond>
                                  </p:endCondLst>
                                  <p:childTnLst>
                                    <p:animMotion origin="layout" path="M -0.00017 0.42662 L -0.00017 0.5125 C -0.00017 0.55115 -0.025 0.59861 -0.04513 0.59861 L -0.08993 0.59861 " pathEditMode="relative" rAng="0" ptsTypes="AAAA">
                                      <p:cBhvr>
                                        <p:cTn id="61" dur="2000" fill="hold"/>
                                        <p:tgtEl>
                                          <p:spTgt spid="96"/>
                                        </p:tgtEl>
                                        <p:attrNameLst>
                                          <p:attrName>ppt_x</p:attrName>
                                          <p:attrName>ppt_y</p:attrName>
                                        </p:attrNameLst>
                                      </p:cBhvr>
                                      <p:rCtr x="-4497" y="8588"/>
                                    </p:animMotion>
                                  </p:childTnLst>
                                </p:cTn>
                              </p:par>
                            </p:childTnLst>
                          </p:cTn>
                        </p:par>
                        <p:par>
                          <p:cTn id="62" fill="hold" nodeType="afterGroup">
                            <p:stCondLst>
                              <p:cond delay="4000"/>
                            </p:stCondLst>
                            <p:childTnLst>
                              <p:par>
                                <p:cTn id="63" presetID="64" presetClass="path" presetSubtype="0" accel="50000" decel="50000" fill="hold" grpId="2" nodeType="afterEffect">
                                  <p:stCondLst>
                                    <p:cond delay="0"/>
                                  </p:stCondLst>
                                  <p:childTnLst>
                                    <p:animMotion origin="layout" path="M -0.08628 0.59838 L -0.08454 0.31504 " pathEditMode="relative" rAng="0" ptsTypes="AA">
                                      <p:cBhvr>
                                        <p:cTn id="64" dur="2000" fill="hold"/>
                                        <p:tgtEl>
                                          <p:spTgt spid="96"/>
                                        </p:tgtEl>
                                        <p:attrNameLst>
                                          <p:attrName>ppt_x</p:attrName>
                                          <p:attrName>ppt_y</p:attrName>
                                        </p:attrNameLst>
                                      </p:cBhvr>
                                      <p:rCtr x="87" y="-14167"/>
                                    </p:animMotion>
                                  </p:childTnLst>
                                </p:cTn>
                              </p:par>
                              <p:par>
                                <p:cTn id="65" presetID="64" presetClass="path" presetSubtype="0" accel="50000" decel="50000" fill="hold" grpId="2" nodeType="withEffect">
                                  <p:stCondLst>
                                    <p:cond delay="0"/>
                                  </p:stCondLst>
                                  <p:childTnLst>
                                    <p:animMotion origin="layout" path="M 0.11476 0.61945 L 0.11684 0.36296 " pathEditMode="relative" rAng="0" ptsTypes="AA">
                                      <p:cBhvr>
                                        <p:cTn id="66" dur="2000" fill="hold"/>
                                        <p:tgtEl>
                                          <p:spTgt spid="98"/>
                                        </p:tgtEl>
                                        <p:attrNameLst>
                                          <p:attrName>ppt_x</p:attrName>
                                          <p:attrName>ppt_y</p:attrName>
                                        </p:attrNameLst>
                                      </p:cBhvr>
                                      <p:rCtr x="104" y="-12824"/>
                                    </p:animMotion>
                                  </p:childTnLst>
                                </p:cTn>
                              </p:par>
                            </p:childTnLst>
                          </p:cTn>
                        </p:par>
                        <p:par>
                          <p:cTn id="67" fill="hold" nodeType="afterGroup">
                            <p:stCondLst>
                              <p:cond delay="6000"/>
                            </p:stCondLst>
                            <p:childTnLst>
                              <p:par>
                                <p:cTn id="68" presetID="10" presetClass="exit" presetSubtype="0" fill="hold" grpId="3" nodeType="afterEffect">
                                  <p:stCondLst>
                                    <p:cond delay="0"/>
                                  </p:stCondLst>
                                  <p:childTnLst>
                                    <p:animEffect transition="out" filter="fade">
                                      <p:cBhvr>
                                        <p:cTn id="69" dur="500"/>
                                        <p:tgtEl>
                                          <p:spTgt spid="96"/>
                                        </p:tgtEl>
                                      </p:cBhvr>
                                    </p:animEffect>
                                    <p:set>
                                      <p:cBhvr>
                                        <p:cTn id="70" dur="1" fill="hold">
                                          <p:stCondLst>
                                            <p:cond delay="499"/>
                                          </p:stCondLst>
                                        </p:cTn>
                                        <p:tgtEl>
                                          <p:spTgt spid="96"/>
                                        </p:tgtEl>
                                        <p:attrNameLst>
                                          <p:attrName>style.visibility</p:attrName>
                                        </p:attrNameLst>
                                      </p:cBhvr>
                                      <p:to>
                                        <p:strVal val="hidden"/>
                                      </p:to>
                                    </p:set>
                                  </p:childTnLst>
                                </p:cTn>
                              </p:par>
                              <p:par>
                                <p:cTn id="71" presetID="10" presetClass="exit" presetSubtype="0" fill="hold" grpId="3" nodeType="withEffect">
                                  <p:stCondLst>
                                    <p:cond delay="0"/>
                                  </p:stCondLst>
                                  <p:childTnLst>
                                    <p:animEffect transition="out" filter="fade">
                                      <p:cBhvr>
                                        <p:cTn id="72" dur="500"/>
                                        <p:tgtEl>
                                          <p:spTgt spid="98"/>
                                        </p:tgtEl>
                                      </p:cBhvr>
                                    </p:animEffect>
                                    <p:set>
                                      <p:cBhvr>
                                        <p:cTn id="73" dur="1" fill="hold">
                                          <p:stCondLst>
                                            <p:cond delay="499"/>
                                          </p:stCondLst>
                                        </p:cTn>
                                        <p:tgtEl>
                                          <p:spTgt spid="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18" grpId="0" animBg="1"/>
      <p:bldP spid="22" grpId="0" animBg="1"/>
      <p:bldP spid="32" grpId="0" animBg="1"/>
      <p:bldP spid="40" grpId="0" animBg="1"/>
      <p:bldP spid="42" grpId="0" animBg="1"/>
      <p:bldP spid="43" grpId="0" animBg="1"/>
      <p:bldP spid="43" grpId="1" animBg="1"/>
      <p:bldP spid="43" grpId="2" animBg="1"/>
      <p:bldP spid="43" grpId="3" animBg="1"/>
      <p:bldP spid="45" grpId="0" animBg="1"/>
      <p:bldP spid="47" grpId="0" animBg="1"/>
      <p:bldP spid="48" grpId="0" animBg="1"/>
      <p:bldP spid="49" grpId="0" animBg="1"/>
      <p:bldP spid="50" grpId="0" animBg="1"/>
      <p:bldP spid="61" grpId="0" animBg="1"/>
      <p:bldP spid="64" grpId="0" animBg="1"/>
      <p:bldP spid="77" grpId="0" animBg="1"/>
      <p:bldP spid="88" grpId="0" animBg="1"/>
      <p:bldP spid="94" grpId="0" animBg="1"/>
      <p:bldP spid="96" grpId="0" animBg="1"/>
      <p:bldP spid="96" grpId="1" animBg="1"/>
      <p:bldP spid="96" grpId="2" animBg="1"/>
      <p:bldP spid="96" grpId="3" animBg="1"/>
      <p:bldP spid="98" grpId="0" animBg="1"/>
      <p:bldP spid="98" grpId="1" animBg="1"/>
      <p:bldP spid="98" grpId="2" animBg="1"/>
      <p:bldP spid="98" grpId="3"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Low Pressure Membrane Systems is Part of Training Material Offered </a:t>
            </a:r>
            <a:r>
              <a:rPr lang="en-US" dirty="0" smtClean="0"/>
              <a:t>by…</a:t>
            </a:r>
            <a:endParaRPr lang="en-US" dirty="0"/>
          </a:p>
        </p:txBody>
      </p:sp>
      <p:sp>
        <p:nvSpPr>
          <p:cNvPr id="2" name="Rectangle 1"/>
          <p:cNvSpPr/>
          <p:nvPr/>
        </p:nvSpPr>
        <p:spPr>
          <a:xfrm>
            <a:off x="928098" y="1612464"/>
            <a:ext cx="10338919" cy="3970318"/>
          </a:xfrm>
          <a:prstGeom prst="rect">
            <a:avLst/>
          </a:prstGeom>
        </p:spPr>
        <p:txBody>
          <a:bodyPr wrap="square">
            <a:spAutoFit/>
          </a:bodyPr>
          <a:lstStyle/>
          <a:p>
            <a:r>
              <a:rPr lang="en-US" sz="2800" u="sng" dirty="0">
                <a:latin typeface="Arial" panose="020B0604020202020204" pitchFamily="34" charset="0"/>
                <a:cs typeface="Arial" panose="020B0604020202020204" pitchFamily="34" charset="0"/>
              </a:rPr>
              <a:t>SWMOA</a:t>
            </a:r>
            <a:r>
              <a:rPr lang="en-US" sz="2800" dirty="0">
                <a:latin typeface="Arial" panose="020B0604020202020204" pitchFamily="34" charset="0"/>
                <a:cs typeface="Arial" panose="020B0604020202020204" pitchFamily="34" charset="0"/>
              </a:rPr>
              <a:t> – South West Membrane Operator’s Association</a:t>
            </a:r>
            <a:br>
              <a:rPr lang="en-US" sz="2800" dirty="0">
                <a:latin typeface="Arial" panose="020B0604020202020204" pitchFamily="34" charset="0"/>
                <a:cs typeface="Arial" panose="020B0604020202020204" pitchFamily="34" charset="0"/>
              </a:rPr>
            </a:br>
            <a:r>
              <a:rPr lang="en-US" sz="2800" u="sng" dirty="0">
                <a:latin typeface="Arial" panose="020B0604020202020204" pitchFamily="34" charset="0"/>
                <a:cs typeface="Arial" panose="020B0604020202020204" pitchFamily="34" charset="0"/>
              </a:rPr>
              <a:t>SEDA</a:t>
            </a:r>
            <a:r>
              <a:rPr lang="en-US" sz="2800" dirty="0">
                <a:latin typeface="Arial" panose="020B0604020202020204" pitchFamily="34" charset="0"/>
                <a:cs typeface="Arial" panose="020B0604020202020204" pitchFamily="34" charset="0"/>
              </a:rPr>
              <a:t> – South East Desalination Association</a:t>
            </a:r>
            <a:br>
              <a:rPr lang="en-US" sz="2800" dirty="0">
                <a:latin typeface="Arial" panose="020B0604020202020204" pitchFamily="34" charset="0"/>
                <a:cs typeface="Arial" panose="020B0604020202020204" pitchFamily="34" charset="0"/>
              </a:rPr>
            </a:br>
            <a:r>
              <a:rPr lang="en-US" sz="2800" u="sng" dirty="0">
                <a:latin typeface="Arial" panose="020B0604020202020204" pitchFamily="34" charset="0"/>
                <a:cs typeface="Arial" panose="020B0604020202020204" pitchFamily="34" charset="0"/>
              </a:rPr>
              <a:t>SCMA</a:t>
            </a:r>
            <a:r>
              <a:rPr lang="en-US" sz="2800" dirty="0">
                <a:latin typeface="Arial" panose="020B0604020202020204" pitchFamily="34" charset="0"/>
                <a:cs typeface="Arial" panose="020B0604020202020204" pitchFamily="34" charset="0"/>
              </a:rPr>
              <a:t> – South Central Membrane Association</a:t>
            </a:r>
            <a:br>
              <a:rPr lang="en-US" sz="2800" dirty="0">
                <a:latin typeface="Arial" panose="020B0604020202020204" pitchFamily="34" charset="0"/>
                <a:cs typeface="Arial" panose="020B0604020202020204" pitchFamily="34" charset="0"/>
              </a:rPr>
            </a:br>
            <a:r>
              <a:rPr lang="en-US" sz="2800" u="sng" dirty="0">
                <a:latin typeface="Arial" panose="020B0604020202020204" pitchFamily="34" charset="0"/>
                <a:cs typeface="Arial" panose="020B0604020202020204" pitchFamily="34" charset="0"/>
              </a:rPr>
              <a:t>NWMOA</a:t>
            </a:r>
            <a:r>
              <a:rPr lang="en-US" sz="2800" dirty="0">
                <a:latin typeface="Arial" panose="020B0604020202020204" pitchFamily="34" charset="0"/>
                <a:cs typeface="Arial" panose="020B0604020202020204" pitchFamily="34" charset="0"/>
              </a:rPr>
              <a:t> – North West Membrane Operator’s Association</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(Details </a:t>
            </a:r>
            <a:r>
              <a:rPr lang="en-US" sz="2800" dirty="0" smtClean="0">
                <a:latin typeface="Arial" panose="020B0604020202020204" pitchFamily="34" charset="0"/>
                <a:cs typeface="Arial" panose="020B0604020202020204" pitchFamily="34" charset="0"/>
              </a:rPr>
              <a:t>attached </a:t>
            </a:r>
            <a:r>
              <a:rPr lang="en-US" sz="2800" dirty="0">
                <a:latin typeface="Arial" panose="020B0604020202020204" pitchFamily="34" charset="0"/>
                <a:cs typeface="Arial" panose="020B0604020202020204" pitchFamily="34" charset="0"/>
              </a:rPr>
              <a:t>at end of presentation)</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
            </a:r>
            <a:br>
              <a:rPr lang="en-US" sz="2800" dirty="0">
                <a:latin typeface="Arial" panose="020B0604020202020204" pitchFamily="34" charset="0"/>
                <a:cs typeface="Arial" panose="020B0604020202020204" pitchFamily="34" charset="0"/>
              </a:rPr>
            </a:br>
            <a:r>
              <a:rPr lang="en-US" sz="2800" u="sng" dirty="0">
                <a:latin typeface="Arial" panose="020B0604020202020204" pitchFamily="34" charset="0"/>
                <a:cs typeface="Arial" panose="020B0604020202020204" pitchFamily="34" charset="0"/>
              </a:rPr>
              <a:t>Other membrane </a:t>
            </a:r>
            <a:r>
              <a:rPr lang="en-US" sz="2800" u="sng" dirty="0" smtClean="0">
                <a:latin typeface="Arial" panose="020B0604020202020204" pitchFamily="34" charset="0"/>
                <a:cs typeface="Arial" panose="020B0604020202020204" pitchFamily="34" charset="0"/>
              </a:rPr>
              <a:t>organizations </a:t>
            </a:r>
            <a:r>
              <a:rPr lang="en-US" sz="2800" dirty="0" smtClean="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Such as the North West Membrane Association, International Desalination </a:t>
            </a:r>
            <a:r>
              <a:rPr lang="en-US" sz="2800" dirty="0" smtClean="0">
                <a:latin typeface="Arial" panose="020B0604020202020204" pitchFamily="34" charset="0"/>
                <a:cs typeface="Arial" panose="020B0604020202020204" pitchFamily="34" charset="0"/>
              </a:rPr>
              <a:t>Association</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558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Pressure Decay Testing</a:t>
            </a:r>
          </a:p>
        </p:txBody>
      </p:sp>
      <p:sp>
        <p:nvSpPr>
          <p:cNvPr id="3" name="Text Placeholder 2"/>
          <p:cNvSpPr>
            <a:spLocks noGrp="1"/>
          </p:cNvSpPr>
          <p:nvPr>
            <p:ph type="body" sz="quarter" idx="10"/>
          </p:nvPr>
        </p:nvSpPr>
        <p:spPr>
          <a:xfrm>
            <a:off x="857250" y="1308996"/>
            <a:ext cx="8169792" cy="4649572"/>
          </a:xfrm>
        </p:spPr>
        <p:txBody>
          <a:bodyPr vert="horz" lIns="91440" tIns="45720" rIns="91440" bIns="45720" rtlCol="0">
            <a:noAutofit/>
          </a:bodyPr>
          <a:lstStyle/>
          <a:p>
            <a:pPr marL="0" indent="0">
              <a:lnSpc>
                <a:spcPct val="100000"/>
              </a:lnSpc>
              <a:buNone/>
            </a:pPr>
            <a:r>
              <a:rPr lang="en-US" b="1" dirty="0"/>
              <a:t>Advantages </a:t>
            </a:r>
            <a:r>
              <a:rPr lang="en-US" b="1" dirty="0" smtClean="0"/>
              <a:t>Include</a:t>
            </a:r>
            <a:endParaRPr lang="en-US" b="1" dirty="0"/>
          </a:p>
          <a:p>
            <a:pPr marL="457200" lvl="1">
              <a:lnSpc>
                <a:spcPct val="100000"/>
              </a:lnSpc>
              <a:buFont typeface="Arial" panose="020B0604020202020204" pitchFamily="34" charset="0"/>
              <a:buChar char="–"/>
            </a:pPr>
            <a:r>
              <a:rPr lang="en-US" altLang="en-US" dirty="0"/>
              <a:t>Test all modules within unit</a:t>
            </a:r>
          </a:p>
          <a:p>
            <a:pPr marL="457200" lvl="1">
              <a:lnSpc>
                <a:spcPct val="100000"/>
              </a:lnSpc>
              <a:buFont typeface="Arial" panose="020B0604020202020204" pitchFamily="34" charset="0"/>
              <a:buChar char="–"/>
            </a:pPr>
            <a:r>
              <a:rPr lang="en-US" altLang="en-US" dirty="0"/>
              <a:t>Sensitivity on the order of single fiber breaks </a:t>
            </a:r>
          </a:p>
          <a:p>
            <a:pPr marL="457200" lvl="1">
              <a:lnSpc>
                <a:spcPct val="100000"/>
              </a:lnSpc>
              <a:buFont typeface="Arial" panose="020B0604020202020204" pitchFamily="34" charset="0"/>
              <a:buChar char="–"/>
            </a:pPr>
            <a:r>
              <a:rPr lang="en-US" altLang="en-US" dirty="0"/>
              <a:t>Standard for most MF and UF systems</a:t>
            </a:r>
          </a:p>
          <a:p>
            <a:pPr marL="457200" lvl="1">
              <a:lnSpc>
                <a:spcPct val="100000"/>
              </a:lnSpc>
              <a:buFont typeface="Arial" panose="020B0604020202020204" pitchFamily="34" charset="0"/>
              <a:buChar char="–"/>
            </a:pPr>
            <a:r>
              <a:rPr lang="en-US" altLang="en-US" dirty="0"/>
              <a:t>Automated</a:t>
            </a:r>
          </a:p>
          <a:p>
            <a:pPr marL="457200" lvl="1">
              <a:lnSpc>
                <a:spcPct val="100000"/>
              </a:lnSpc>
              <a:buFont typeface="Arial" panose="020B0604020202020204" pitchFamily="34" charset="0"/>
              <a:buChar char="–"/>
            </a:pPr>
            <a:r>
              <a:rPr lang="en-US" altLang="en-US" dirty="0"/>
              <a:t>Widespread acceptance</a:t>
            </a:r>
          </a:p>
          <a:p>
            <a:pPr marL="457200" lvl="1">
              <a:lnSpc>
                <a:spcPct val="100000"/>
              </a:lnSpc>
              <a:buFont typeface="Arial" panose="020B0604020202020204" pitchFamily="34" charset="0"/>
              <a:buChar char="–"/>
            </a:pPr>
            <a:r>
              <a:rPr lang="en-US" altLang="en-US" dirty="0"/>
              <a:t>Ability to test both the membrane and piping for leaks</a:t>
            </a:r>
          </a:p>
          <a:p>
            <a:pPr marL="0" indent="0">
              <a:lnSpc>
                <a:spcPct val="100000"/>
              </a:lnSpc>
              <a:buNone/>
            </a:pPr>
            <a:r>
              <a:rPr lang="en-US" b="1" dirty="0"/>
              <a:t>Units</a:t>
            </a:r>
            <a:endParaRPr lang="en-US" sz="3200" b="1" dirty="0"/>
          </a:p>
          <a:p>
            <a:pPr marL="457200" lvl="1">
              <a:lnSpc>
                <a:spcPct val="100000"/>
              </a:lnSpc>
              <a:buFont typeface="Arial" panose="020B0604020202020204" pitchFamily="34" charset="0"/>
              <a:buChar char="–"/>
            </a:pPr>
            <a:r>
              <a:rPr lang="en-US" sz="2800" dirty="0"/>
              <a:t>psi/min</a:t>
            </a:r>
          </a:p>
        </p:txBody>
      </p:sp>
      <p:sp>
        <p:nvSpPr>
          <p:cNvPr id="4" name="TextBox 3">
            <a:extLst>
              <a:ext uri="{FF2B5EF4-FFF2-40B4-BE49-F238E27FC236}">
                <a16:creationId xmlns:a16="http://schemas.microsoft.com/office/drawing/2014/main" id="{549D78AE-814A-458A-9F33-BA3E373134E2}"/>
              </a:ext>
            </a:extLst>
          </p:cNvPr>
          <p:cNvSpPr txBox="1"/>
          <p:nvPr/>
        </p:nvSpPr>
        <p:spPr>
          <a:xfrm>
            <a:off x="337926" y="5958568"/>
            <a:ext cx="3457998"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Courtesy Separation Processes </a:t>
            </a:r>
            <a:r>
              <a:rPr lang="en-US" sz="1600" dirty="0" smtClean="0">
                <a:latin typeface="Arial" panose="020B0604020202020204" pitchFamily="34" charset="0"/>
                <a:cs typeface="Arial" panose="020B0604020202020204" pitchFamily="34" charset="0"/>
              </a:rPr>
              <a:t>Inc.</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08996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id="{14F490F3-F202-4594-9A0D-2673E732BBDA}"/>
              </a:ext>
            </a:extLst>
          </p:cNvPr>
          <p:cNvSpPr>
            <a:spLocks noGrp="1" noChangeArrowheads="1"/>
          </p:cNvSpPr>
          <p:nvPr>
            <p:ph type="title"/>
          </p:nvPr>
        </p:nvSpPr>
        <p:spPr>
          <a:xfrm>
            <a:off x="685800" y="539496"/>
            <a:ext cx="10515600" cy="530352"/>
          </a:xfrm>
        </p:spPr>
        <p:txBody>
          <a:bodyPr>
            <a:normAutofit/>
          </a:bodyPr>
          <a:lstStyle/>
          <a:p>
            <a:r>
              <a:rPr lang="en-US" altLang="en-US" sz="2800" dirty="0"/>
              <a:t>Understanding Integrity Testing and Log Removal</a:t>
            </a:r>
          </a:p>
        </p:txBody>
      </p:sp>
      <p:sp>
        <p:nvSpPr>
          <p:cNvPr id="122883" name="Rectangle 3">
            <a:extLst>
              <a:ext uri="{FF2B5EF4-FFF2-40B4-BE49-F238E27FC236}">
                <a16:creationId xmlns:a16="http://schemas.microsoft.com/office/drawing/2014/main" id="{E91369C0-E93D-43B6-965D-00B426A6F6AA}"/>
              </a:ext>
            </a:extLst>
          </p:cNvPr>
          <p:cNvSpPr>
            <a:spLocks noGrp="1" noChangeArrowheads="1"/>
          </p:cNvSpPr>
          <p:nvPr>
            <p:ph type="body" idx="1"/>
          </p:nvPr>
        </p:nvSpPr>
        <p:spPr>
          <a:xfrm>
            <a:off x="1844677" y="1600201"/>
            <a:ext cx="4395788" cy="4525963"/>
          </a:xfrm>
        </p:spPr>
        <p:txBody>
          <a:bodyPr>
            <a:normAutofit/>
          </a:bodyPr>
          <a:lstStyle/>
          <a:p>
            <a:pPr>
              <a:lnSpc>
                <a:spcPct val="100000"/>
              </a:lnSpc>
              <a:spcBef>
                <a:spcPts val="0"/>
              </a:spcBef>
            </a:pPr>
            <a:r>
              <a:rPr lang="en-US" altLang="en-US" sz="2000" dirty="0"/>
              <a:t>Based on bubble point principle</a:t>
            </a:r>
            <a:br>
              <a:rPr lang="en-US" altLang="en-US" sz="2000" dirty="0"/>
            </a:br>
            <a:endParaRPr lang="en-US" altLang="en-US" sz="2000" dirty="0"/>
          </a:p>
          <a:p>
            <a:pPr>
              <a:lnSpc>
                <a:spcPct val="100000"/>
              </a:lnSpc>
              <a:spcBef>
                <a:spcPts val="0"/>
              </a:spcBef>
            </a:pPr>
            <a:r>
              <a:rPr lang="en-US" altLang="en-US" sz="2000" dirty="0"/>
              <a:t>Liquid Held in Pores by Surface Tension and Capillary Forces</a:t>
            </a:r>
            <a:br>
              <a:rPr lang="en-US" altLang="en-US" sz="2000" dirty="0"/>
            </a:br>
            <a:endParaRPr lang="en-US" altLang="en-US" sz="2000" dirty="0"/>
          </a:p>
          <a:p>
            <a:pPr>
              <a:lnSpc>
                <a:spcPct val="100000"/>
              </a:lnSpc>
              <a:spcBef>
                <a:spcPts val="0"/>
              </a:spcBef>
            </a:pPr>
            <a:r>
              <a:rPr lang="en-US" altLang="en-US" sz="2000" dirty="0"/>
              <a:t>Minimum Air Pressure required to force liquid out of the pores is a measure of the pore diameter</a:t>
            </a:r>
          </a:p>
          <a:p>
            <a:pPr>
              <a:lnSpc>
                <a:spcPct val="100000"/>
              </a:lnSpc>
              <a:spcBef>
                <a:spcPts val="0"/>
              </a:spcBef>
            </a:pPr>
            <a:endParaRPr lang="en-US" altLang="en-US" sz="2000" dirty="0"/>
          </a:p>
        </p:txBody>
      </p:sp>
      <p:pic>
        <p:nvPicPr>
          <p:cNvPr id="122884" name="Picture 6" descr="2156FIG4BUBBLEPOINTPRESSURE 8X11-FIGURES (1)">
            <a:extLst>
              <a:ext uri="{FF2B5EF4-FFF2-40B4-BE49-F238E27FC236}">
                <a16:creationId xmlns:a16="http://schemas.microsoft.com/office/drawing/2014/main" id="{659B20BE-6AD7-46DE-998D-EF0409B3624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83339" y="1412876"/>
            <a:ext cx="3951287"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5" name="Text Box 5">
            <a:extLst>
              <a:ext uri="{FF2B5EF4-FFF2-40B4-BE49-F238E27FC236}">
                <a16:creationId xmlns:a16="http://schemas.microsoft.com/office/drawing/2014/main" id="{6005E872-E2A3-43EC-8121-0E5A2CBA1D6C}"/>
              </a:ext>
            </a:extLst>
          </p:cNvPr>
          <p:cNvSpPr txBox="1">
            <a:spLocks noChangeArrowheads="1"/>
          </p:cNvSpPr>
          <p:nvPr/>
        </p:nvSpPr>
        <p:spPr bwMode="auto">
          <a:xfrm>
            <a:off x="7032625" y="4149725"/>
            <a:ext cx="2374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a:latin typeface="Times New Roman" panose="02020603050405020304" pitchFamily="18" charset="0"/>
              </a:rPr>
              <a:t>P = [4kcos(</a:t>
            </a:r>
            <a:r>
              <a:rPr lang="en-US" altLang="en-US" sz="2400">
                <a:latin typeface="Symbol" panose="05050102010706020507" pitchFamily="18" charset="2"/>
              </a:rPr>
              <a:t>q)s</a:t>
            </a:r>
            <a:r>
              <a:rPr lang="en-US" altLang="en-US" sz="2400">
                <a:latin typeface="Times New Roman" panose="02020603050405020304" pitchFamily="18" charset="0"/>
              </a:rPr>
              <a:t>]/d</a:t>
            </a:r>
          </a:p>
        </p:txBody>
      </p:sp>
      <p:sp>
        <p:nvSpPr>
          <p:cNvPr id="122887" name="Oval 7">
            <a:extLst>
              <a:ext uri="{FF2B5EF4-FFF2-40B4-BE49-F238E27FC236}">
                <a16:creationId xmlns:a16="http://schemas.microsoft.com/office/drawing/2014/main" id="{52BFCCC7-C264-4F02-B23B-62A8D0EA2378}"/>
              </a:ext>
            </a:extLst>
          </p:cNvPr>
          <p:cNvSpPr>
            <a:spLocks noChangeArrowheads="1"/>
          </p:cNvSpPr>
          <p:nvPr/>
        </p:nvSpPr>
        <p:spPr bwMode="auto">
          <a:xfrm>
            <a:off x="6959601" y="4149725"/>
            <a:ext cx="504825" cy="503238"/>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888" name="Oval 8">
            <a:extLst>
              <a:ext uri="{FF2B5EF4-FFF2-40B4-BE49-F238E27FC236}">
                <a16:creationId xmlns:a16="http://schemas.microsoft.com/office/drawing/2014/main" id="{86DDC768-094F-40AD-A437-9C7422530213}"/>
              </a:ext>
            </a:extLst>
          </p:cNvPr>
          <p:cNvSpPr>
            <a:spLocks noChangeArrowheads="1"/>
          </p:cNvSpPr>
          <p:nvPr/>
        </p:nvSpPr>
        <p:spPr bwMode="auto">
          <a:xfrm>
            <a:off x="9048751" y="4149725"/>
            <a:ext cx="504825" cy="503238"/>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889" name="Line 9">
            <a:extLst>
              <a:ext uri="{FF2B5EF4-FFF2-40B4-BE49-F238E27FC236}">
                <a16:creationId xmlns:a16="http://schemas.microsoft.com/office/drawing/2014/main" id="{14EAF17E-28A3-4649-B0FE-A9EF0685C2D8}"/>
              </a:ext>
            </a:extLst>
          </p:cNvPr>
          <p:cNvSpPr>
            <a:spLocks noChangeShapeType="1"/>
          </p:cNvSpPr>
          <p:nvPr/>
        </p:nvSpPr>
        <p:spPr bwMode="auto">
          <a:xfrm>
            <a:off x="5848349" y="3895724"/>
            <a:ext cx="1255713" cy="6127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890" name="Line 10">
            <a:extLst>
              <a:ext uri="{FF2B5EF4-FFF2-40B4-BE49-F238E27FC236}">
                <a16:creationId xmlns:a16="http://schemas.microsoft.com/office/drawing/2014/main" id="{274496BC-8D75-4EB3-AB39-53ADDDFAB81A}"/>
              </a:ext>
            </a:extLst>
          </p:cNvPr>
          <p:cNvSpPr>
            <a:spLocks noChangeShapeType="1"/>
          </p:cNvSpPr>
          <p:nvPr/>
        </p:nvSpPr>
        <p:spPr bwMode="auto">
          <a:xfrm>
            <a:off x="6086475" y="3676649"/>
            <a:ext cx="3038475" cy="60960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891" name="Text Box 11">
            <a:extLst>
              <a:ext uri="{FF2B5EF4-FFF2-40B4-BE49-F238E27FC236}">
                <a16:creationId xmlns:a16="http://schemas.microsoft.com/office/drawing/2014/main" id="{5CF2B4F7-69C6-4764-8928-685BC694DC78}"/>
              </a:ext>
            </a:extLst>
          </p:cNvPr>
          <p:cNvSpPr txBox="1">
            <a:spLocks noChangeArrowheads="1"/>
          </p:cNvSpPr>
          <p:nvPr/>
        </p:nvSpPr>
        <p:spPr bwMode="auto">
          <a:xfrm>
            <a:off x="7212013" y="4635235"/>
            <a:ext cx="2904641" cy="1570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r>
              <a:rPr lang="en-US" altLang="en-US" sz="1600" b="1" dirty="0">
                <a:solidFill>
                  <a:srgbClr val="000099"/>
                </a:solidFill>
                <a:latin typeface="Arial" panose="020B0604020202020204" pitchFamily="34" charset="0"/>
                <a:cs typeface="Arial" panose="020B0604020202020204" pitchFamily="34" charset="0"/>
              </a:rPr>
              <a:t>P = bubble point pressure</a:t>
            </a:r>
          </a:p>
          <a:p>
            <a:r>
              <a:rPr lang="en-US" altLang="en-US" sz="1600" b="1" dirty="0">
                <a:solidFill>
                  <a:srgbClr val="000099"/>
                </a:solidFill>
                <a:latin typeface="Arial" panose="020B0604020202020204" pitchFamily="34" charset="0"/>
                <a:cs typeface="Arial" panose="020B0604020202020204" pitchFamily="34" charset="0"/>
              </a:rPr>
              <a:t>d = pore diameter</a:t>
            </a:r>
          </a:p>
          <a:p>
            <a:r>
              <a:rPr lang="en-US" altLang="en-US" sz="1600" b="1" dirty="0">
                <a:solidFill>
                  <a:srgbClr val="000099"/>
                </a:solidFill>
                <a:latin typeface="Arial" panose="020B0604020202020204" pitchFamily="34" charset="0"/>
                <a:cs typeface="Arial" panose="020B0604020202020204" pitchFamily="34" charset="0"/>
              </a:rPr>
              <a:t>k = shape correction factor</a:t>
            </a:r>
          </a:p>
          <a:p>
            <a:r>
              <a:rPr lang="en-US" altLang="en-US" sz="1600" b="1" dirty="0">
                <a:solidFill>
                  <a:srgbClr val="000099"/>
                </a:solidFill>
                <a:latin typeface="Arial" panose="020B0604020202020204" pitchFamily="34" charset="0"/>
                <a:cs typeface="Arial" panose="020B0604020202020204" pitchFamily="34" charset="0"/>
              </a:rPr>
              <a:t>Cos </a:t>
            </a:r>
            <a:r>
              <a:rPr lang="el-GR" altLang="en-US" sz="1600" b="1" dirty="0">
                <a:solidFill>
                  <a:srgbClr val="000099"/>
                </a:solidFill>
                <a:latin typeface="Arial" panose="020B0604020202020204" pitchFamily="34" charset="0"/>
                <a:cs typeface="Arial" panose="020B0604020202020204" pitchFamily="34" charset="0"/>
              </a:rPr>
              <a:t>θ</a:t>
            </a:r>
            <a:r>
              <a:rPr lang="en-US" altLang="en-US" sz="1600" b="1" dirty="0">
                <a:solidFill>
                  <a:srgbClr val="000099"/>
                </a:solidFill>
                <a:latin typeface="Arial" panose="020B0604020202020204" pitchFamily="34" charset="0"/>
                <a:cs typeface="Arial" panose="020B0604020202020204" pitchFamily="34" charset="0"/>
              </a:rPr>
              <a:t> = liquid contact angle</a:t>
            </a:r>
          </a:p>
          <a:p>
            <a:r>
              <a:rPr lang="el-GR" altLang="en-US" sz="1600" b="1" dirty="0">
                <a:solidFill>
                  <a:srgbClr val="000099"/>
                </a:solidFill>
                <a:latin typeface="Arial" panose="020B0604020202020204" pitchFamily="34" charset="0"/>
                <a:cs typeface="Arial" panose="020B0604020202020204" pitchFamily="34" charset="0"/>
              </a:rPr>
              <a:t>σ</a:t>
            </a:r>
            <a:r>
              <a:rPr lang="en-US" altLang="en-US" sz="1600" b="1" dirty="0">
                <a:solidFill>
                  <a:srgbClr val="000099"/>
                </a:solidFill>
                <a:latin typeface="Arial" panose="020B0604020202020204" pitchFamily="34" charset="0"/>
                <a:cs typeface="Arial" panose="020B0604020202020204" pitchFamily="34" charset="0"/>
              </a:rPr>
              <a:t> = surface tension</a:t>
            </a:r>
            <a:r>
              <a:rPr lang="el-GR" altLang="en-US" sz="1600" b="1" dirty="0">
                <a:solidFill>
                  <a:srgbClr val="000099"/>
                </a:solidFill>
                <a:latin typeface="Arial" panose="020B0604020202020204" pitchFamily="34" charset="0"/>
                <a:cs typeface="Arial" panose="020B0604020202020204" pitchFamily="34" charset="0"/>
              </a:rPr>
              <a:t>σ</a:t>
            </a:r>
          </a:p>
          <a:p>
            <a:endParaRPr lang="en-US" altLang="en-US" sz="1600" b="1" dirty="0">
              <a:solidFill>
                <a:srgbClr val="000099"/>
              </a:solidFill>
              <a:latin typeface="Arial" panose="020B0604020202020204" pitchFamily="34" charset="0"/>
              <a:cs typeface="Arial" panose="020B0604020202020204" pitchFamily="34" charset="0"/>
            </a:endParaRPr>
          </a:p>
        </p:txBody>
      </p:sp>
      <p:sp>
        <p:nvSpPr>
          <p:cNvPr id="122892" name="Text Box 12">
            <a:extLst>
              <a:ext uri="{FF2B5EF4-FFF2-40B4-BE49-F238E27FC236}">
                <a16:creationId xmlns:a16="http://schemas.microsoft.com/office/drawing/2014/main" id="{DD96622E-C3C2-4F24-8EDF-D927B4E5B96D}"/>
              </a:ext>
            </a:extLst>
          </p:cNvPr>
          <p:cNvSpPr txBox="1">
            <a:spLocks noChangeArrowheads="1"/>
          </p:cNvSpPr>
          <p:nvPr/>
        </p:nvSpPr>
        <p:spPr bwMode="auto">
          <a:xfrm>
            <a:off x="2273302" y="4581525"/>
            <a:ext cx="4038600" cy="1436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dirty="0">
                <a:solidFill>
                  <a:srgbClr val="000099"/>
                </a:solidFill>
                <a:latin typeface="Arial" panose="020B0604020202020204" pitchFamily="34" charset="0"/>
                <a:cs typeface="Arial" panose="020B0604020202020204" pitchFamily="34" charset="0"/>
              </a:rPr>
              <a:t>Bubble Point of MF/UF membrane with </a:t>
            </a:r>
          </a:p>
          <a:p>
            <a:pPr>
              <a:spcBef>
                <a:spcPct val="50000"/>
              </a:spcBef>
            </a:pPr>
            <a:r>
              <a:rPr lang="en-US" altLang="en-US" sz="1600" dirty="0">
                <a:solidFill>
                  <a:srgbClr val="000099"/>
                </a:solidFill>
                <a:latin typeface="Arial" panose="020B0604020202020204" pitchFamily="34" charset="0"/>
                <a:cs typeface="Arial" panose="020B0604020202020204" pitchFamily="34" charset="0"/>
              </a:rPr>
              <a:t>0.2 um pore is 40 psi</a:t>
            </a:r>
          </a:p>
          <a:p>
            <a:pPr>
              <a:spcBef>
                <a:spcPct val="50000"/>
              </a:spcBef>
            </a:pPr>
            <a:r>
              <a:rPr lang="en-US" altLang="en-US" sz="1600" dirty="0">
                <a:solidFill>
                  <a:srgbClr val="000099"/>
                </a:solidFill>
                <a:latin typeface="Arial" panose="020B0604020202020204" pitchFamily="34" charset="0"/>
                <a:cs typeface="Arial" panose="020B0604020202020204" pitchFamily="34" charset="0"/>
              </a:rPr>
              <a:t>0.02um pore is ~1900 psi</a:t>
            </a:r>
          </a:p>
          <a:p>
            <a:pPr>
              <a:spcBef>
                <a:spcPct val="50000"/>
              </a:spcBef>
            </a:pPr>
            <a:r>
              <a:rPr lang="en-US" altLang="en-US" sz="1600" dirty="0">
                <a:solidFill>
                  <a:srgbClr val="000099"/>
                </a:solidFill>
                <a:latin typeface="Arial" panose="020B0604020202020204" pitchFamily="34" charset="0"/>
                <a:cs typeface="Arial" panose="020B0604020202020204" pitchFamily="34" charset="0"/>
              </a:rPr>
              <a:t>Bubble Point of 4 um hole is ~ 6 psi</a:t>
            </a:r>
          </a:p>
        </p:txBody>
      </p:sp>
    </p:spTree>
    <p:extLst>
      <p:ext uri="{BB962C8B-B14F-4D97-AF65-F5344CB8AC3E}">
        <p14:creationId xmlns:p14="http://schemas.microsoft.com/office/powerpoint/2010/main" val="28086979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5ED881B0-ADAB-43E8-843F-B83B8F51B2D3}"/>
              </a:ext>
            </a:extLst>
          </p:cNvPr>
          <p:cNvSpPr>
            <a:spLocks noGrp="1" noChangeArrowheads="1"/>
          </p:cNvSpPr>
          <p:nvPr>
            <p:ph type="title"/>
          </p:nvPr>
        </p:nvSpPr>
        <p:spPr>
          <a:xfrm>
            <a:off x="685800" y="539496"/>
            <a:ext cx="10515600" cy="530352"/>
          </a:xfrm>
        </p:spPr>
        <p:txBody>
          <a:bodyPr>
            <a:normAutofit/>
          </a:bodyPr>
          <a:lstStyle/>
          <a:p>
            <a:r>
              <a:rPr lang="en-US" altLang="en-US" sz="2800" dirty="0"/>
              <a:t>Understanding Integrity Testing and Log Removal</a:t>
            </a:r>
          </a:p>
        </p:txBody>
      </p:sp>
      <p:sp>
        <p:nvSpPr>
          <p:cNvPr id="125955" name="Rectangle 3">
            <a:extLst>
              <a:ext uri="{FF2B5EF4-FFF2-40B4-BE49-F238E27FC236}">
                <a16:creationId xmlns:a16="http://schemas.microsoft.com/office/drawing/2014/main" id="{82D9A8BE-27D4-4496-8520-D6B36251F902}"/>
              </a:ext>
            </a:extLst>
          </p:cNvPr>
          <p:cNvSpPr>
            <a:spLocks noGrp="1" noChangeArrowheads="1"/>
          </p:cNvSpPr>
          <p:nvPr>
            <p:ph type="body" idx="1"/>
          </p:nvPr>
        </p:nvSpPr>
        <p:spPr>
          <a:xfrm>
            <a:off x="1047751" y="1600201"/>
            <a:ext cx="7280276" cy="4525963"/>
          </a:xfrm>
        </p:spPr>
        <p:txBody>
          <a:bodyPr>
            <a:noAutofit/>
          </a:bodyPr>
          <a:lstStyle/>
          <a:p>
            <a:pPr>
              <a:lnSpc>
                <a:spcPct val="100000"/>
              </a:lnSpc>
              <a:spcBef>
                <a:spcPts val="0"/>
              </a:spcBef>
              <a:spcAft>
                <a:spcPts val="600"/>
              </a:spcAft>
            </a:pPr>
            <a:r>
              <a:rPr lang="en-US" altLang="en-US" sz="2400" dirty="0" smtClean="0"/>
              <a:t>Pressures </a:t>
            </a:r>
            <a:r>
              <a:rPr lang="en-US" altLang="en-US" sz="2400" dirty="0"/>
              <a:t>to verify actual pore sizes can be </a:t>
            </a:r>
            <a:r>
              <a:rPr lang="en-US" altLang="en-US" sz="2400" dirty="0" smtClean="0"/>
              <a:t>impractical.</a:t>
            </a:r>
            <a:endParaRPr lang="en-US" altLang="en-US" sz="2400" dirty="0"/>
          </a:p>
          <a:p>
            <a:pPr>
              <a:lnSpc>
                <a:spcPct val="100000"/>
              </a:lnSpc>
              <a:spcBef>
                <a:spcPts val="0"/>
              </a:spcBef>
              <a:spcAft>
                <a:spcPts val="600"/>
              </a:spcAft>
            </a:pPr>
            <a:r>
              <a:rPr lang="en-US" altLang="en-US" sz="2400" dirty="0" smtClean="0"/>
              <a:t>The </a:t>
            </a:r>
            <a:r>
              <a:rPr lang="en-US" altLang="en-US" sz="2400" dirty="0"/>
              <a:t>industry wide standard tests </a:t>
            </a:r>
            <a:r>
              <a:rPr lang="en-US" altLang="en-US" sz="2400" b="1" dirty="0"/>
              <a:t>all </a:t>
            </a:r>
            <a:r>
              <a:rPr lang="en-US" altLang="en-US" sz="2400" dirty="0"/>
              <a:t>MF/UF system to the same benchmark – 3 microns (</a:t>
            </a:r>
            <a:r>
              <a:rPr lang="en-US" altLang="en-US" sz="2400" dirty="0" smtClean="0"/>
              <a:t>approx. </a:t>
            </a:r>
            <a:r>
              <a:rPr lang="en-US" altLang="en-US" sz="2400" dirty="0"/>
              <a:t>size of cryptosporidium). This is an industry </a:t>
            </a:r>
            <a:r>
              <a:rPr lang="en-US" altLang="en-US" sz="2400" dirty="0" smtClean="0"/>
              <a:t>equalizer.</a:t>
            </a:r>
            <a:endParaRPr lang="en-US" altLang="en-US" sz="2400" dirty="0"/>
          </a:p>
          <a:p>
            <a:pPr>
              <a:lnSpc>
                <a:spcPct val="100000"/>
              </a:lnSpc>
              <a:spcBef>
                <a:spcPts val="0"/>
              </a:spcBef>
              <a:spcAft>
                <a:spcPts val="600"/>
              </a:spcAft>
            </a:pPr>
            <a:r>
              <a:rPr lang="en-US" altLang="en-US" sz="2400" dirty="0"/>
              <a:t>(ASTM D6908) “Standard Practice for Integrity Testing of Water Filtration Membrane Systems</a:t>
            </a:r>
            <a:r>
              <a:rPr lang="en-US" altLang="en-US" sz="2400" dirty="0" smtClean="0"/>
              <a:t>”.</a:t>
            </a:r>
            <a:endParaRPr lang="en-US" altLang="en-US" sz="2400" dirty="0"/>
          </a:p>
          <a:p>
            <a:pPr>
              <a:lnSpc>
                <a:spcPct val="100000"/>
              </a:lnSpc>
              <a:spcBef>
                <a:spcPts val="0"/>
              </a:spcBef>
              <a:spcAft>
                <a:spcPts val="600"/>
              </a:spcAft>
            </a:pPr>
            <a:r>
              <a:rPr lang="en-US" altLang="en-US" sz="2400" dirty="0"/>
              <a:t>USEPA – Membrane Filtration Guidance Manual – Nov 2005.</a:t>
            </a:r>
          </a:p>
        </p:txBody>
      </p:sp>
      <p:pic>
        <p:nvPicPr>
          <p:cNvPr id="125956" name="Picture 4" descr="cryptosporidium2_200(2)">
            <a:extLst>
              <a:ext uri="{FF2B5EF4-FFF2-40B4-BE49-F238E27FC236}">
                <a16:creationId xmlns:a16="http://schemas.microsoft.com/office/drawing/2014/main" id="{29E1EE24-9DC3-467C-B9E3-6F1C5982007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28025" y="1484313"/>
            <a:ext cx="2378076" cy="2378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3072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a:extLst>
              <a:ext uri="{FF2B5EF4-FFF2-40B4-BE49-F238E27FC236}">
                <a16:creationId xmlns:a16="http://schemas.microsoft.com/office/drawing/2014/main" id="{56F912FA-D0BB-42D3-BDEE-C3CB91778A83}"/>
              </a:ext>
            </a:extLst>
          </p:cNvPr>
          <p:cNvSpPr>
            <a:spLocks noGrp="1" noChangeArrowheads="1"/>
          </p:cNvSpPr>
          <p:nvPr>
            <p:ph type="title"/>
          </p:nvPr>
        </p:nvSpPr>
        <p:spPr>
          <a:xfrm>
            <a:off x="685800" y="539496"/>
            <a:ext cx="10972800" cy="530352"/>
          </a:xfrm>
        </p:spPr>
        <p:txBody>
          <a:bodyPr>
            <a:normAutofit/>
          </a:bodyPr>
          <a:lstStyle/>
          <a:p>
            <a:r>
              <a:rPr lang="en-US" altLang="en-US" sz="2800" dirty="0"/>
              <a:t>Understanding Integrity Testing and Log Removal</a:t>
            </a:r>
          </a:p>
        </p:txBody>
      </p:sp>
      <p:sp>
        <p:nvSpPr>
          <p:cNvPr id="126979" name="Rectangle 3">
            <a:extLst>
              <a:ext uri="{FF2B5EF4-FFF2-40B4-BE49-F238E27FC236}">
                <a16:creationId xmlns:a16="http://schemas.microsoft.com/office/drawing/2014/main" id="{4EB70B04-3D79-446D-B65E-89798BB37FBE}"/>
              </a:ext>
            </a:extLst>
          </p:cNvPr>
          <p:cNvSpPr>
            <a:spLocks noGrp="1" noChangeArrowheads="1"/>
          </p:cNvSpPr>
          <p:nvPr>
            <p:ph type="body" sz="half" idx="1"/>
          </p:nvPr>
        </p:nvSpPr>
        <p:spPr/>
        <p:txBody>
          <a:bodyPr>
            <a:normAutofit/>
          </a:bodyPr>
          <a:lstStyle/>
          <a:p>
            <a:pPr marL="0" indent="0">
              <a:buNone/>
              <a:tabLst>
                <a:tab pos="3314700" algn="l"/>
              </a:tabLst>
            </a:pPr>
            <a:r>
              <a:rPr lang="en-US" altLang="en-US" sz="2400" b="1" dirty="0"/>
              <a:t>How to Calculate Log Removal?</a:t>
            </a:r>
          </a:p>
        </p:txBody>
      </p:sp>
      <p:graphicFrame>
        <p:nvGraphicFramePr>
          <p:cNvPr id="126983" name="Object 7">
            <a:extLst>
              <a:ext uri="{FF2B5EF4-FFF2-40B4-BE49-F238E27FC236}">
                <a16:creationId xmlns:a16="http://schemas.microsoft.com/office/drawing/2014/main" id="{25BDBB8E-8809-4318-BB02-A9B38D32674E}"/>
              </a:ext>
            </a:extLst>
          </p:cNvPr>
          <p:cNvGraphicFramePr>
            <a:graphicFrameLocks noGrp="1" noChangeAspect="1"/>
          </p:cNvGraphicFramePr>
          <p:nvPr>
            <p:ph sz="quarter" idx="2"/>
          </p:nvPr>
        </p:nvGraphicFramePr>
        <p:xfrm>
          <a:off x="2208213" y="3284539"/>
          <a:ext cx="3854450" cy="719137"/>
        </p:xfrm>
        <a:graphic>
          <a:graphicData uri="http://schemas.openxmlformats.org/presentationml/2006/ole">
            <mc:AlternateContent xmlns:mc="http://schemas.openxmlformats.org/markup-compatibility/2006">
              <mc:Choice xmlns:v="urn:schemas-microsoft-com:vml" Requires="v">
                <p:oleObj spid="_x0000_s1029" name="Equation" r:id="rId4" imgW="2450880" imgH="457200" progId="Equation.3">
                  <p:embed/>
                </p:oleObj>
              </mc:Choice>
              <mc:Fallback>
                <p:oleObj name="Equation" r:id="rId4" imgW="2450880" imgH="457200" progId="Equation.3">
                  <p:embed/>
                  <p:pic>
                    <p:nvPicPr>
                      <p:cNvPr id="126983" name="Object 7">
                        <a:extLst>
                          <a:ext uri="{FF2B5EF4-FFF2-40B4-BE49-F238E27FC236}">
                            <a16:creationId xmlns:a16="http://schemas.microsoft.com/office/drawing/2014/main" id="{25BDBB8E-8809-4318-BB02-A9B38D3267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8213" y="3284539"/>
                        <a:ext cx="3854450" cy="71913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26980" name="Picture 4">
            <a:extLst>
              <a:ext uri="{FF2B5EF4-FFF2-40B4-BE49-F238E27FC236}">
                <a16:creationId xmlns:a16="http://schemas.microsoft.com/office/drawing/2014/main" id="{A79D5383-F100-4325-AB69-93FEEF2A006B}"/>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951539" y="1412875"/>
            <a:ext cx="3455987" cy="89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6981" name="Oval 5">
            <a:extLst>
              <a:ext uri="{FF2B5EF4-FFF2-40B4-BE49-F238E27FC236}">
                <a16:creationId xmlns:a16="http://schemas.microsoft.com/office/drawing/2014/main" id="{351B1E35-146D-4892-8E72-42632DBF7DC2}"/>
              </a:ext>
            </a:extLst>
          </p:cNvPr>
          <p:cNvSpPr>
            <a:spLocks noChangeArrowheads="1"/>
          </p:cNvSpPr>
          <p:nvPr/>
        </p:nvSpPr>
        <p:spPr bwMode="auto">
          <a:xfrm>
            <a:off x="8112126" y="1773238"/>
            <a:ext cx="936625" cy="576262"/>
          </a:xfrm>
          <a:prstGeom prst="ellipse">
            <a:avLst/>
          </a:prstGeom>
          <a:noFill/>
          <a:ln w="222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82" name="Text Box 6">
            <a:extLst>
              <a:ext uri="{FF2B5EF4-FFF2-40B4-BE49-F238E27FC236}">
                <a16:creationId xmlns:a16="http://schemas.microsoft.com/office/drawing/2014/main" id="{5F4683C9-0E39-44FB-AD54-7D1BE5AE9CB2}"/>
              </a:ext>
            </a:extLst>
          </p:cNvPr>
          <p:cNvSpPr txBox="1">
            <a:spLocks noChangeArrowheads="1"/>
          </p:cNvSpPr>
          <p:nvPr/>
        </p:nvSpPr>
        <p:spPr bwMode="auto">
          <a:xfrm>
            <a:off x="2711450" y="2492375"/>
            <a:ext cx="286847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Need to estimate the breach</a:t>
            </a:r>
          </a:p>
        </p:txBody>
      </p:sp>
      <p:graphicFrame>
        <p:nvGraphicFramePr>
          <p:cNvPr id="126985" name="Object 9">
            <a:extLst>
              <a:ext uri="{FF2B5EF4-FFF2-40B4-BE49-F238E27FC236}">
                <a16:creationId xmlns:a16="http://schemas.microsoft.com/office/drawing/2014/main" id="{9C86A809-B03C-4C93-AC8A-FE91F14047EB}"/>
              </a:ext>
            </a:extLst>
          </p:cNvPr>
          <p:cNvGraphicFramePr>
            <a:graphicFrameLocks noGrp="1" noChangeAspect="1"/>
          </p:cNvGraphicFramePr>
          <p:nvPr>
            <p:ph sz="quarter" idx="3"/>
          </p:nvPr>
        </p:nvGraphicFramePr>
        <p:xfrm>
          <a:off x="7680325" y="4221164"/>
          <a:ext cx="2273300" cy="828675"/>
        </p:xfrm>
        <a:graphic>
          <a:graphicData uri="http://schemas.openxmlformats.org/presentationml/2006/ole">
            <mc:AlternateContent xmlns:mc="http://schemas.openxmlformats.org/markup-compatibility/2006">
              <mc:Choice xmlns:v="urn:schemas-microsoft-com:vml" Requires="v">
                <p:oleObj spid="_x0000_s1030" name="Equation" r:id="rId7" imgW="1218960" imgH="444240" progId="Equation.3">
                  <p:embed/>
                </p:oleObj>
              </mc:Choice>
              <mc:Fallback>
                <p:oleObj name="Equation" r:id="rId7" imgW="1218960" imgH="444240" progId="Equation.3">
                  <p:embed/>
                  <p:pic>
                    <p:nvPicPr>
                      <p:cNvPr id="126985" name="Object 9">
                        <a:extLst>
                          <a:ext uri="{FF2B5EF4-FFF2-40B4-BE49-F238E27FC236}">
                            <a16:creationId xmlns:a16="http://schemas.microsoft.com/office/drawing/2014/main" id="{9C86A809-B03C-4C93-AC8A-FE91F14047E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80325" y="4221164"/>
                        <a:ext cx="2273300" cy="82867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6987" name="Object 11">
            <a:extLst>
              <a:ext uri="{FF2B5EF4-FFF2-40B4-BE49-F238E27FC236}">
                <a16:creationId xmlns:a16="http://schemas.microsoft.com/office/drawing/2014/main" id="{11281023-D726-4EAA-BBCE-6793246C8AF7}"/>
              </a:ext>
            </a:extLst>
          </p:cNvPr>
          <p:cNvGraphicFramePr>
            <a:graphicFrameLocks noChangeAspect="1"/>
          </p:cNvGraphicFramePr>
          <p:nvPr/>
        </p:nvGraphicFramePr>
        <p:xfrm>
          <a:off x="8039100" y="3068639"/>
          <a:ext cx="1225550" cy="750887"/>
        </p:xfrm>
        <a:graphic>
          <a:graphicData uri="http://schemas.openxmlformats.org/presentationml/2006/ole">
            <mc:AlternateContent xmlns:mc="http://schemas.openxmlformats.org/markup-compatibility/2006">
              <mc:Choice xmlns:v="urn:schemas-microsoft-com:vml" Requires="v">
                <p:oleObj spid="_x0000_s1031" name="Equation" r:id="rId9" imgW="685800" imgH="431640" progId="Equation.3">
                  <p:embed/>
                </p:oleObj>
              </mc:Choice>
              <mc:Fallback>
                <p:oleObj name="Equation" r:id="rId9" imgW="685800" imgH="431640" progId="Equation.3">
                  <p:embed/>
                  <p:pic>
                    <p:nvPicPr>
                      <p:cNvPr id="126987" name="Object 11">
                        <a:extLst>
                          <a:ext uri="{FF2B5EF4-FFF2-40B4-BE49-F238E27FC236}">
                            <a16:creationId xmlns:a16="http://schemas.microsoft.com/office/drawing/2014/main" id="{11281023-D726-4EAA-BBCE-6793246C8AF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9100" y="3068639"/>
                        <a:ext cx="1225550" cy="75088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6988" name="Object 12">
            <a:extLst>
              <a:ext uri="{FF2B5EF4-FFF2-40B4-BE49-F238E27FC236}">
                <a16:creationId xmlns:a16="http://schemas.microsoft.com/office/drawing/2014/main" id="{8ACFBD25-D1EE-4853-86B1-8680EA176750}"/>
              </a:ext>
            </a:extLst>
          </p:cNvPr>
          <p:cNvGraphicFramePr>
            <a:graphicFrameLocks noChangeAspect="1"/>
          </p:cNvGraphicFramePr>
          <p:nvPr/>
        </p:nvGraphicFramePr>
        <p:xfrm>
          <a:off x="1847850" y="5013325"/>
          <a:ext cx="3455988" cy="679450"/>
        </p:xfrm>
        <a:graphic>
          <a:graphicData uri="http://schemas.openxmlformats.org/presentationml/2006/ole">
            <mc:AlternateContent xmlns:mc="http://schemas.openxmlformats.org/markup-compatibility/2006">
              <mc:Choice xmlns:v="urn:schemas-microsoft-com:vml" Requires="v">
                <p:oleObj spid="_x0000_s1032" name="Equation" r:id="rId11" imgW="2323800" imgH="507960" progId="Equation.3">
                  <p:embed/>
                </p:oleObj>
              </mc:Choice>
              <mc:Fallback>
                <p:oleObj name="Equation" r:id="rId11" imgW="2323800" imgH="507960" progId="Equation.3">
                  <p:embed/>
                  <p:pic>
                    <p:nvPicPr>
                      <p:cNvPr id="126988" name="Object 12">
                        <a:extLst>
                          <a:ext uri="{FF2B5EF4-FFF2-40B4-BE49-F238E27FC236}">
                            <a16:creationId xmlns:a16="http://schemas.microsoft.com/office/drawing/2014/main" id="{8ACFBD25-D1EE-4853-86B1-8680EA17675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47850" y="5013325"/>
                        <a:ext cx="3455988" cy="67945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26989" name="AutoShape 13">
            <a:extLst>
              <a:ext uri="{FF2B5EF4-FFF2-40B4-BE49-F238E27FC236}">
                <a16:creationId xmlns:a16="http://schemas.microsoft.com/office/drawing/2014/main" id="{059F406C-B2D5-4CBA-BF89-D4ADDB6D99E5}"/>
              </a:ext>
            </a:extLst>
          </p:cNvPr>
          <p:cNvCxnSpPr>
            <a:cxnSpLocks noChangeShapeType="1"/>
            <a:stCxn id="126982" idx="3"/>
            <a:endCxn id="126981" idx="3"/>
          </p:cNvCxnSpPr>
          <p:nvPr/>
        </p:nvCxnSpPr>
        <p:spPr bwMode="auto">
          <a:xfrm flipV="1">
            <a:off x="5579929" y="2265109"/>
            <a:ext cx="2669363" cy="411933"/>
          </a:xfrm>
          <a:prstGeom prst="curvedConnector2">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6990" name="Text Box 14">
            <a:extLst>
              <a:ext uri="{FF2B5EF4-FFF2-40B4-BE49-F238E27FC236}">
                <a16:creationId xmlns:a16="http://schemas.microsoft.com/office/drawing/2014/main" id="{91998860-E029-45EF-8CB2-880B756B77A2}"/>
              </a:ext>
            </a:extLst>
          </p:cNvPr>
          <p:cNvSpPr txBox="1">
            <a:spLocks noChangeArrowheads="1"/>
          </p:cNvSpPr>
          <p:nvPr/>
        </p:nvSpPr>
        <p:spPr bwMode="auto">
          <a:xfrm>
            <a:off x="2979739" y="6064250"/>
            <a:ext cx="265636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dirty="0">
                <a:latin typeface="Arial" panose="020B0604020202020204" pitchFamily="34" charset="0"/>
                <a:cs typeface="Arial" panose="020B0604020202020204" pitchFamily="34" charset="0"/>
              </a:rPr>
              <a:t>Appendix X1 ASTM 6908-6</a:t>
            </a:r>
          </a:p>
        </p:txBody>
      </p:sp>
      <p:sp>
        <p:nvSpPr>
          <p:cNvPr id="126993" name="Freeform 17">
            <a:extLst>
              <a:ext uri="{FF2B5EF4-FFF2-40B4-BE49-F238E27FC236}">
                <a16:creationId xmlns:a16="http://schemas.microsoft.com/office/drawing/2014/main" id="{C613F47B-CFEC-4F9A-8C73-9FFDB76960F1}"/>
              </a:ext>
            </a:extLst>
          </p:cNvPr>
          <p:cNvSpPr>
            <a:spLocks/>
          </p:cNvSpPr>
          <p:nvPr/>
        </p:nvSpPr>
        <p:spPr bwMode="auto">
          <a:xfrm>
            <a:off x="4656138" y="3357564"/>
            <a:ext cx="3384550" cy="358775"/>
          </a:xfrm>
          <a:custGeom>
            <a:avLst/>
            <a:gdLst>
              <a:gd name="T0" fmla="*/ 0 w 1860"/>
              <a:gd name="T1" fmla="*/ 680 h 680"/>
              <a:gd name="T2" fmla="*/ 1179 w 1860"/>
              <a:gd name="T3" fmla="*/ 136 h 680"/>
              <a:gd name="T4" fmla="*/ 1860 w 1860"/>
              <a:gd name="T5" fmla="*/ 0 h 680"/>
            </a:gdLst>
            <a:ahLst/>
            <a:cxnLst>
              <a:cxn ang="0">
                <a:pos x="T0" y="T1"/>
              </a:cxn>
              <a:cxn ang="0">
                <a:pos x="T2" y="T3"/>
              </a:cxn>
              <a:cxn ang="0">
                <a:pos x="T4" y="T5"/>
              </a:cxn>
            </a:cxnLst>
            <a:rect l="0" t="0" r="r" b="b"/>
            <a:pathLst>
              <a:path w="1860" h="680">
                <a:moveTo>
                  <a:pt x="0" y="680"/>
                </a:moveTo>
                <a:cubicBezTo>
                  <a:pt x="434" y="464"/>
                  <a:pt x="869" y="249"/>
                  <a:pt x="1179" y="136"/>
                </a:cubicBezTo>
                <a:cubicBezTo>
                  <a:pt x="1489" y="23"/>
                  <a:pt x="1674" y="11"/>
                  <a:pt x="1860" y="0"/>
                </a:cubicBezTo>
              </a:path>
            </a:pathLst>
          </a:custGeom>
          <a:noFill/>
          <a:ln w="25400" cap="flat" cmpd="sng">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994" name="Oval 18">
            <a:extLst>
              <a:ext uri="{FF2B5EF4-FFF2-40B4-BE49-F238E27FC236}">
                <a16:creationId xmlns:a16="http://schemas.microsoft.com/office/drawing/2014/main" id="{8348B171-9185-4384-A4CA-FB2B6BC3B994}"/>
              </a:ext>
            </a:extLst>
          </p:cNvPr>
          <p:cNvSpPr>
            <a:spLocks noChangeArrowheads="1"/>
          </p:cNvSpPr>
          <p:nvPr/>
        </p:nvSpPr>
        <p:spPr bwMode="auto">
          <a:xfrm>
            <a:off x="9048750" y="4724400"/>
            <a:ext cx="863600" cy="433388"/>
          </a:xfrm>
          <a:prstGeom prst="ellipse">
            <a:avLst/>
          </a:prstGeom>
          <a:solidFill>
            <a:srgbClr val="FFFF99">
              <a:alpha val="48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95" name="Oval 19">
            <a:extLst>
              <a:ext uri="{FF2B5EF4-FFF2-40B4-BE49-F238E27FC236}">
                <a16:creationId xmlns:a16="http://schemas.microsoft.com/office/drawing/2014/main" id="{8FFEF1F7-6BE8-495B-96F8-87908E2F8FBD}"/>
              </a:ext>
            </a:extLst>
          </p:cNvPr>
          <p:cNvSpPr>
            <a:spLocks noChangeArrowheads="1"/>
          </p:cNvSpPr>
          <p:nvPr/>
        </p:nvSpPr>
        <p:spPr bwMode="auto">
          <a:xfrm>
            <a:off x="3216276" y="5013326"/>
            <a:ext cx="792163" cy="360363"/>
          </a:xfrm>
          <a:prstGeom prst="ellipse">
            <a:avLst/>
          </a:prstGeom>
          <a:solidFill>
            <a:srgbClr val="FFFF99">
              <a:alpha val="48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96" name="Oval 20">
            <a:extLst>
              <a:ext uri="{FF2B5EF4-FFF2-40B4-BE49-F238E27FC236}">
                <a16:creationId xmlns:a16="http://schemas.microsoft.com/office/drawing/2014/main" id="{A3E32065-E2E7-4EAF-895C-1AF40AEBB592}"/>
              </a:ext>
            </a:extLst>
          </p:cNvPr>
          <p:cNvSpPr>
            <a:spLocks noChangeArrowheads="1"/>
          </p:cNvSpPr>
          <p:nvPr/>
        </p:nvSpPr>
        <p:spPr bwMode="auto">
          <a:xfrm>
            <a:off x="4295776" y="3284538"/>
            <a:ext cx="1223963" cy="360362"/>
          </a:xfrm>
          <a:prstGeom prst="ellipse">
            <a:avLst/>
          </a:prstGeom>
          <a:solidFill>
            <a:srgbClr val="FFFF99">
              <a:alpha val="48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97" name="Oval 21">
            <a:extLst>
              <a:ext uri="{FF2B5EF4-FFF2-40B4-BE49-F238E27FC236}">
                <a16:creationId xmlns:a16="http://schemas.microsoft.com/office/drawing/2014/main" id="{5E4F9914-9752-47AA-8583-40BAAB0CD2D9}"/>
              </a:ext>
            </a:extLst>
          </p:cNvPr>
          <p:cNvSpPr>
            <a:spLocks noChangeArrowheads="1"/>
          </p:cNvSpPr>
          <p:nvPr/>
        </p:nvSpPr>
        <p:spPr bwMode="auto">
          <a:xfrm>
            <a:off x="8472488" y="3068639"/>
            <a:ext cx="863600" cy="433387"/>
          </a:xfrm>
          <a:prstGeom prst="ellipse">
            <a:avLst/>
          </a:prstGeom>
          <a:solidFill>
            <a:srgbClr val="FFFF99">
              <a:alpha val="48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98" name="Text Box 22">
            <a:extLst>
              <a:ext uri="{FF2B5EF4-FFF2-40B4-BE49-F238E27FC236}">
                <a16:creationId xmlns:a16="http://schemas.microsoft.com/office/drawing/2014/main" id="{9A4D9E24-9625-4DE2-9012-5C920F56A52D}"/>
              </a:ext>
            </a:extLst>
          </p:cNvPr>
          <p:cNvSpPr txBox="1">
            <a:spLocks noChangeArrowheads="1"/>
          </p:cNvSpPr>
          <p:nvPr/>
        </p:nvSpPr>
        <p:spPr bwMode="auto">
          <a:xfrm>
            <a:off x="8616950" y="2565400"/>
            <a:ext cx="17192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dirty="0">
                <a:solidFill>
                  <a:schemeClr val="accent2"/>
                </a:solidFill>
                <a:latin typeface="Arial" panose="020B0604020202020204" pitchFamily="34" charset="0"/>
                <a:cs typeface="Arial" panose="020B0604020202020204" pitchFamily="34" charset="0"/>
              </a:rPr>
              <a:t>(Temperature)</a:t>
            </a:r>
          </a:p>
        </p:txBody>
      </p:sp>
      <p:sp>
        <p:nvSpPr>
          <p:cNvPr id="127001" name="Line 25">
            <a:extLst>
              <a:ext uri="{FF2B5EF4-FFF2-40B4-BE49-F238E27FC236}">
                <a16:creationId xmlns:a16="http://schemas.microsoft.com/office/drawing/2014/main" id="{7BEC36B0-0B32-49D6-8EB2-CEFA1EA8456A}"/>
              </a:ext>
            </a:extLst>
          </p:cNvPr>
          <p:cNvSpPr>
            <a:spLocks noChangeShapeType="1"/>
          </p:cNvSpPr>
          <p:nvPr/>
        </p:nvSpPr>
        <p:spPr bwMode="auto">
          <a:xfrm>
            <a:off x="5016501" y="3789363"/>
            <a:ext cx="2663825" cy="792162"/>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169311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698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698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698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698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699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700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698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698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6998"/>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26988"/>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2699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699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699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69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2" grpId="0"/>
      <p:bldP spid="12699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Reuse Application Permeability Loss </a:t>
            </a:r>
          </a:p>
        </p:txBody>
      </p:sp>
      <p:sp>
        <p:nvSpPr>
          <p:cNvPr id="3" name="Text Placeholder 2"/>
          <p:cNvSpPr>
            <a:spLocks noGrp="1"/>
          </p:cNvSpPr>
          <p:nvPr>
            <p:ph type="body" sz="quarter" idx="10"/>
          </p:nvPr>
        </p:nvSpPr>
        <p:spPr>
          <a:xfrm>
            <a:off x="447675" y="1756225"/>
            <a:ext cx="5915025" cy="3946358"/>
          </a:xfrm>
        </p:spPr>
        <p:txBody>
          <a:bodyPr>
            <a:normAutofit fontScale="92500" lnSpcReduction="20000"/>
          </a:bodyPr>
          <a:lstStyle/>
          <a:p>
            <a:pPr marL="0" indent="0">
              <a:lnSpc>
                <a:spcPct val="110000"/>
              </a:lnSpc>
              <a:spcBef>
                <a:spcPts val="0"/>
              </a:spcBef>
              <a:spcAft>
                <a:spcPts val="600"/>
              </a:spcAft>
              <a:buNone/>
            </a:pPr>
            <a:r>
              <a:rPr lang="en-US" sz="2400" dirty="0"/>
              <a:t>Biological fouling can significantly impact membrane performance.</a:t>
            </a:r>
          </a:p>
          <a:p>
            <a:pPr marL="457200" lvl="1">
              <a:lnSpc>
                <a:spcPct val="110000"/>
              </a:lnSpc>
              <a:spcBef>
                <a:spcPts val="0"/>
              </a:spcBef>
              <a:spcAft>
                <a:spcPts val="600"/>
              </a:spcAft>
              <a:buFont typeface="Arial" panose="020B0604020202020204" pitchFamily="34" charset="0"/>
              <a:buChar char="–"/>
            </a:pPr>
            <a:r>
              <a:rPr lang="en-US" sz="2000" dirty="0"/>
              <a:t>Excreted polymers (EPS) can be sticky and difficult to remove from the membranes</a:t>
            </a:r>
          </a:p>
          <a:p>
            <a:pPr marL="0" indent="0">
              <a:lnSpc>
                <a:spcPct val="110000"/>
              </a:lnSpc>
              <a:spcBef>
                <a:spcPts val="0"/>
              </a:spcBef>
              <a:spcAft>
                <a:spcPts val="600"/>
              </a:spcAft>
              <a:buNone/>
            </a:pPr>
            <a:r>
              <a:rPr lang="en-US" sz="2400" dirty="0"/>
              <a:t>Chloramines are primary control</a:t>
            </a:r>
          </a:p>
          <a:p>
            <a:pPr marL="457200" lvl="1">
              <a:lnSpc>
                <a:spcPct val="110000"/>
              </a:lnSpc>
              <a:spcBef>
                <a:spcPts val="0"/>
              </a:spcBef>
              <a:spcAft>
                <a:spcPts val="600"/>
              </a:spcAft>
              <a:buFont typeface="Arial" panose="020B0604020202020204" pitchFamily="34" charset="0"/>
              <a:buChar char="–"/>
            </a:pPr>
            <a:r>
              <a:rPr lang="en-US" sz="2000" dirty="0"/>
              <a:t>Chloramine demand can change during upsets</a:t>
            </a:r>
          </a:p>
          <a:p>
            <a:pPr marL="457200" lvl="1">
              <a:lnSpc>
                <a:spcPct val="110000"/>
              </a:lnSpc>
              <a:spcBef>
                <a:spcPts val="0"/>
              </a:spcBef>
              <a:spcAft>
                <a:spcPts val="600"/>
              </a:spcAft>
              <a:buFont typeface="Arial" panose="020B0604020202020204" pitchFamily="34" charset="0"/>
              <a:buChar char="–"/>
            </a:pPr>
            <a:r>
              <a:rPr lang="en-US" sz="2000" dirty="0"/>
              <a:t>Influent ammonia changes seasonally and with upsets</a:t>
            </a:r>
          </a:p>
          <a:p>
            <a:pPr marL="0" indent="0">
              <a:lnSpc>
                <a:spcPct val="110000"/>
              </a:lnSpc>
              <a:spcBef>
                <a:spcPts val="0"/>
              </a:spcBef>
              <a:spcAft>
                <a:spcPts val="600"/>
              </a:spcAft>
              <a:buNone/>
            </a:pPr>
            <a:r>
              <a:rPr lang="en-US" sz="2400" dirty="0"/>
              <a:t>Continuous disinfectant strategies can strengthen the microbial community and cause immunity</a:t>
            </a:r>
            <a:endParaRPr lang="en-US" sz="2000" dirty="0"/>
          </a:p>
          <a:p>
            <a:pPr marL="0" indent="0">
              <a:buNone/>
            </a:pPr>
            <a:endParaRPr lang="en-US" sz="2400" dirty="0"/>
          </a:p>
        </p:txBody>
      </p:sp>
      <p:sp>
        <p:nvSpPr>
          <p:cNvPr id="4" name="Text Placeholder 3"/>
          <p:cNvSpPr>
            <a:spLocks noGrp="1"/>
          </p:cNvSpPr>
          <p:nvPr>
            <p:ph type="body" sz="quarter" idx="11"/>
          </p:nvPr>
        </p:nvSpPr>
        <p:spPr/>
        <p:txBody>
          <a:bodyPr/>
          <a:lstStyle/>
          <a:p>
            <a:r>
              <a:rPr lang="en-US" sz="1800" dirty="0">
                <a:latin typeface="Arial" panose="020B0604020202020204" pitchFamily="34" charset="0"/>
              </a:rPr>
              <a:t>Biological fouling can be problematic</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37500" y="808664"/>
            <a:ext cx="1570489" cy="1526516"/>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36533" y="2464708"/>
            <a:ext cx="2006683" cy="3678918"/>
          </a:xfrm>
          <a:prstGeom prst="rect">
            <a:avLst/>
          </a:prstGeom>
        </p:spPr>
      </p:pic>
      <p:pic>
        <p:nvPicPr>
          <p:cNvPr id="7"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51153" y="1854974"/>
            <a:ext cx="2578622" cy="345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p:cNvSpPr txBox="1">
            <a:spLocks noChangeArrowheads="1"/>
          </p:cNvSpPr>
          <p:nvPr/>
        </p:nvSpPr>
        <p:spPr bwMode="auto">
          <a:xfrm>
            <a:off x="7051153" y="5404962"/>
            <a:ext cx="255641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sz="1400" dirty="0"/>
              <a:t>Evidence of biological fouling: pink membranes</a:t>
            </a:r>
          </a:p>
          <a:p>
            <a:pPr algn="r"/>
            <a:r>
              <a:rPr lang="en-US" altLang="en-US" sz="1400" dirty="0"/>
              <a:t>Scottsdale, AZ (2012)</a:t>
            </a:r>
          </a:p>
        </p:txBody>
      </p:sp>
    </p:spTree>
    <p:extLst>
      <p:ext uri="{BB962C8B-B14F-4D97-AF65-F5344CB8AC3E}">
        <p14:creationId xmlns:p14="http://schemas.microsoft.com/office/powerpoint/2010/main" val="42305479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2"/>
          <p:cNvSpPr>
            <a:spLocks noGrp="1"/>
          </p:cNvSpPr>
          <p:nvPr>
            <p:ph type="title"/>
          </p:nvPr>
        </p:nvSpPr>
        <p:spPr>
          <a:xfrm>
            <a:off x="685800" y="541964"/>
            <a:ext cx="10338919" cy="533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en-US" altLang="en-US" sz="3200" dirty="0"/>
              <a:t>Critical </a:t>
            </a:r>
            <a:r>
              <a:rPr lang="en-US" altLang="en-US" sz="3200" dirty="0" err="1"/>
              <a:t>TMP</a:t>
            </a:r>
            <a:endParaRPr lang="en-US" altLang="en-US" sz="3200" dirty="0"/>
          </a:p>
        </p:txBody>
      </p:sp>
      <p:sp>
        <p:nvSpPr>
          <p:cNvPr id="3" name="Text Placeholder 2"/>
          <p:cNvSpPr>
            <a:spLocks noGrp="1"/>
          </p:cNvSpPr>
          <p:nvPr>
            <p:ph type="body" sz="quarter" idx="11"/>
          </p:nvPr>
        </p:nvSpPr>
        <p:spPr/>
        <p:txBody>
          <a:bodyPr/>
          <a:lstStyle/>
          <a:p>
            <a:r>
              <a:rPr lang="en-US" sz="1800" dirty="0">
                <a:latin typeface="Arial" panose="020B0604020202020204" pitchFamily="34" charset="0"/>
              </a:rPr>
              <a:t>Usually causes irreversible damage</a:t>
            </a:r>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138" y="1916906"/>
            <a:ext cx="6626225" cy="430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739277" y="4648200"/>
            <a:ext cx="5233987"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4364538" y="3973513"/>
            <a:ext cx="1371600" cy="1600200"/>
          </a:xfrm>
          <a:prstGeom prst="ellipse">
            <a:avLst/>
          </a:prstGeom>
          <a:no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8" name="Picture 5"/>
          <p:cNvPicPr>
            <a:picLocks noChangeAspect="1"/>
          </p:cNvPicPr>
          <p:nvPr/>
        </p:nvPicPr>
        <p:blipFill>
          <a:blip r:embed="rId3" cstate="email">
            <a:extLst>
              <a:ext uri="{28A0092B-C50C-407E-A947-70E740481C1C}">
                <a14:useLocalDpi xmlns:a14="http://schemas.microsoft.com/office/drawing/2010/main"/>
              </a:ext>
            </a:extLst>
          </a:blip>
          <a:srcRect b="-349"/>
          <a:stretch>
            <a:fillRect/>
          </a:stretch>
        </p:blipFill>
        <p:spPr bwMode="auto">
          <a:xfrm>
            <a:off x="6691403" y="2278024"/>
            <a:ext cx="2775298" cy="298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8"/>
          <p:cNvCxnSpPr/>
          <p:nvPr/>
        </p:nvCxnSpPr>
        <p:spPr>
          <a:xfrm flipV="1">
            <a:off x="7914125" y="3728244"/>
            <a:ext cx="146050" cy="39528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8183592" y="3925887"/>
            <a:ext cx="144462" cy="39528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590117" y="2268538"/>
            <a:ext cx="2248103" cy="2997470"/>
          </a:xfrm>
          <a:prstGeom prst="rect">
            <a:avLst/>
          </a:prstGeom>
        </p:spPr>
      </p:pic>
      <p:sp>
        <p:nvSpPr>
          <p:cNvPr id="12" name="TextBox 9"/>
          <p:cNvSpPr txBox="1">
            <a:spLocks noChangeArrowheads="1"/>
          </p:cNvSpPr>
          <p:nvPr/>
        </p:nvSpPr>
        <p:spPr bwMode="auto">
          <a:xfrm>
            <a:off x="6691403" y="5445817"/>
            <a:ext cx="51468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sz="1400" dirty="0"/>
              <a:t>Cracked potting and replacement membranes during high fouling event, Scottsdale, AZ (2012)</a:t>
            </a:r>
          </a:p>
        </p:txBody>
      </p:sp>
    </p:spTree>
    <p:extLst>
      <p:ext uri="{BB962C8B-B14F-4D97-AF65-F5344CB8AC3E}">
        <p14:creationId xmlns:p14="http://schemas.microsoft.com/office/powerpoint/2010/main" val="40201555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0445" y="691247"/>
            <a:ext cx="9842739" cy="4360168"/>
          </a:xfrm>
        </p:spPr>
        <p:txBody>
          <a:bodyPr/>
          <a:lstStyle/>
          <a:p>
            <a:r>
              <a:rPr lang="en-US" b="0" dirty="0" smtClean="0">
                <a:latin typeface="Arial" panose="020B0604020202020204" pitchFamily="34" charset="0"/>
                <a:cs typeface="Arial" panose="020B0604020202020204" pitchFamily="34" charset="0"/>
              </a:rPr>
              <a:t>Potable Reuse Membrane Filtration Operations and Monitoring</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82286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What are the keys?</a:t>
            </a:r>
          </a:p>
        </p:txBody>
      </p:sp>
      <p:sp>
        <p:nvSpPr>
          <p:cNvPr id="3" name="Text Placeholder 2"/>
          <p:cNvSpPr>
            <a:spLocks noGrp="1"/>
          </p:cNvSpPr>
          <p:nvPr>
            <p:ph type="body" sz="quarter" idx="10"/>
          </p:nvPr>
        </p:nvSpPr>
        <p:spPr>
          <a:xfrm>
            <a:off x="903818" y="1551094"/>
            <a:ext cx="10363200" cy="4697306"/>
          </a:xfrm>
        </p:spPr>
        <p:txBody>
          <a:bodyPr>
            <a:normAutofit/>
          </a:bodyPr>
          <a:lstStyle/>
          <a:p>
            <a:pPr marL="0" indent="0">
              <a:lnSpc>
                <a:spcPct val="100000"/>
              </a:lnSpc>
              <a:spcBef>
                <a:spcPts val="0"/>
              </a:spcBef>
              <a:spcAft>
                <a:spcPts val="300"/>
              </a:spcAft>
              <a:buNone/>
            </a:pPr>
            <a:r>
              <a:rPr lang="en-US" b="1" dirty="0"/>
              <a:t>Normal </a:t>
            </a:r>
            <a:r>
              <a:rPr lang="en-US" b="1" dirty="0" smtClean="0"/>
              <a:t>Operation</a:t>
            </a:r>
            <a:endParaRPr lang="en-US" b="1" dirty="0"/>
          </a:p>
          <a:p>
            <a:pPr marL="400050" lvl="1">
              <a:lnSpc>
                <a:spcPct val="100000"/>
              </a:lnSpc>
              <a:spcBef>
                <a:spcPts val="0"/>
              </a:spcBef>
              <a:spcAft>
                <a:spcPts val="300"/>
              </a:spcAft>
              <a:buFont typeface="Arial" panose="020B0604020202020204" pitchFamily="34" charset="0"/>
              <a:buChar char="–"/>
            </a:pPr>
            <a:r>
              <a:rPr lang="en-US" dirty="0"/>
              <a:t>Establish upset indicators</a:t>
            </a:r>
          </a:p>
          <a:p>
            <a:pPr marL="400050" lvl="1">
              <a:lnSpc>
                <a:spcPct val="100000"/>
              </a:lnSpc>
              <a:spcBef>
                <a:spcPts val="0"/>
              </a:spcBef>
              <a:spcAft>
                <a:spcPts val="300"/>
              </a:spcAft>
              <a:buFont typeface="Arial" panose="020B0604020202020204" pitchFamily="34" charset="0"/>
              <a:buChar char="–"/>
            </a:pPr>
            <a:r>
              <a:rPr lang="en-US" dirty="0"/>
              <a:t>Evaluate normalized trends over a long enough scale to compare performance</a:t>
            </a:r>
          </a:p>
          <a:p>
            <a:pPr marL="400050" lvl="1">
              <a:lnSpc>
                <a:spcPct val="100000"/>
              </a:lnSpc>
              <a:spcBef>
                <a:spcPts val="0"/>
              </a:spcBef>
              <a:spcAft>
                <a:spcPts val="300"/>
              </a:spcAft>
              <a:buFont typeface="Arial" panose="020B0604020202020204" pitchFamily="34" charset="0"/>
              <a:buChar char="–"/>
            </a:pPr>
            <a:r>
              <a:rPr lang="en-US" dirty="0"/>
              <a:t>Monitor direct integrity testing. Identify long term </a:t>
            </a:r>
            <a:r>
              <a:rPr lang="en-US" dirty="0" smtClean="0"/>
              <a:t>issues</a:t>
            </a:r>
            <a:endParaRPr lang="en-US" sz="2800" dirty="0"/>
          </a:p>
          <a:p>
            <a:pPr marL="0" indent="0">
              <a:lnSpc>
                <a:spcPct val="100000"/>
              </a:lnSpc>
              <a:spcBef>
                <a:spcPts val="0"/>
              </a:spcBef>
              <a:spcAft>
                <a:spcPts val="300"/>
              </a:spcAft>
              <a:buNone/>
            </a:pPr>
            <a:r>
              <a:rPr lang="en-US" b="1" dirty="0" smtClean="0"/>
              <a:t>Cleaning</a:t>
            </a:r>
            <a:endParaRPr lang="en-US" b="1" dirty="0"/>
          </a:p>
          <a:p>
            <a:pPr marL="400050" lvl="1">
              <a:lnSpc>
                <a:spcPct val="100000"/>
              </a:lnSpc>
              <a:spcBef>
                <a:spcPts val="0"/>
              </a:spcBef>
              <a:spcAft>
                <a:spcPts val="300"/>
              </a:spcAft>
              <a:buFont typeface="Arial" panose="020B0604020202020204" pitchFamily="34" charset="0"/>
              <a:buChar char="–"/>
            </a:pPr>
            <a:r>
              <a:rPr lang="en-US" dirty="0"/>
              <a:t>Reduce Variables: Perform all CIPs the same to compare cleaning </a:t>
            </a:r>
            <a:r>
              <a:rPr lang="en-US" dirty="0" smtClean="0"/>
              <a:t>effectiveness</a:t>
            </a:r>
            <a:endParaRPr lang="en-US" dirty="0"/>
          </a:p>
          <a:p>
            <a:pPr marL="400050" lvl="1">
              <a:lnSpc>
                <a:spcPct val="100000"/>
              </a:lnSpc>
              <a:spcBef>
                <a:spcPts val="0"/>
              </a:spcBef>
              <a:spcAft>
                <a:spcPts val="300"/>
              </a:spcAft>
              <a:buFont typeface="Arial" panose="020B0604020202020204" pitchFamily="34" charset="0"/>
              <a:buChar char="–"/>
            </a:pPr>
            <a:r>
              <a:rPr lang="en-US" dirty="0"/>
              <a:t>Perform Multiple Cleans when </a:t>
            </a:r>
            <a:r>
              <a:rPr lang="en-US" dirty="0" smtClean="0"/>
              <a:t>needed</a:t>
            </a:r>
            <a:endParaRPr lang="en-US" dirty="0"/>
          </a:p>
          <a:p>
            <a:pPr marL="400050" lvl="1">
              <a:lnSpc>
                <a:spcPct val="100000"/>
              </a:lnSpc>
              <a:spcBef>
                <a:spcPts val="0"/>
              </a:spcBef>
              <a:spcAft>
                <a:spcPts val="300"/>
              </a:spcAft>
              <a:buFont typeface="Arial" panose="020B0604020202020204" pitchFamily="34" charset="0"/>
              <a:buChar char="–"/>
            </a:pPr>
            <a:r>
              <a:rPr lang="en-US" dirty="0"/>
              <a:t>Use Clean Water Flux Testing to evaluate long term effectiveness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72895" y="188561"/>
            <a:ext cx="1847629" cy="1847629"/>
          </a:xfrm>
          <a:prstGeom prst="rect">
            <a:avLst/>
          </a:prstGeom>
        </p:spPr>
      </p:pic>
    </p:spTree>
    <p:extLst>
      <p:ext uri="{BB962C8B-B14F-4D97-AF65-F5344CB8AC3E}">
        <p14:creationId xmlns:p14="http://schemas.microsoft.com/office/powerpoint/2010/main" val="10728509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Clean Water Flux Testing</a:t>
            </a:r>
          </a:p>
        </p:txBody>
      </p:sp>
      <p:sp>
        <p:nvSpPr>
          <p:cNvPr id="12" name="Rectangle 2">
            <a:extLst>
              <a:ext uri="{FF2B5EF4-FFF2-40B4-BE49-F238E27FC236}">
                <a16:creationId xmlns:a16="http://schemas.microsoft.com/office/drawing/2014/main" id="{3045A6CD-DD82-4442-8750-DC9F600514BE}"/>
              </a:ext>
            </a:extLst>
          </p:cNvPr>
          <p:cNvSpPr>
            <a:spLocks noChangeArrowheads="1"/>
          </p:cNvSpPr>
          <p:nvPr/>
        </p:nvSpPr>
        <p:spPr bwMode="auto">
          <a:xfrm>
            <a:off x="3828834" y="36443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Text Placeholder 2">
            <a:extLst>
              <a:ext uri="{FF2B5EF4-FFF2-40B4-BE49-F238E27FC236}">
                <a16:creationId xmlns:a16="http://schemas.microsoft.com/office/drawing/2014/main" id="{DD06FB2E-9377-4F13-8375-B22FD1A774A4}"/>
              </a:ext>
            </a:extLst>
          </p:cNvPr>
          <p:cNvSpPr>
            <a:spLocks noGrp="1"/>
          </p:cNvSpPr>
          <p:nvPr>
            <p:ph type="body" sz="quarter" idx="10"/>
          </p:nvPr>
        </p:nvSpPr>
        <p:spPr>
          <a:xfrm>
            <a:off x="952500" y="1352550"/>
            <a:ext cx="8733988" cy="4267200"/>
          </a:xfrm>
        </p:spPr>
        <p:txBody>
          <a:bodyPr/>
          <a:lstStyle/>
          <a:p>
            <a:pPr>
              <a:lnSpc>
                <a:spcPct val="100000"/>
              </a:lnSpc>
            </a:pPr>
            <a:r>
              <a:rPr lang="en-US" sz="2000" dirty="0"/>
              <a:t>Can be used to establish baseline membrane performance</a:t>
            </a:r>
          </a:p>
          <a:p>
            <a:pPr marL="457200" lvl="1">
              <a:lnSpc>
                <a:spcPct val="100000"/>
              </a:lnSpc>
              <a:buFont typeface="Arial" panose="020B0604020202020204" pitchFamily="34" charset="0"/>
              <a:buChar char="–"/>
            </a:pPr>
            <a:r>
              <a:rPr lang="en-US" sz="1800" dirty="0"/>
              <a:t>This can be used to enforce membrane warranty  </a:t>
            </a:r>
          </a:p>
          <a:p>
            <a:pPr>
              <a:lnSpc>
                <a:spcPct val="100000"/>
              </a:lnSpc>
            </a:pPr>
            <a:r>
              <a:rPr lang="en-US" sz="2000" dirty="0"/>
              <a:t>Evaluate Cleaning Effectiveness </a:t>
            </a:r>
          </a:p>
          <a:p>
            <a:pPr>
              <a:lnSpc>
                <a:spcPct val="100000"/>
              </a:lnSpc>
            </a:pPr>
            <a:r>
              <a:rPr lang="en-US" sz="2000" dirty="0"/>
              <a:t>Chart Membrane Life </a:t>
            </a:r>
          </a:p>
          <a:p>
            <a:pPr marL="457200" lvl="1">
              <a:lnSpc>
                <a:spcPct val="100000"/>
              </a:lnSpc>
              <a:buFont typeface="Arial" panose="020B0604020202020204" pitchFamily="34" charset="0"/>
              <a:buChar char="–"/>
            </a:pPr>
            <a:r>
              <a:rPr lang="en-US" sz="1800" dirty="0"/>
              <a:t>Plan / budget for membrane replacement </a:t>
            </a:r>
          </a:p>
          <a:p>
            <a:pPr>
              <a:lnSpc>
                <a:spcPct val="100000"/>
              </a:lnSpc>
            </a:pPr>
            <a:r>
              <a:rPr lang="en-US" sz="2000" dirty="0"/>
              <a:t>Performed by operating the rack at 25%, 50%, 75%, 100%, and 125% of the design flux. </a:t>
            </a:r>
          </a:p>
          <a:p>
            <a:pPr>
              <a:lnSpc>
                <a:spcPct val="100000"/>
              </a:lnSpc>
            </a:pPr>
            <a:r>
              <a:rPr lang="en-US" sz="2000" b="1" i="1" dirty="0"/>
              <a:t>Ideally</a:t>
            </a:r>
            <a:r>
              <a:rPr lang="en-US" sz="2000" i="1" dirty="0"/>
              <a:t> -</a:t>
            </a:r>
            <a:r>
              <a:rPr lang="en-US" sz="2000" dirty="0"/>
              <a:t> performed before and after each clean </a:t>
            </a:r>
          </a:p>
          <a:p>
            <a:pPr>
              <a:lnSpc>
                <a:spcPct val="100000"/>
              </a:lnSpc>
            </a:pPr>
            <a:r>
              <a:rPr lang="en-US" sz="2000" b="1" i="1" dirty="0"/>
              <a:t>Ideally</a:t>
            </a:r>
            <a:r>
              <a:rPr lang="en-US" sz="2000" dirty="0"/>
              <a:t> - will have a “clean” water source, i.e. potable </a:t>
            </a:r>
          </a:p>
          <a:p>
            <a:pPr marL="457200" lvl="1">
              <a:lnSpc>
                <a:spcPct val="100000"/>
              </a:lnSpc>
              <a:buFont typeface="Arial" panose="020B0604020202020204" pitchFamily="34" charset="0"/>
              <a:buChar char="–"/>
            </a:pPr>
            <a:r>
              <a:rPr lang="en-US" sz="1800" dirty="0"/>
              <a:t>This will provided a relatively repeatable water quality  </a:t>
            </a:r>
          </a:p>
          <a:p>
            <a:pPr marL="457200" lvl="1">
              <a:lnSpc>
                <a:spcPct val="100000"/>
              </a:lnSpc>
              <a:buFont typeface="Arial" panose="020B0604020202020204" pitchFamily="34" charset="0"/>
              <a:buChar char="–"/>
            </a:pPr>
            <a:r>
              <a:rPr lang="en-US" sz="1800" dirty="0"/>
              <a:t>If potable is not available, can us feed water </a:t>
            </a:r>
          </a:p>
          <a:p>
            <a:pPr>
              <a:lnSpc>
                <a:spcPct val="100000"/>
              </a:lnSpc>
            </a:pPr>
            <a:endParaRPr lang="en-US" sz="2000" dirty="0"/>
          </a:p>
        </p:txBody>
      </p:sp>
      <p:sp>
        <p:nvSpPr>
          <p:cNvPr id="5" name="TextBox 4">
            <a:extLst>
              <a:ext uri="{FF2B5EF4-FFF2-40B4-BE49-F238E27FC236}">
                <a16:creationId xmlns:a16="http://schemas.microsoft.com/office/drawing/2014/main" id="{4858CF0B-9EFF-4378-8855-DEDBC0924D1B}"/>
              </a:ext>
            </a:extLst>
          </p:cNvPr>
          <p:cNvSpPr txBox="1"/>
          <p:nvPr/>
        </p:nvSpPr>
        <p:spPr>
          <a:xfrm>
            <a:off x="373224" y="5682343"/>
            <a:ext cx="3041217"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Courtesy Separation Processes </a:t>
            </a:r>
            <a:r>
              <a:rPr lang="en-US" sz="1400" dirty="0" smtClean="0">
                <a:latin typeface="Arial" panose="020B0604020202020204" pitchFamily="34" charset="0"/>
                <a:cs typeface="Arial" panose="020B0604020202020204" pitchFamily="34" charset="0"/>
              </a:rPr>
              <a:t>Inc.</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43123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Clean Water Flux Testing</a:t>
            </a:r>
          </a:p>
        </p:txBody>
      </p:sp>
      <p:pic>
        <p:nvPicPr>
          <p:cNvPr id="11" name="Picture 10">
            <a:extLst>
              <a:ext uri="{FF2B5EF4-FFF2-40B4-BE49-F238E27FC236}">
                <a16:creationId xmlns:a16="http://schemas.microsoft.com/office/drawing/2014/main" id="{3B0BFF0B-5E05-4547-BB38-7D25D54419DD}"/>
              </a:ext>
            </a:extLst>
          </p:cNvPr>
          <p:cNvPicPr/>
          <p:nvPr/>
        </p:nvPicPr>
        <p:blipFill>
          <a:blip r:embed="rId4" cstate="email">
            <a:extLst>
              <a:ext uri="{28A0092B-C50C-407E-A947-70E740481C1C}">
                <a14:useLocalDpi xmlns:a14="http://schemas.microsoft.com/office/drawing/2010/main"/>
              </a:ext>
            </a:extLst>
          </a:blip>
          <a:srcRect/>
          <a:stretch>
            <a:fillRect/>
          </a:stretch>
        </p:blipFill>
        <p:spPr bwMode="auto">
          <a:xfrm>
            <a:off x="2433095" y="1199483"/>
            <a:ext cx="5967739" cy="2439068"/>
          </a:xfrm>
          <a:prstGeom prst="rect">
            <a:avLst/>
          </a:prstGeom>
          <a:noFill/>
          <a:ln w="9525">
            <a:noFill/>
            <a:miter lim="800000"/>
            <a:headEnd/>
            <a:tailEnd/>
          </a:ln>
        </p:spPr>
      </p:pic>
      <p:sp>
        <p:nvSpPr>
          <p:cNvPr id="12" name="Rectangle 2">
            <a:extLst>
              <a:ext uri="{FF2B5EF4-FFF2-40B4-BE49-F238E27FC236}">
                <a16:creationId xmlns:a16="http://schemas.microsoft.com/office/drawing/2014/main" id="{3045A6CD-DD82-4442-8750-DC9F600514BE}"/>
              </a:ext>
            </a:extLst>
          </p:cNvPr>
          <p:cNvSpPr>
            <a:spLocks noChangeArrowheads="1"/>
          </p:cNvSpPr>
          <p:nvPr/>
        </p:nvSpPr>
        <p:spPr bwMode="auto">
          <a:xfrm>
            <a:off x="3828834" y="36443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13" name="Object 12">
            <a:extLst>
              <a:ext uri="{FF2B5EF4-FFF2-40B4-BE49-F238E27FC236}">
                <a16:creationId xmlns:a16="http://schemas.microsoft.com/office/drawing/2014/main" id="{321071EE-5A21-48D7-A036-88EF0AA7EF90}"/>
              </a:ext>
            </a:extLst>
          </p:cNvPr>
          <p:cNvGraphicFramePr>
            <a:graphicFrameLocks noChangeAspect="1"/>
          </p:cNvGraphicFramePr>
          <p:nvPr>
            <p:extLst/>
          </p:nvPr>
        </p:nvGraphicFramePr>
        <p:xfrm>
          <a:off x="2690053" y="3749807"/>
          <a:ext cx="5710780" cy="2629568"/>
        </p:xfrm>
        <a:graphic>
          <a:graphicData uri="http://schemas.openxmlformats.org/presentationml/2006/ole">
            <mc:AlternateContent xmlns:mc="http://schemas.openxmlformats.org/markup-compatibility/2006">
              <mc:Choice xmlns:v="urn:schemas-microsoft-com:vml" Requires="v">
                <p:oleObj spid="_x0000_s2068" name="Visio" r:id="rId5" imgW="5418157" imgH="2494868" progId="Visio.Drawing.11">
                  <p:embed/>
                </p:oleObj>
              </mc:Choice>
              <mc:Fallback>
                <p:oleObj name="Visio" r:id="rId5" imgW="5418157" imgH="2494868" progId="Visio.Drawing.11">
                  <p:embed/>
                  <p:pic>
                    <p:nvPicPr>
                      <p:cNvPr id="13" name="Object 12">
                        <a:extLst>
                          <a:ext uri="{FF2B5EF4-FFF2-40B4-BE49-F238E27FC236}">
                            <a16:creationId xmlns:a16="http://schemas.microsoft.com/office/drawing/2014/main" id="{321071EE-5A21-48D7-A036-88EF0AA7EF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0053" y="3749807"/>
                        <a:ext cx="5710780" cy="2629568"/>
                      </a:xfrm>
                      <a:prstGeom prst="rect">
                        <a:avLst/>
                      </a:prstGeom>
                      <a:noFill/>
                    </p:spPr>
                  </p:pic>
                </p:oleObj>
              </mc:Fallback>
            </mc:AlternateContent>
          </a:graphicData>
        </a:graphic>
      </p:graphicFrame>
      <p:sp>
        <p:nvSpPr>
          <p:cNvPr id="3" name="TextBox 2">
            <a:extLst>
              <a:ext uri="{FF2B5EF4-FFF2-40B4-BE49-F238E27FC236}">
                <a16:creationId xmlns:a16="http://schemas.microsoft.com/office/drawing/2014/main" id="{C4B7D09D-1D2D-424F-838E-E02D8CCE8696}"/>
              </a:ext>
            </a:extLst>
          </p:cNvPr>
          <p:cNvSpPr txBox="1"/>
          <p:nvPr/>
        </p:nvSpPr>
        <p:spPr>
          <a:xfrm>
            <a:off x="8739391" y="1811359"/>
            <a:ext cx="1704974" cy="95410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The slope of the lines in this chart is flux/TMP, or permeability</a:t>
            </a:r>
          </a:p>
        </p:txBody>
      </p:sp>
      <p:sp>
        <p:nvSpPr>
          <p:cNvPr id="5" name="TextBox 4">
            <a:extLst>
              <a:ext uri="{FF2B5EF4-FFF2-40B4-BE49-F238E27FC236}">
                <a16:creationId xmlns:a16="http://schemas.microsoft.com/office/drawing/2014/main" id="{D2E55602-B8B9-4AE4-ADFF-80E76FBDE9DC}"/>
              </a:ext>
            </a:extLst>
          </p:cNvPr>
          <p:cNvSpPr txBox="1"/>
          <p:nvPr/>
        </p:nvSpPr>
        <p:spPr>
          <a:xfrm>
            <a:off x="6708356" y="511176"/>
            <a:ext cx="768349" cy="400110"/>
          </a:xfrm>
          <a:prstGeom prst="rect">
            <a:avLst/>
          </a:prstGeom>
          <a:noFill/>
        </p:spPr>
        <p:txBody>
          <a:bodyPr wrap="square" rtlCol="0">
            <a:spAutoFit/>
          </a:bodyPr>
          <a:lstStyle/>
          <a:p>
            <a:pPr algn="ctr"/>
            <a:r>
              <a:rPr lang="en-US" sz="1000" dirty="0"/>
              <a:t>CWFT when new</a:t>
            </a:r>
          </a:p>
        </p:txBody>
      </p:sp>
      <p:sp>
        <p:nvSpPr>
          <p:cNvPr id="10" name="TextBox 9">
            <a:extLst>
              <a:ext uri="{FF2B5EF4-FFF2-40B4-BE49-F238E27FC236}">
                <a16:creationId xmlns:a16="http://schemas.microsoft.com/office/drawing/2014/main" id="{F42A2E12-AAC9-457A-BECC-3F38162332B9}"/>
              </a:ext>
            </a:extLst>
          </p:cNvPr>
          <p:cNvSpPr txBox="1"/>
          <p:nvPr/>
        </p:nvSpPr>
        <p:spPr>
          <a:xfrm>
            <a:off x="8400834" y="590419"/>
            <a:ext cx="1060449" cy="400110"/>
          </a:xfrm>
          <a:prstGeom prst="rect">
            <a:avLst/>
          </a:prstGeom>
          <a:noFill/>
        </p:spPr>
        <p:txBody>
          <a:bodyPr wrap="square" rtlCol="0">
            <a:spAutoFit/>
          </a:bodyPr>
          <a:lstStyle/>
          <a:p>
            <a:pPr algn="ctr"/>
            <a:r>
              <a:rPr lang="en-US" sz="1000" dirty="0"/>
              <a:t>Subsequent tests over time</a:t>
            </a:r>
          </a:p>
        </p:txBody>
      </p:sp>
      <p:cxnSp>
        <p:nvCxnSpPr>
          <p:cNvPr id="7" name="Straight Arrow Connector 6">
            <a:extLst>
              <a:ext uri="{FF2B5EF4-FFF2-40B4-BE49-F238E27FC236}">
                <a16:creationId xmlns:a16="http://schemas.microsoft.com/office/drawing/2014/main" id="{A97E6CC6-823A-44E7-9A43-86D28D5A9582}"/>
              </a:ext>
            </a:extLst>
          </p:cNvPr>
          <p:cNvCxnSpPr>
            <a:cxnSpLocks/>
          </p:cNvCxnSpPr>
          <p:nvPr/>
        </p:nvCxnSpPr>
        <p:spPr>
          <a:xfrm flipH="1">
            <a:off x="5864445" y="845975"/>
            <a:ext cx="843911" cy="278165"/>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FA988FC9-7BB6-4323-B43A-283DB839AD23}"/>
              </a:ext>
            </a:extLst>
          </p:cNvPr>
          <p:cNvCxnSpPr>
            <a:cxnSpLocks/>
            <a:stCxn id="10" idx="1"/>
          </p:cNvCxnSpPr>
          <p:nvPr/>
        </p:nvCxnSpPr>
        <p:spPr>
          <a:xfrm flipH="1">
            <a:off x="6438801" y="790475"/>
            <a:ext cx="1962032" cy="448847"/>
          </a:xfrm>
          <a:prstGeom prst="straightConnector1">
            <a:avLst/>
          </a:prstGeom>
          <a:ln w="1905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B7905F40-8D4A-4FF9-864E-B9D9A56FCB38}"/>
              </a:ext>
            </a:extLst>
          </p:cNvPr>
          <p:cNvCxnSpPr>
            <a:cxnSpLocks/>
            <a:stCxn id="10" idx="1"/>
          </p:cNvCxnSpPr>
          <p:nvPr/>
        </p:nvCxnSpPr>
        <p:spPr>
          <a:xfrm flipH="1">
            <a:off x="7515017" y="790475"/>
            <a:ext cx="885816" cy="469231"/>
          </a:xfrm>
          <a:prstGeom prst="straightConnector1">
            <a:avLst/>
          </a:prstGeom>
          <a:ln w="1905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CC3203DF-95A7-4057-87E9-555F5ADFF459}"/>
              </a:ext>
            </a:extLst>
          </p:cNvPr>
          <p:cNvCxnSpPr>
            <a:cxnSpLocks/>
            <a:stCxn id="10" idx="1"/>
          </p:cNvCxnSpPr>
          <p:nvPr/>
        </p:nvCxnSpPr>
        <p:spPr>
          <a:xfrm flipH="1">
            <a:off x="8150937" y="790474"/>
            <a:ext cx="249897" cy="950658"/>
          </a:xfrm>
          <a:prstGeom prst="straightConnector1">
            <a:avLst/>
          </a:prstGeom>
          <a:ln w="1905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313B0D3F-1EC0-4BEE-BD9C-5C7DFD3F8A9E}"/>
              </a:ext>
            </a:extLst>
          </p:cNvPr>
          <p:cNvCxnSpPr>
            <a:cxnSpLocks/>
            <a:stCxn id="10" idx="1"/>
          </p:cNvCxnSpPr>
          <p:nvPr/>
        </p:nvCxnSpPr>
        <p:spPr>
          <a:xfrm>
            <a:off x="8400833" y="790475"/>
            <a:ext cx="0" cy="1519969"/>
          </a:xfrm>
          <a:prstGeom prst="straightConnector1">
            <a:avLst/>
          </a:prstGeom>
          <a:ln w="19050">
            <a:solidFill>
              <a:srgbClr val="C0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77670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7864"/>
            <a:ext cx="7764463" cy="3270126"/>
          </a:xfrm>
        </p:spPr>
        <p:txBody>
          <a:bodyPr/>
          <a:lstStyle/>
          <a:p>
            <a:r>
              <a:rPr lang="en-US" b="0" dirty="0">
                <a:latin typeface="Arial" panose="020B0604020202020204" pitchFamily="34" charset="0"/>
                <a:cs typeface="Arial" panose="020B0604020202020204" pitchFamily="34" charset="0"/>
              </a:rPr>
              <a:t>Membrane Filtration Role in Potable Reuse </a:t>
            </a:r>
          </a:p>
        </p:txBody>
      </p:sp>
    </p:spTree>
    <p:extLst>
      <p:ext uri="{BB962C8B-B14F-4D97-AF65-F5344CB8AC3E}">
        <p14:creationId xmlns:p14="http://schemas.microsoft.com/office/powerpoint/2010/main" val="8097056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Permeability Monitoring</a:t>
            </a:r>
          </a:p>
        </p:txBody>
      </p:sp>
      <p:sp>
        <p:nvSpPr>
          <p:cNvPr id="4" name="Text Placeholder 3"/>
          <p:cNvSpPr>
            <a:spLocks noGrp="1"/>
          </p:cNvSpPr>
          <p:nvPr>
            <p:ph type="body" sz="quarter" idx="11"/>
          </p:nvPr>
        </p:nvSpPr>
        <p:spPr/>
        <p:txBody>
          <a:bodyPr/>
          <a:lstStyle/>
          <a:p>
            <a:r>
              <a:rPr lang="en-US" sz="1800" dirty="0">
                <a:latin typeface="Arial" panose="020B0604020202020204" pitchFamily="34" charset="0"/>
              </a:rPr>
              <a:t>A long range is required to evaluate process stability</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t="6170"/>
          <a:stretch/>
        </p:blipFill>
        <p:spPr>
          <a:xfrm>
            <a:off x="2581275" y="1506111"/>
            <a:ext cx="7087469" cy="4818488"/>
          </a:xfrm>
          <a:prstGeom prst="rect">
            <a:avLst/>
          </a:prstGeom>
        </p:spPr>
      </p:pic>
    </p:spTree>
    <p:extLst>
      <p:ext uri="{BB962C8B-B14F-4D97-AF65-F5344CB8AC3E}">
        <p14:creationId xmlns:p14="http://schemas.microsoft.com/office/powerpoint/2010/main" val="38193240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MF Data Collection</a:t>
            </a:r>
          </a:p>
        </p:txBody>
      </p:sp>
      <p:sp>
        <p:nvSpPr>
          <p:cNvPr id="4" name="Text Placeholder 3"/>
          <p:cNvSpPr>
            <a:spLocks noGrp="1"/>
          </p:cNvSpPr>
          <p:nvPr>
            <p:ph type="body" sz="quarter" idx="11"/>
          </p:nvPr>
        </p:nvSpPr>
        <p:spPr>
          <a:xfrm>
            <a:off x="928099" y="1101178"/>
            <a:ext cx="10157823" cy="833948"/>
          </a:xfrm>
        </p:spPr>
        <p:txBody>
          <a:bodyPr/>
          <a:lstStyle/>
          <a:p>
            <a:r>
              <a:rPr lang="en-US" sz="1800" dirty="0">
                <a:latin typeface="Arial" panose="020B0604020202020204" pitchFamily="34" charset="0"/>
              </a:rPr>
              <a:t>Shorter ranges help assess daily operations and processes… Is there anything unusual in this data?</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t="6120"/>
          <a:stretch/>
        </p:blipFill>
        <p:spPr>
          <a:xfrm>
            <a:off x="2714625" y="1617293"/>
            <a:ext cx="6962491" cy="4736071"/>
          </a:xfrm>
          <a:prstGeom prst="rect">
            <a:avLst/>
          </a:prstGeom>
        </p:spPr>
      </p:pic>
    </p:spTree>
    <p:extLst>
      <p:ext uri="{BB962C8B-B14F-4D97-AF65-F5344CB8AC3E}">
        <p14:creationId xmlns:p14="http://schemas.microsoft.com/office/powerpoint/2010/main" val="41686669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Inspect Each Process</a:t>
            </a:r>
          </a:p>
        </p:txBody>
      </p:sp>
      <p:sp>
        <p:nvSpPr>
          <p:cNvPr id="4" name="Text Placeholder 3"/>
          <p:cNvSpPr>
            <a:spLocks noGrp="1"/>
          </p:cNvSpPr>
          <p:nvPr>
            <p:ph type="body" sz="quarter" idx="11"/>
          </p:nvPr>
        </p:nvSpPr>
        <p:spPr/>
        <p:txBody>
          <a:bodyPr/>
          <a:lstStyle/>
          <a:p>
            <a:r>
              <a:rPr lang="en-US" sz="1800" dirty="0">
                <a:latin typeface="Arial" panose="020B0604020202020204" pitchFamily="34" charset="0"/>
              </a:rPr>
              <a:t>Are Chemically Enhanced Backwashes Performing Effectively?</a:t>
            </a:r>
          </a:p>
        </p:txBody>
      </p:sp>
      <p:pic>
        <p:nvPicPr>
          <p:cNvPr id="5" name="Pictur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19300" y="1523070"/>
            <a:ext cx="7391400" cy="479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12850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Integrity Test Results</a:t>
            </a:r>
          </a:p>
        </p:txBody>
      </p:sp>
      <p:sp>
        <p:nvSpPr>
          <p:cNvPr id="4" name="Text Placeholder 3"/>
          <p:cNvSpPr>
            <a:spLocks noGrp="1"/>
          </p:cNvSpPr>
          <p:nvPr>
            <p:ph type="body" sz="quarter" idx="11"/>
          </p:nvPr>
        </p:nvSpPr>
        <p:spPr/>
        <p:txBody>
          <a:bodyPr/>
          <a:lstStyle/>
          <a:p>
            <a:r>
              <a:rPr lang="en-US" sz="1800" dirty="0">
                <a:latin typeface="Arial" panose="020B0604020202020204" pitchFamily="34" charset="0"/>
              </a:rPr>
              <a:t>A small amount of scatter is </a:t>
            </a:r>
            <a:r>
              <a:rPr lang="en-US" sz="1800" dirty="0" smtClean="0">
                <a:latin typeface="Arial" panose="020B0604020202020204" pitchFamily="34" charset="0"/>
              </a:rPr>
              <a:t>normal</a:t>
            </a:r>
            <a:endParaRPr lang="en-US" sz="1800" dirty="0">
              <a:latin typeface="Arial" panose="020B0604020202020204" pitchFamily="34" charset="0"/>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t="5918"/>
          <a:stretch/>
        </p:blipFill>
        <p:spPr>
          <a:xfrm>
            <a:off x="2514600" y="1435273"/>
            <a:ext cx="7214262" cy="4917902"/>
          </a:xfrm>
          <a:prstGeom prst="rect">
            <a:avLst/>
          </a:prstGeom>
        </p:spPr>
      </p:pic>
    </p:spTree>
    <p:extLst>
      <p:ext uri="{BB962C8B-B14F-4D97-AF65-F5344CB8AC3E}">
        <p14:creationId xmlns:p14="http://schemas.microsoft.com/office/powerpoint/2010/main" val="8048555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0445" y="1236268"/>
            <a:ext cx="9842739" cy="3270126"/>
          </a:xfrm>
        </p:spPr>
        <p:txBody>
          <a:bodyPr/>
          <a:lstStyle/>
          <a:p>
            <a:r>
              <a:rPr lang="en-US" b="0" dirty="0" smtClean="0">
                <a:latin typeface="Arial" panose="020B0604020202020204" pitchFamily="34" charset="0"/>
                <a:cs typeface="Arial" panose="020B0604020202020204" pitchFamily="34" charset="0"/>
              </a:rPr>
              <a:t>Other Considerations:</a:t>
            </a:r>
            <a:br>
              <a:rPr lang="en-US" b="0" dirty="0" smtClean="0">
                <a:latin typeface="Arial" panose="020B0604020202020204" pitchFamily="34" charset="0"/>
                <a:cs typeface="Arial" panose="020B0604020202020204" pitchFamily="34" charset="0"/>
              </a:rPr>
            </a:br>
            <a:r>
              <a:rPr lang="en-US" b="0" dirty="0" smtClean="0">
                <a:latin typeface="Arial" panose="020B0604020202020204" pitchFamily="34" charset="0"/>
                <a:cs typeface="Arial" panose="020B0604020202020204" pitchFamily="34" charset="0"/>
              </a:rPr>
              <a:t>Cleaning and Membrane Repair</a:t>
            </a: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72580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338919" cy="533400"/>
          </a:xfrm>
        </p:spPr>
        <p:txBody>
          <a:bodyPr/>
          <a:lstStyle/>
          <a:p>
            <a:r>
              <a:rPr lang="en-US" dirty="0"/>
              <a:t>Chemical Clean in Place</a:t>
            </a:r>
          </a:p>
        </p:txBody>
      </p:sp>
      <p:sp>
        <p:nvSpPr>
          <p:cNvPr id="4" name="Text Placeholder 3"/>
          <p:cNvSpPr>
            <a:spLocks noGrp="1"/>
          </p:cNvSpPr>
          <p:nvPr>
            <p:ph type="body" sz="quarter" idx="10"/>
          </p:nvPr>
        </p:nvSpPr>
        <p:spPr>
          <a:xfrm>
            <a:off x="685800" y="1794324"/>
            <a:ext cx="6810375" cy="4293039"/>
          </a:xfrm>
        </p:spPr>
        <p:txBody>
          <a:bodyPr>
            <a:normAutofit/>
          </a:bodyPr>
          <a:lstStyle/>
          <a:p>
            <a:pPr>
              <a:lnSpc>
                <a:spcPct val="100000"/>
              </a:lnSpc>
              <a:spcBef>
                <a:spcPts val="0"/>
              </a:spcBef>
              <a:spcAft>
                <a:spcPts val="600"/>
              </a:spcAft>
            </a:pPr>
            <a:r>
              <a:rPr lang="en-US" sz="2000" dirty="0"/>
              <a:t>High pH cleaning using sodium hypochlorite and sometimes caustic to increase cleaning pH is typically utilized – removes organic, biological and solid material.</a:t>
            </a:r>
          </a:p>
          <a:p>
            <a:pPr>
              <a:lnSpc>
                <a:spcPct val="100000"/>
              </a:lnSpc>
              <a:spcBef>
                <a:spcPts val="0"/>
              </a:spcBef>
              <a:spcAft>
                <a:spcPts val="600"/>
              </a:spcAft>
            </a:pPr>
            <a:r>
              <a:rPr lang="en-US" sz="2000" dirty="0"/>
              <a:t>Low pH cleaning with citric acid and sometimes an inorganic acid to lower pH is typically utilized. </a:t>
            </a:r>
            <a:r>
              <a:rPr lang="en-US" sz="2000" dirty="0" smtClean="0"/>
              <a:t>Useful </a:t>
            </a:r>
            <a:r>
              <a:rPr lang="en-US" sz="2000" dirty="0"/>
              <a:t>to remove iron fouling and any scale formation.</a:t>
            </a:r>
          </a:p>
          <a:p>
            <a:pPr>
              <a:lnSpc>
                <a:spcPct val="100000"/>
              </a:lnSpc>
              <a:spcBef>
                <a:spcPts val="0"/>
              </a:spcBef>
              <a:spcAft>
                <a:spcPts val="600"/>
              </a:spcAft>
            </a:pPr>
            <a:r>
              <a:rPr lang="en-US" sz="2000" dirty="0"/>
              <a:t>RO permeate is often available, if not a softening system may be required to manage scaling from hardness if filtrate is utilized for cleaning above pH </a:t>
            </a:r>
            <a:r>
              <a:rPr lang="en-US" sz="2000" dirty="0" smtClean="0"/>
              <a:t>10.5.</a:t>
            </a:r>
            <a:endParaRPr lang="en-US" sz="2000" dirty="0"/>
          </a:p>
          <a:p>
            <a:pPr>
              <a:lnSpc>
                <a:spcPct val="100000"/>
              </a:lnSpc>
              <a:spcBef>
                <a:spcPts val="0"/>
              </a:spcBef>
              <a:spcAft>
                <a:spcPts val="600"/>
              </a:spcAft>
            </a:pPr>
            <a:r>
              <a:rPr lang="en-US" sz="2000" dirty="0"/>
              <a:t>Neutralized CIP solution is often recycled to the head of the reclamation process.</a:t>
            </a:r>
          </a:p>
          <a:p>
            <a:pPr>
              <a:lnSpc>
                <a:spcPct val="110000"/>
              </a:lnSpc>
              <a:spcBef>
                <a:spcPts val="0"/>
              </a:spcBef>
            </a:pPr>
            <a:endParaRPr lang="en-US" sz="2000" dirty="0"/>
          </a:p>
          <a:p>
            <a:pPr>
              <a:lnSpc>
                <a:spcPct val="110000"/>
              </a:lnSpc>
              <a:spcBef>
                <a:spcPts val="0"/>
              </a:spcBef>
            </a:pPr>
            <a:endParaRPr lang="en-US" sz="2000" dirty="0"/>
          </a:p>
        </p:txBody>
      </p:sp>
      <p:sp>
        <p:nvSpPr>
          <p:cNvPr id="5" name="Text Placeholder 4"/>
          <p:cNvSpPr>
            <a:spLocks noGrp="1"/>
          </p:cNvSpPr>
          <p:nvPr>
            <p:ph type="body" sz="quarter" idx="11"/>
          </p:nvPr>
        </p:nvSpPr>
        <p:spPr>
          <a:xfrm>
            <a:off x="928099" y="1101178"/>
            <a:ext cx="10349501" cy="346466"/>
          </a:xfrm>
        </p:spPr>
        <p:txBody>
          <a:bodyPr/>
          <a:lstStyle/>
          <a:p>
            <a:r>
              <a:rPr lang="en-US" sz="1800" dirty="0">
                <a:latin typeface="Arial" panose="020B0604020202020204" pitchFamily="34" charset="0"/>
              </a:rPr>
              <a:t>Some general considerations. Other training programs provided greater breadth and </a:t>
            </a:r>
            <a:r>
              <a:rPr lang="en-US" sz="1800" dirty="0" smtClean="0">
                <a:latin typeface="Arial" panose="020B0604020202020204" pitchFamily="34" charset="0"/>
              </a:rPr>
              <a:t>depth</a:t>
            </a:r>
            <a:endParaRPr lang="en-US" sz="1800" dirty="0">
              <a:latin typeface="Arial" panose="020B0604020202020204" pitchFamily="34" charset="0"/>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64757" y="1794325"/>
            <a:ext cx="3736717" cy="3736717"/>
          </a:xfrm>
          <a:prstGeom prst="rect">
            <a:avLst/>
          </a:prstGeom>
        </p:spPr>
      </p:pic>
      <p:sp>
        <p:nvSpPr>
          <p:cNvPr id="7" name="TextBox 9"/>
          <p:cNvSpPr txBox="1">
            <a:spLocks noChangeArrowheads="1"/>
          </p:cNvSpPr>
          <p:nvPr/>
        </p:nvSpPr>
        <p:spPr bwMode="auto">
          <a:xfrm>
            <a:off x="8064757" y="5564144"/>
            <a:ext cx="38210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sz="1400" dirty="0"/>
              <a:t>Membrane Building Chemical Storage, </a:t>
            </a:r>
            <a:br>
              <a:rPr lang="en-US" altLang="en-US" sz="1400" dirty="0"/>
            </a:br>
            <a:r>
              <a:rPr lang="en-US" altLang="en-US" sz="1400" dirty="0"/>
              <a:t>F. Wayne Hill </a:t>
            </a:r>
            <a:r>
              <a:rPr lang="en-US" altLang="en-US" sz="1400" dirty="0" err="1"/>
              <a:t>WRC</a:t>
            </a:r>
            <a:r>
              <a:rPr lang="en-US" altLang="en-US" sz="1400" dirty="0"/>
              <a:t>, GA (2016)</a:t>
            </a:r>
          </a:p>
        </p:txBody>
      </p:sp>
    </p:spTree>
    <p:extLst>
      <p:ext uri="{BB962C8B-B14F-4D97-AF65-F5344CB8AC3E}">
        <p14:creationId xmlns:p14="http://schemas.microsoft.com/office/powerpoint/2010/main" val="13489901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Membrane Repair</a:t>
            </a:r>
          </a:p>
        </p:txBody>
      </p:sp>
      <p:sp>
        <p:nvSpPr>
          <p:cNvPr id="3" name="Text Placeholder 2"/>
          <p:cNvSpPr>
            <a:spLocks noGrp="1"/>
          </p:cNvSpPr>
          <p:nvPr>
            <p:ph type="body" sz="quarter" idx="10"/>
          </p:nvPr>
        </p:nvSpPr>
        <p:spPr>
          <a:xfrm>
            <a:off x="928099" y="1421443"/>
            <a:ext cx="6705600" cy="4292439"/>
          </a:xfrm>
        </p:spPr>
        <p:txBody>
          <a:bodyPr>
            <a:normAutofit fontScale="92500"/>
          </a:bodyPr>
          <a:lstStyle/>
          <a:p>
            <a:pPr marL="0" indent="0">
              <a:lnSpc>
                <a:spcPct val="100000"/>
              </a:lnSpc>
              <a:buNone/>
            </a:pPr>
            <a:r>
              <a:rPr lang="en-US" dirty="0"/>
              <a:t>In potable reuse applications, membrane isolation and fiber repairs are more </a:t>
            </a:r>
            <a:r>
              <a:rPr lang="en-US" dirty="0" smtClean="0"/>
              <a:t>critical </a:t>
            </a:r>
            <a:endParaRPr lang="en-US" dirty="0"/>
          </a:p>
          <a:p>
            <a:pPr marL="457200" lvl="1">
              <a:lnSpc>
                <a:spcPct val="100000"/>
              </a:lnSpc>
              <a:buFont typeface="Arial" panose="020B0604020202020204" pitchFamily="34" charset="0"/>
              <a:buChar char="–"/>
            </a:pPr>
            <a:r>
              <a:rPr lang="en-US" dirty="0"/>
              <a:t>Membrane isolation is possible in most train designs, allowing membranes with integrity failure to be removed/repaired while the system is </a:t>
            </a:r>
            <a:r>
              <a:rPr lang="en-US" dirty="0" smtClean="0"/>
              <a:t>operational</a:t>
            </a:r>
            <a:endParaRPr lang="en-US" dirty="0"/>
          </a:p>
          <a:p>
            <a:pPr marL="457200" lvl="1">
              <a:lnSpc>
                <a:spcPct val="100000"/>
              </a:lnSpc>
              <a:buFont typeface="Arial" panose="020B0604020202020204" pitchFamily="34" charset="0"/>
              <a:buChar char="–"/>
            </a:pPr>
            <a:r>
              <a:rPr lang="en-US" dirty="0"/>
              <a:t>Access and Safety are primary considerations while removing and repairing the </a:t>
            </a:r>
            <a:r>
              <a:rPr lang="en-US" dirty="0" smtClean="0"/>
              <a:t>membranes</a:t>
            </a:r>
            <a:endParaRPr lang="en-US" dirty="0"/>
          </a:p>
          <a:p>
            <a:pPr marL="457200" lvl="1">
              <a:lnSpc>
                <a:spcPct val="100000"/>
              </a:lnSpc>
              <a:buFont typeface="Arial" panose="020B0604020202020204" pitchFamily="34" charset="0"/>
              <a:buChar char="–"/>
            </a:pPr>
            <a:r>
              <a:rPr lang="en-US" dirty="0"/>
              <a:t>Coordination and planning of these repairs should be performed before repairs are </a:t>
            </a:r>
            <a:r>
              <a:rPr lang="en-US" dirty="0" smtClean="0"/>
              <a:t>attempted</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17761" y="541964"/>
            <a:ext cx="3878939" cy="5171919"/>
          </a:xfrm>
          <a:prstGeom prst="rect">
            <a:avLst/>
          </a:prstGeom>
        </p:spPr>
      </p:pic>
      <p:sp>
        <p:nvSpPr>
          <p:cNvPr id="6" name="TextBox 9"/>
          <p:cNvSpPr txBox="1">
            <a:spLocks noChangeArrowheads="1"/>
          </p:cNvSpPr>
          <p:nvPr/>
        </p:nvSpPr>
        <p:spPr bwMode="auto">
          <a:xfrm>
            <a:off x="7817760" y="5713883"/>
            <a:ext cx="38789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sz="1400" dirty="0"/>
              <a:t>Membrane Pinning, Pinellas County </a:t>
            </a:r>
            <a:r>
              <a:rPr lang="en-US" altLang="en-US" sz="1400" dirty="0" err="1"/>
              <a:t>WTE</a:t>
            </a:r>
            <a:r>
              <a:rPr lang="en-US" altLang="en-US" sz="1400" dirty="0"/>
              <a:t> </a:t>
            </a:r>
            <a:r>
              <a:rPr lang="en-US" altLang="en-US" sz="1400" dirty="0" err="1"/>
              <a:t>IWTP</a:t>
            </a:r>
            <a:r>
              <a:rPr lang="en-US" altLang="en-US" sz="1400" dirty="0"/>
              <a:t>, St. Petersburg, FL (2016)</a:t>
            </a:r>
          </a:p>
        </p:txBody>
      </p:sp>
    </p:spTree>
    <p:extLst>
      <p:ext uri="{BB962C8B-B14F-4D97-AF65-F5344CB8AC3E}">
        <p14:creationId xmlns:p14="http://schemas.microsoft.com/office/powerpoint/2010/main" val="35143022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90650" y="814710"/>
            <a:ext cx="8583613" cy="3270126"/>
          </a:xfrm>
        </p:spPr>
        <p:txBody>
          <a:bodyPr/>
          <a:lstStyle/>
          <a:p>
            <a:r>
              <a:rPr lang="en-US" b="0" dirty="0">
                <a:latin typeface="Arial" panose="020B0604020202020204" pitchFamily="34" charset="0"/>
                <a:cs typeface="Arial" panose="020B0604020202020204" pitchFamily="34" charset="0"/>
              </a:rPr>
              <a:t>Critical Control Response Procedures</a:t>
            </a:r>
          </a:p>
        </p:txBody>
      </p:sp>
    </p:spTree>
    <p:extLst>
      <p:ext uri="{BB962C8B-B14F-4D97-AF65-F5344CB8AC3E}">
        <p14:creationId xmlns:p14="http://schemas.microsoft.com/office/powerpoint/2010/main" val="18624204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338919" cy="533400"/>
          </a:xfrm>
        </p:spPr>
        <p:txBody>
          <a:bodyPr>
            <a:normAutofit/>
          </a:bodyPr>
          <a:lstStyle/>
          <a:p>
            <a:r>
              <a:rPr lang="en-US" dirty="0"/>
              <a:t>Hazard Analysis and Critical Control Point (HACCP) History</a:t>
            </a:r>
          </a:p>
        </p:txBody>
      </p:sp>
      <p:sp>
        <p:nvSpPr>
          <p:cNvPr id="2" name="Content Placeholder 1"/>
          <p:cNvSpPr>
            <a:spLocks noGrp="1"/>
          </p:cNvSpPr>
          <p:nvPr>
            <p:ph type="body" sz="quarter" idx="10"/>
          </p:nvPr>
        </p:nvSpPr>
        <p:spPr>
          <a:xfrm>
            <a:off x="815541" y="1149843"/>
            <a:ext cx="10184968" cy="2286084"/>
          </a:xfrm>
        </p:spPr>
        <p:txBody>
          <a:bodyPr>
            <a:normAutofit/>
          </a:bodyPr>
          <a:lstStyle/>
          <a:p>
            <a:r>
              <a:rPr lang="en-US" sz="2000" dirty="0"/>
              <a:t>Systematic preventative approach </a:t>
            </a:r>
            <a:br>
              <a:rPr lang="en-US" sz="2000" dirty="0"/>
            </a:br>
            <a:r>
              <a:rPr lang="en-US" sz="2000" dirty="0"/>
              <a:t>to Food </a:t>
            </a:r>
            <a:r>
              <a:rPr lang="en-US" sz="2000" dirty="0" smtClean="0"/>
              <a:t>Safety</a:t>
            </a:r>
            <a:endParaRPr lang="en-US" sz="2000" dirty="0"/>
          </a:p>
          <a:p>
            <a:r>
              <a:rPr lang="en-US" sz="2000" dirty="0"/>
              <a:t>Focus on barriers – not end of </a:t>
            </a:r>
            <a:br>
              <a:rPr lang="en-US" sz="2000" dirty="0"/>
            </a:br>
            <a:r>
              <a:rPr lang="en-US" sz="2000" dirty="0"/>
              <a:t>pipe treatment</a:t>
            </a:r>
          </a:p>
          <a:p>
            <a:r>
              <a:rPr lang="en-US" sz="2000" dirty="0"/>
              <a:t>Adapted to IPR and DPR through </a:t>
            </a:r>
            <a:br>
              <a:rPr lang="en-US" sz="2000" dirty="0"/>
            </a:br>
            <a:r>
              <a:rPr lang="en-US" sz="2000" dirty="0"/>
              <a:t>projects </a:t>
            </a:r>
            <a:r>
              <a:rPr lang="en-US" sz="2000" dirty="0" smtClean="0"/>
              <a:t>WRRF-09-03 </a:t>
            </a:r>
            <a:r>
              <a:rPr lang="en-US" sz="2000" dirty="0"/>
              <a:t>and </a:t>
            </a:r>
            <a:r>
              <a:rPr lang="en-US" sz="2000" dirty="0" smtClean="0"/>
              <a:t>Reuse-13-03 </a:t>
            </a:r>
            <a:endParaRPr lang="en-US" sz="2000" dirty="0"/>
          </a:p>
          <a:p>
            <a:endParaRPr lang="en-US" sz="2000" dirty="0"/>
          </a:p>
          <a:p>
            <a:endParaRPr lang="en-US" sz="2000" dirty="0"/>
          </a:p>
          <a:p>
            <a:endParaRPr lang="en-US" sz="2000"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00907" y="1479004"/>
            <a:ext cx="2354349" cy="1130400"/>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70221" y="1558313"/>
            <a:ext cx="736163" cy="976037"/>
          </a:xfrm>
          <a:prstGeom prst="rect">
            <a:avLst/>
          </a:prstGeom>
        </p:spPr>
      </p:pic>
      <p:pic>
        <p:nvPicPr>
          <p:cNvPr id="7" name="Picture 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40859" y="3663105"/>
            <a:ext cx="3474099" cy="2437963"/>
          </a:xfrm>
          <a:prstGeom prst="rect">
            <a:avLst/>
          </a:prstGeom>
          <a:ln w="19050">
            <a:solidFill>
              <a:srgbClr val="000000"/>
            </a:solidFill>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835851" y="2681539"/>
            <a:ext cx="2582758" cy="646331"/>
          </a:xfrm>
          <a:prstGeom prst="rect">
            <a:avLst/>
          </a:prstGeom>
        </p:spPr>
        <p:txBody>
          <a:bodyPr wrap="none" rtlCol="0">
            <a:spAutoFit/>
          </a:bodyPr>
          <a:lstStyle/>
          <a:p>
            <a:pPr algn="ctr">
              <a:spcBef>
                <a:spcPct val="0"/>
              </a:spcBef>
            </a:pPr>
            <a:r>
              <a:rPr lang="en-US" dirty="0">
                <a:latin typeface="Arial" panose="020B0604020202020204" pitchFamily="34" charset="0"/>
                <a:ea typeface="+mj-ea"/>
                <a:cs typeface="Arial" panose="020B0604020202020204" pitchFamily="34" charset="0"/>
              </a:rPr>
              <a:t>Conceived in 1960s by </a:t>
            </a:r>
            <a:br>
              <a:rPr lang="en-US" dirty="0">
                <a:latin typeface="Arial" panose="020B0604020202020204" pitchFamily="34" charset="0"/>
                <a:ea typeface="+mj-ea"/>
                <a:cs typeface="Arial" panose="020B0604020202020204" pitchFamily="34" charset="0"/>
              </a:rPr>
            </a:br>
            <a:r>
              <a:rPr lang="en-US" dirty="0">
                <a:latin typeface="Arial" panose="020B0604020202020204" pitchFamily="34" charset="0"/>
                <a:ea typeface="+mj-ea"/>
                <a:cs typeface="Arial" panose="020B0604020202020204" pitchFamily="34" charset="0"/>
              </a:rPr>
              <a:t>Pillsbury for NASA</a:t>
            </a:r>
          </a:p>
        </p:txBody>
      </p:sp>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00907" y="3717935"/>
            <a:ext cx="1930379" cy="1640718"/>
          </a:xfrm>
          <a:prstGeom prst="rect">
            <a:avLst/>
          </a:prstGeom>
          <a:ln w="19050">
            <a:solidFill>
              <a:srgbClr val="000000"/>
            </a:solidFill>
          </a:ln>
        </p:spPr>
      </p:pic>
      <p:sp>
        <p:nvSpPr>
          <p:cNvPr id="10" name="TextBox 9"/>
          <p:cNvSpPr txBox="1"/>
          <p:nvPr/>
        </p:nvSpPr>
        <p:spPr>
          <a:xfrm>
            <a:off x="7624563" y="5383933"/>
            <a:ext cx="2723823" cy="646331"/>
          </a:xfrm>
          <a:prstGeom prst="rect">
            <a:avLst/>
          </a:prstGeom>
        </p:spPr>
        <p:txBody>
          <a:bodyPr wrap="none" rtlCol="0">
            <a:spAutoFit/>
          </a:bodyPr>
          <a:lstStyle/>
          <a:p>
            <a:pPr algn="ctr">
              <a:spcBef>
                <a:spcPct val="0"/>
              </a:spcBef>
            </a:pPr>
            <a:r>
              <a:rPr lang="en-US" dirty="0">
                <a:latin typeface="Arial" panose="020B0604020202020204" pitchFamily="34" charset="0"/>
                <a:ea typeface="+mj-ea"/>
                <a:cs typeface="Arial" panose="020B0604020202020204" pitchFamily="34" charset="0"/>
              </a:rPr>
              <a:t>Defined in ISO 22000 – </a:t>
            </a:r>
            <a:br>
              <a:rPr lang="en-US" dirty="0">
                <a:latin typeface="Arial" panose="020B0604020202020204" pitchFamily="34" charset="0"/>
                <a:ea typeface="+mj-ea"/>
                <a:cs typeface="Arial" panose="020B0604020202020204" pitchFamily="34" charset="0"/>
              </a:rPr>
            </a:br>
            <a:r>
              <a:rPr lang="en-US" dirty="0">
                <a:latin typeface="Arial" panose="020B0604020202020204" pitchFamily="34" charset="0"/>
                <a:ea typeface="+mj-ea"/>
                <a:cs typeface="Arial" panose="020B0604020202020204" pitchFamily="34" charset="0"/>
              </a:rPr>
              <a:t>Food Safety</a:t>
            </a:r>
          </a:p>
        </p:txBody>
      </p:sp>
      <p:pic>
        <p:nvPicPr>
          <p:cNvPr id="11" name="Picture 1"/>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10945" y="4882087"/>
            <a:ext cx="1789069" cy="693614"/>
          </a:xfrm>
          <a:prstGeom prst="rect">
            <a:avLst/>
          </a:prstGeom>
          <a:ln w="19050">
            <a:solidFill>
              <a:srgbClr val="00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72907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338919" cy="533400"/>
          </a:xfrm>
        </p:spPr>
        <p:txBody>
          <a:bodyPr>
            <a:normAutofit/>
          </a:bodyPr>
          <a:lstStyle/>
          <a:p>
            <a:r>
              <a:rPr lang="en-US" dirty="0"/>
              <a:t>A CCP Approach Focus on Health Relevant Contaminants</a:t>
            </a:r>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07862" y="1075365"/>
            <a:ext cx="8236556" cy="5163510"/>
          </a:xfrm>
          <a:prstGeom prst="rect">
            <a:avLst/>
          </a:prstGeom>
        </p:spPr>
      </p:pic>
    </p:spTree>
    <p:extLst>
      <p:ext uri="{BB962C8B-B14F-4D97-AF65-F5344CB8AC3E}">
        <p14:creationId xmlns:p14="http://schemas.microsoft.com/office/powerpoint/2010/main" val="1836899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392653" y="2726449"/>
            <a:ext cx="854242" cy="2927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685800" y="431299"/>
            <a:ext cx="10479024" cy="833791"/>
          </a:xfrm>
        </p:spPr>
        <p:txBody>
          <a:bodyPr>
            <a:noAutofit/>
          </a:bodyPr>
          <a:lstStyle/>
          <a:p>
            <a:r>
              <a:rPr lang="en-US" sz="2800" dirty="0"/>
              <a:t>Membranes </a:t>
            </a:r>
            <a:r>
              <a:rPr lang="en-US" sz="2800" dirty="0" smtClean="0"/>
              <a:t>Have </a:t>
            </a:r>
            <a:r>
              <a:rPr lang="en-US" sz="2800" dirty="0"/>
              <a:t>B</a:t>
            </a:r>
            <a:r>
              <a:rPr lang="en-US" sz="2800" dirty="0" smtClean="0"/>
              <a:t>een </a:t>
            </a:r>
            <a:r>
              <a:rPr lang="en-US" sz="2800" dirty="0"/>
              <a:t>U</a:t>
            </a:r>
            <a:r>
              <a:rPr lang="en-US" sz="2800" dirty="0" smtClean="0"/>
              <a:t>sed </a:t>
            </a:r>
            <a:r>
              <a:rPr lang="en-US" sz="2800" dirty="0"/>
              <a:t>for Advanced </a:t>
            </a:r>
            <a:r>
              <a:rPr lang="en-US" sz="2800" dirty="0" smtClean="0"/>
              <a:t>Treatment </a:t>
            </a:r>
            <a:r>
              <a:rPr lang="en-US" sz="2800" dirty="0"/>
              <a:t>including Potable Reuse for </a:t>
            </a:r>
            <a:r>
              <a:rPr lang="en-US" sz="2800" dirty="0" smtClean="0"/>
              <a:t>More </a:t>
            </a:r>
            <a:r>
              <a:rPr lang="en-US" sz="2800" dirty="0"/>
              <a:t>than 40 </a:t>
            </a:r>
            <a:r>
              <a:rPr lang="en-US" sz="2800" dirty="0" smtClean="0"/>
              <a:t>Years</a:t>
            </a:r>
            <a:endParaRPr lang="en-US" sz="2800" dirty="0"/>
          </a:p>
        </p:txBody>
      </p:sp>
      <p:pic>
        <p:nvPicPr>
          <p:cNvPr id="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22167" y="1438759"/>
            <a:ext cx="7349375" cy="3907263"/>
          </a:xfrm>
          <a:prstGeom prst="rect">
            <a:avLst/>
          </a:prstGeom>
          <a:noFill/>
          <a:ln w="9525">
            <a:noFill/>
            <a:miter lim="800000"/>
            <a:headEnd/>
            <a:tailEnd/>
          </a:ln>
        </p:spPr>
      </p:pic>
      <p:sp>
        <p:nvSpPr>
          <p:cNvPr id="6" name="Rectangle 5"/>
          <p:cNvSpPr/>
          <p:nvPr/>
        </p:nvSpPr>
        <p:spPr>
          <a:xfrm>
            <a:off x="934917" y="1848118"/>
            <a:ext cx="3292028" cy="731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Bef>
                <a:spcPct val="20000"/>
              </a:spcBef>
            </a:pPr>
            <a:r>
              <a:rPr lang="en-US" sz="2800" dirty="0">
                <a:solidFill>
                  <a:schemeClr val="tx1"/>
                </a:solidFill>
                <a:latin typeface="Arial" panose="020B0604020202020204" pitchFamily="34" charset="0"/>
                <a:cs typeface="Arial" panose="020B0604020202020204" pitchFamily="34" charset="0"/>
              </a:rPr>
              <a:t>Membranes deliver consistently high quality water</a:t>
            </a:r>
          </a:p>
        </p:txBody>
      </p:sp>
      <p:sp>
        <p:nvSpPr>
          <p:cNvPr id="2" name="TextBox 1"/>
          <p:cNvSpPr txBox="1"/>
          <p:nvPr/>
        </p:nvSpPr>
        <p:spPr>
          <a:xfrm>
            <a:off x="5438775" y="5529532"/>
            <a:ext cx="6137874" cy="523220"/>
          </a:xfrm>
          <a:prstGeom prst="rect">
            <a:avLst/>
          </a:prstGeom>
          <a:noFill/>
        </p:spPr>
        <p:txBody>
          <a:bodyPr wrap="square" rtlCol="0">
            <a:spAutoFit/>
          </a:bodyPr>
          <a:lstStyle/>
          <a:p>
            <a:pPr algn="r"/>
            <a:r>
              <a:rPr lang="en-US" sz="1400" dirty="0">
                <a:latin typeface="Arial" panose="020B0604020202020204" pitchFamily="34" charset="0"/>
                <a:cs typeface="Arial" panose="020B0604020202020204" pitchFamily="34" charset="0"/>
              </a:rPr>
              <a:t>1976: Orange County Water District: Water Factory 21, Fountain Valley, CA</a:t>
            </a:r>
          </a:p>
          <a:p>
            <a:pPr algn="r"/>
            <a:r>
              <a:rPr lang="en-US" sz="1400" dirty="0">
                <a:latin typeface="Arial" panose="020B0604020202020204" pitchFamily="34" charset="0"/>
                <a:cs typeface="Arial" panose="020B0604020202020204" pitchFamily="34" charset="0"/>
              </a:rPr>
              <a:t>Photo Source: </a:t>
            </a:r>
            <a:r>
              <a:rPr lang="en-US" sz="1400" dirty="0" err="1">
                <a:latin typeface="Arial" panose="020B0604020202020204" pitchFamily="34" charset="0"/>
                <a:cs typeface="Arial" panose="020B0604020202020204" pitchFamily="34" charset="0"/>
              </a:rPr>
              <a:t>OCWD</a:t>
            </a:r>
            <a:r>
              <a:rPr lang="en-US" sz="1400" dirty="0">
                <a:latin typeface="Arial" panose="020B0604020202020204" pitchFamily="34" charset="0"/>
                <a:cs typeface="Arial" panose="020B0604020202020204" pitchFamily="34" charset="0"/>
              </a:rPr>
              <a:t> Water Factory 21 Brochure, Circa 1984</a:t>
            </a:r>
          </a:p>
        </p:txBody>
      </p:sp>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34917" y="3996919"/>
            <a:ext cx="4324682" cy="2162341"/>
          </a:xfrm>
          <a:prstGeom prst="rect">
            <a:avLst/>
          </a:prstGeom>
        </p:spPr>
      </p:pic>
      <p:sp>
        <p:nvSpPr>
          <p:cNvPr id="5" name="Oval 4"/>
          <p:cNvSpPr/>
          <p:nvPr/>
        </p:nvSpPr>
        <p:spPr>
          <a:xfrm>
            <a:off x="9857232" y="2926080"/>
            <a:ext cx="1335024" cy="758952"/>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a:stCxn id="4" idx="3"/>
          </p:cNvCxnSpPr>
          <p:nvPr/>
        </p:nvCxnSpPr>
        <p:spPr>
          <a:xfrm flipV="1">
            <a:off x="5259599" y="3509818"/>
            <a:ext cx="4669492" cy="1568272"/>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43770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2731" y="1984824"/>
            <a:ext cx="5860232" cy="4293039"/>
          </a:xfrm>
          <a:prstGeom prst="rect">
            <a:avLst/>
          </a:prstGeom>
        </p:spPr>
      </p:pic>
      <p:sp>
        <p:nvSpPr>
          <p:cNvPr id="6" name="Title 2"/>
          <p:cNvSpPr txBox="1">
            <a:spLocks/>
          </p:cNvSpPr>
          <p:nvPr/>
        </p:nvSpPr>
        <p:spPr>
          <a:xfrm>
            <a:off x="685799" y="350874"/>
            <a:ext cx="11265196" cy="12561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kern="1200">
                <a:solidFill>
                  <a:srgbClr val="395173"/>
                </a:solidFill>
                <a:latin typeface="Arial" panose="020B0604020202020204" pitchFamily="34" charset="0"/>
                <a:ea typeface="+mj-ea"/>
                <a:cs typeface="Arial" panose="020B0604020202020204" pitchFamily="34" charset="0"/>
              </a:defRPr>
            </a:lvl1pPr>
          </a:lstStyle>
          <a:p>
            <a:pPr>
              <a:lnSpc>
                <a:spcPct val="100000"/>
              </a:lnSpc>
              <a:spcAft>
                <a:spcPts val="600"/>
              </a:spcAft>
            </a:pPr>
            <a:r>
              <a:rPr lang="en-US" sz="2400" dirty="0"/>
              <a:t>CCPs are points in the treatment process that are specifically designed to reduce, prevent, or eliminate a human health hazard and </a:t>
            </a:r>
            <a:r>
              <a:rPr lang="en-US" sz="2400" dirty="0">
                <a:solidFill>
                  <a:srgbClr val="F44A31"/>
                </a:solidFill>
              </a:rPr>
              <a:t>for which controls exist </a:t>
            </a:r>
            <a:r>
              <a:rPr lang="en-US" sz="2400" dirty="0"/>
              <a:t>to ensure the proper performance of that process </a:t>
            </a:r>
          </a:p>
        </p:txBody>
      </p:sp>
      <p:pic>
        <p:nvPicPr>
          <p:cNvPr id="7" name="Picture 6"/>
          <p:cNvPicPr>
            <a:picLocks noChangeAspect="1"/>
          </p:cNvPicPr>
          <p:nvPr/>
        </p:nvPicPr>
        <p:blipFill>
          <a:blip r:embed="rId3"/>
          <a:stretch>
            <a:fillRect/>
          </a:stretch>
        </p:blipFill>
        <p:spPr>
          <a:xfrm>
            <a:off x="6561647" y="2980247"/>
            <a:ext cx="5105400" cy="933450"/>
          </a:xfrm>
          <a:prstGeom prst="rect">
            <a:avLst/>
          </a:prstGeom>
        </p:spPr>
      </p:pic>
      <p:sp>
        <p:nvSpPr>
          <p:cNvPr id="8" name="Oval 7"/>
          <p:cNvSpPr/>
          <p:nvPr/>
        </p:nvSpPr>
        <p:spPr>
          <a:xfrm>
            <a:off x="4874899" y="4718726"/>
            <a:ext cx="2474912" cy="1269365"/>
          </a:xfrm>
          <a:prstGeom prst="ellipse">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r>
              <a:rPr lang="en-US" dirty="0"/>
              <a:t>The CCP process is the barrier.</a:t>
            </a:r>
          </a:p>
        </p:txBody>
      </p:sp>
      <p:cxnSp>
        <p:nvCxnSpPr>
          <p:cNvPr id="10" name="Straight Arrow Connector 9"/>
          <p:cNvCxnSpPr>
            <a:stCxn id="8" idx="1"/>
          </p:cNvCxnSpPr>
          <p:nvPr/>
        </p:nvCxnSpPr>
        <p:spPr>
          <a:xfrm flipH="1" flipV="1">
            <a:off x="3722847" y="4131343"/>
            <a:ext cx="1514494" cy="773277"/>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796851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Example Critical Control Point - MF</a:t>
            </a:r>
          </a:p>
        </p:txBody>
      </p:sp>
      <p:pic>
        <p:nvPicPr>
          <p:cNvPr id="25" name="Picture 2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2256" y="1794324"/>
            <a:ext cx="5860232" cy="4293039"/>
          </a:xfrm>
          <a:prstGeom prst="rect">
            <a:avLst/>
          </a:prstGeom>
        </p:spPr>
      </p:pic>
      <p:graphicFrame>
        <p:nvGraphicFramePr>
          <p:cNvPr id="27" name="Chart 26"/>
          <p:cNvGraphicFramePr>
            <a:graphicFrameLocks/>
          </p:cNvGraphicFramePr>
          <p:nvPr>
            <p:extLst>
              <p:ext uri="{D42A27DB-BD31-4B8C-83A1-F6EECF244321}">
                <p14:modId xmlns:p14="http://schemas.microsoft.com/office/powerpoint/2010/main" val="3250907202"/>
              </p:ext>
            </p:extLst>
          </p:nvPr>
        </p:nvGraphicFramePr>
        <p:xfrm>
          <a:off x="6570453" y="3066691"/>
          <a:ext cx="4572000" cy="2743200"/>
        </p:xfrm>
        <a:graphic>
          <a:graphicData uri="http://schemas.openxmlformats.org/drawingml/2006/chart">
            <c:chart xmlns:c="http://schemas.openxmlformats.org/drawingml/2006/chart" xmlns:r="http://schemas.openxmlformats.org/officeDocument/2006/relationships" r:id="rId3"/>
          </a:graphicData>
        </a:graphic>
      </p:graphicFrame>
      <p:cxnSp>
        <p:nvCxnSpPr>
          <p:cNvPr id="28" name="Straight Arrow Connector 27"/>
          <p:cNvCxnSpPr/>
          <p:nvPr/>
        </p:nvCxnSpPr>
        <p:spPr>
          <a:xfrm flipH="1" flipV="1">
            <a:off x="8565278" y="4762887"/>
            <a:ext cx="2692361" cy="1083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31" idx="1"/>
          </p:cNvCxnSpPr>
          <p:nvPr/>
        </p:nvCxnSpPr>
        <p:spPr>
          <a:xfrm flipH="1">
            <a:off x="8702136" y="4095743"/>
            <a:ext cx="2670689" cy="389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0" name="Picture 2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67018" y="5845987"/>
            <a:ext cx="289943" cy="241376"/>
          </a:xfrm>
          <a:prstGeom prst="rect">
            <a:avLst/>
          </a:prstGeom>
        </p:spPr>
      </p:pic>
      <p:pic>
        <p:nvPicPr>
          <p:cNvPr id="31" name="Picture 3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372825" y="3940843"/>
            <a:ext cx="368272" cy="309800"/>
          </a:xfrm>
          <a:prstGeom prst="rect">
            <a:avLst/>
          </a:prstGeom>
        </p:spPr>
      </p:pic>
      <p:sp>
        <p:nvSpPr>
          <p:cNvPr id="35" name="Text Placeholder 1"/>
          <p:cNvSpPr>
            <a:spLocks noGrp="1"/>
          </p:cNvSpPr>
          <p:nvPr>
            <p:ph type="body" sz="quarter" idx="11"/>
          </p:nvPr>
        </p:nvSpPr>
        <p:spPr>
          <a:xfrm>
            <a:off x="994235" y="1158086"/>
            <a:ext cx="7707901" cy="346466"/>
          </a:xfrm>
        </p:spPr>
        <p:txBody>
          <a:bodyPr/>
          <a:lstStyle/>
          <a:p>
            <a:r>
              <a:rPr lang="en-US" sz="1800" dirty="0">
                <a:latin typeface="Arial" panose="020B0604020202020204" pitchFamily="34" charset="0"/>
              </a:rPr>
              <a:t>Risk : Microorganisms (cryptosporidium and giardia)</a:t>
            </a:r>
          </a:p>
          <a:p>
            <a:endParaRPr lang="en-US" sz="2400" dirty="0">
              <a:latin typeface="Arial" panose="020B0604020202020204" pitchFamily="34" charset="0"/>
            </a:endParaRPr>
          </a:p>
        </p:txBody>
      </p:sp>
      <p:cxnSp>
        <p:nvCxnSpPr>
          <p:cNvPr id="37" name="Straight Arrow Connector 36"/>
          <p:cNvCxnSpPr/>
          <p:nvPr/>
        </p:nvCxnSpPr>
        <p:spPr>
          <a:xfrm>
            <a:off x="5357004" y="3226279"/>
            <a:ext cx="1095554" cy="44857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7453223" y="1158086"/>
            <a:ext cx="4103738"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MF will use pressure decay integrity test (sensitive) and filtrate turbidity as back up (less sensitive</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94138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41964"/>
            <a:ext cx="10338919" cy="533400"/>
          </a:xfrm>
        </p:spPr>
        <p:txBody>
          <a:bodyPr/>
          <a:lstStyle/>
          <a:p>
            <a:r>
              <a:rPr lang="en-US" dirty="0"/>
              <a:t>Membrane Filtration – Critical Control Points Example</a:t>
            </a:r>
          </a:p>
        </p:txBody>
      </p:sp>
      <p:sp>
        <p:nvSpPr>
          <p:cNvPr id="6" name="Text Placeholder 5"/>
          <p:cNvSpPr>
            <a:spLocks noGrp="1"/>
          </p:cNvSpPr>
          <p:nvPr>
            <p:ph type="body" sz="quarter" idx="10"/>
          </p:nvPr>
        </p:nvSpPr>
        <p:spPr>
          <a:xfrm>
            <a:off x="465826" y="1794324"/>
            <a:ext cx="5727939" cy="4415975"/>
          </a:xfrm>
        </p:spPr>
        <p:txBody>
          <a:bodyPr>
            <a:normAutofit fontScale="92500" lnSpcReduction="10000"/>
          </a:bodyPr>
          <a:lstStyle/>
          <a:p>
            <a:pPr>
              <a:lnSpc>
                <a:spcPct val="110000"/>
              </a:lnSpc>
              <a:spcBef>
                <a:spcPts val="0"/>
              </a:spcBef>
            </a:pPr>
            <a:r>
              <a:rPr lang="en-US" sz="2400" dirty="0"/>
              <a:t>Pathogen removal is critical in potable reuse</a:t>
            </a:r>
          </a:p>
          <a:p>
            <a:pPr>
              <a:lnSpc>
                <a:spcPct val="110000"/>
              </a:lnSpc>
              <a:spcBef>
                <a:spcPts val="0"/>
              </a:spcBef>
            </a:pPr>
            <a:r>
              <a:rPr lang="en-US" sz="2400" dirty="0"/>
              <a:t>Membrane integrity is the barrier</a:t>
            </a:r>
          </a:p>
          <a:p>
            <a:pPr lvl="1">
              <a:lnSpc>
                <a:spcPct val="110000"/>
              </a:lnSpc>
              <a:spcBef>
                <a:spcPts val="0"/>
              </a:spcBef>
              <a:buFont typeface="Arial" panose="020B0604020202020204" pitchFamily="34" charset="0"/>
              <a:buChar char="–"/>
            </a:pPr>
            <a:r>
              <a:rPr lang="en-US" sz="2000" dirty="0"/>
              <a:t>Protozoa LRV of 5-6 is achievable with fully intact membrane barrier</a:t>
            </a:r>
          </a:p>
          <a:p>
            <a:pPr>
              <a:lnSpc>
                <a:spcPct val="110000"/>
              </a:lnSpc>
              <a:spcBef>
                <a:spcPts val="0"/>
              </a:spcBef>
            </a:pPr>
            <a:r>
              <a:rPr lang="en-US" sz="2400" dirty="0"/>
              <a:t>Direct Integrity Testing (</a:t>
            </a:r>
            <a:r>
              <a:rPr lang="en-US" sz="2400" dirty="0" err="1"/>
              <a:t>DIT</a:t>
            </a:r>
            <a:r>
              <a:rPr lang="en-US" sz="2400" dirty="0"/>
              <a:t>) is a primary monitor</a:t>
            </a:r>
          </a:p>
          <a:p>
            <a:pPr lvl="1">
              <a:lnSpc>
                <a:spcPct val="110000"/>
              </a:lnSpc>
              <a:spcBef>
                <a:spcPts val="0"/>
              </a:spcBef>
              <a:buFont typeface="Arial" panose="020B0604020202020204" pitchFamily="34" charset="0"/>
              <a:buChar char="–"/>
            </a:pPr>
            <a:r>
              <a:rPr lang="en-US" sz="2000" dirty="0" err="1"/>
              <a:t>DIT</a:t>
            </a:r>
            <a:r>
              <a:rPr lang="en-US" sz="2000" dirty="0"/>
              <a:t> can detect 1-5 broken fibers per membrane filtration unit</a:t>
            </a:r>
          </a:p>
          <a:p>
            <a:pPr>
              <a:lnSpc>
                <a:spcPct val="110000"/>
              </a:lnSpc>
              <a:spcBef>
                <a:spcPts val="0"/>
              </a:spcBef>
            </a:pPr>
            <a:r>
              <a:rPr lang="en-US" sz="2400" dirty="0"/>
              <a:t>Turbidity is often a secondary monitor of integrity</a:t>
            </a:r>
          </a:p>
          <a:p>
            <a:pPr lvl="1">
              <a:lnSpc>
                <a:spcPct val="110000"/>
              </a:lnSpc>
              <a:spcBef>
                <a:spcPts val="0"/>
              </a:spcBef>
              <a:buFont typeface="Arial" panose="020B0604020202020204" pitchFamily="34" charset="0"/>
              <a:buChar char="–"/>
            </a:pPr>
            <a:r>
              <a:rPr lang="en-US" sz="2000" dirty="0"/>
              <a:t>Much lower resolution, identification of significant integrity </a:t>
            </a:r>
            <a:r>
              <a:rPr lang="en-US" sz="2000" dirty="0" smtClean="0"/>
              <a:t>failures</a:t>
            </a:r>
            <a:endParaRPr lang="en-US" sz="2000" dirty="0"/>
          </a:p>
          <a:p>
            <a:pPr>
              <a:lnSpc>
                <a:spcPct val="110000"/>
              </a:lnSpc>
              <a:spcBef>
                <a:spcPts val="0"/>
              </a:spcBef>
            </a:pPr>
            <a:endParaRPr lang="en-US" sz="2400" dirty="0"/>
          </a:p>
        </p:txBody>
      </p:sp>
      <p:sp>
        <p:nvSpPr>
          <p:cNvPr id="7" name="Text Placeholder 6"/>
          <p:cNvSpPr>
            <a:spLocks noGrp="1"/>
          </p:cNvSpPr>
          <p:nvPr>
            <p:ph type="body" sz="quarter" idx="11"/>
          </p:nvPr>
        </p:nvSpPr>
        <p:spPr/>
        <p:txBody>
          <a:bodyPr/>
          <a:lstStyle/>
          <a:p>
            <a:r>
              <a:rPr lang="en-US" sz="1800" dirty="0">
                <a:latin typeface="Arial" panose="020B0604020202020204" pitchFamily="34" charset="0"/>
              </a:rPr>
              <a:t>Protection of Health through Biological Constituent Removal</a:t>
            </a:r>
          </a:p>
        </p:txBody>
      </p:sp>
      <p:pic>
        <p:nvPicPr>
          <p:cNvPr id="8" name="Picture 7"/>
          <p:cNvPicPr>
            <a:picLocks noChangeAspect="1"/>
          </p:cNvPicPr>
          <p:nvPr/>
        </p:nvPicPr>
        <p:blipFill>
          <a:blip r:embed="rId2"/>
          <a:stretch>
            <a:fillRect/>
          </a:stretch>
        </p:blipFill>
        <p:spPr>
          <a:xfrm>
            <a:off x="6064907" y="1865859"/>
            <a:ext cx="5742126" cy="2506116"/>
          </a:xfrm>
          <a:prstGeom prst="rect">
            <a:avLst/>
          </a:prstGeom>
        </p:spPr>
      </p:pic>
      <p:sp>
        <p:nvSpPr>
          <p:cNvPr id="9" name="TextBox 8"/>
          <p:cNvSpPr txBox="1"/>
          <p:nvPr/>
        </p:nvSpPr>
        <p:spPr>
          <a:xfrm>
            <a:off x="6353623" y="4371975"/>
            <a:ext cx="5164693" cy="307777"/>
          </a:xfrm>
          <a:prstGeom prst="rect">
            <a:avLst/>
          </a:prstGeom>
          <a:noFill/>
        </p:spPr>
        <p:txBody>
          <a:bodyPr wrap="square" rtlCol="0">
            <a:spAutoFit/>
          </a:bodyPr>
          <a:lstStyle/>
          <a:p>
            <a:pPr algn="r"/>
            <a:r>
              <a:rPr lang="en-US" sz="1400" dirty="0">
                <a:latin typeface="Arial" panose="020B0604020202020204" pitchFamily="34" charset="0"/>
                <a:cs typeface="Arial" panose="020B0604020202020204" pitchFamily="34" charset="0"/>
              </a:rPr>
              <a:t>Source: </a:t>
            </a:r>
            <a:r>
              <a:rPr lang="en-US" sz="1400" dirty="0" smtClean="0">
                <a:latin typeface="Arial" panose="020B0604020202020204" pitchFamily="34" charset="0"/>
                <a:cs typeface="Arial" panose="020B0604020202020204" pitchFamily="34" charset="0"/>
              </a:rPr>
              <a:t>Reuse-13-03 </a:t>
            </a:r>
            <a:r>
              <a:rPr lang="en-US" sz="1400" dirty="0">
                <a:latin typeface="Arial" panose="020B0604020202020204" pitchFamily="34" charset="0"/>
                <a:cs typeface="Arial" panose="020B0604020202020204" pitchFamily="34" charset="0"/>
              </a:rPr>
              <a:t>HACCP Testing, Scottsdale, AZ (2015)</a:t>
            </a:r>
          </a:p>
        </p:txBody>
      </p:sp>
    </p:spTree>
    <p:extLst>
      <p:ext uri="{BB962C8B-B14F-4D97-AF65-F5344CB8AC3E}">
        <p14:creationId xmlns:p14="http://schemas.microsoft.com/office/powerpoint/2010/main" val="1737618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320421"/>
            <a:ext cx="3538159" cy="1167037"/>
          </a:xfrm>
        </p:spPr>
        <p:txBody>
          <a:bodyPr>
            <a:normAutofit/>
          </a:bodyPr>
          <a:lstStyle/>
          <a:p>
            <a:r>
              <a:rPr lang="en-US" sz="2400" dirty="0"/>
              <a:t>MF Alert (Warning) Response</a:t>
            </a:r>
          </a:p>
        </p:txBody>
      </p:sp>
      <p:pic>
        <p:nvPicPr>
          <p:cNvPr id="5" name="Picture 4"/>
          <p:cNvPicPr/>
          <p:nvPr/>
        </p:nvPicPr>
        <p:blipFill>
          <a:blip r:embed="rId2" cstate="email">
            <a:extLst>
              <a:ext uri="{28A0092B-C50C-407E-A947-70E740481C1C}">
                <a14:useLocalDpi xmlns:a14="http://schemas.microsoft.com/office/drawing/2010/main"/>
              </a:ext>
            </a:extLst>
          </a:blip>
          <a:srcRect/>
          <a:stretch>
            <a:fillRect/>
          </a:stretch>
        </p:blipFill>
        <p:spPr bwMode="auto">
          <a:xfrm>
            <a:off x="3519055" y="0"/>
            <a:ext cx="8672945" cy="6858000"/>
          </a:xfrm>
          <a:prstGeom prst="rect">
            <a:avLst/>
          </a:prstGeom>
          <a:solidFill>
            <a:schemeClr val="bg1"/>
          </a:solidFill>
          <a:ln>
            <a:noFill/>
          </a:ln>
        </p:spPr>
      </p:pic>
    </p:spTree>
    <p:extLst>
      <p:ext uri="{BB962C8B-B14F-4D97-AF65-F5344CB8AC3E}">
        <p14:creationId xmlns:p14="http://schemas.microsoft.com/office/powerpoint/2010/main" val="30284043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stretch>
            <a:fillRect/>
          </a:stretch>
        </p:blipFill>
        <p:spPr>
          <a:xfrm>
            <a:off x="3251200" y="0"/>
            <a:ext cx="8857673" cy="6858000"/>
          </a:xfrm>
          <a:prstGeom prst="rect">
            <a:avLst/>
          </a:prstGeom>
        </p:spPr>
      </p:pic>
      <p:sp>
        <p:nvSpPr>
          <p:cNvPr id="2" name="Title 1"/>
          <p:cNvSpPr>
            <a:spLocks noGrp="1"/>
          </p:cNvSpPr>
          <p:nvPr>
            <p:ph type="title"/>
          </p:nvPr>
        </p:nvSpPr>
        <p:spPr>
          <a:xfrm>
            <a:off x="390525" y="335589"/>
            <a:ext cx="3775876" cy="1032312"/>
          </a:xfrm>
        </p:spPr>
        <p:txBody>
          <a:bodyPr>
            <a:normAutofit/>
          </a:bodyPr>
          <a:lstStyle/>
          <a:p>
            <a:r>
              <a:rPr lang="en-US" sz="2400" dirty="0"/>
              <a:t>MF Critical Alarm (Failure) Response</a:t>
            </a:r>
          </a:p>
        </p:txBody>
      </p:sp>
    </p:spTree>
    <p:extLst>
      <p:ext uri="{BB962C8B-B14F-4D97-AF65-F5344CB8AC3E}">
        <p14:creationId xmlns:p14="http://schemas.microsoft.com/office/powerpoint/2010/main" val="1088431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9700" y="1866652"/>
            <a:ext cx="7764463" cy="1090042"/>
          </a:xfrm>
        </p:spPr>
        <p:txBody>
          <a:bodyPr/>
          <a:lstStyle/>
          <a:p>
            <a:r>
              <a:rPr lang="en-US" b="0" dirty="0">
                <a:latin typeface="Arial" panose="020B0604020202020204" pitchFamily="34" charset="0"/>
                <a:cs typeface="Arial" panose="020B0604020202020204" pitchFamily="34" charset="0"/>
              </a:rPr>
              <a:t>Design Criteria</a:t>
            </a:r>
          </a:p>
        </p:txBody>
      </p:sp>
    </p:spTree>
    <p:extLst>
      <p:ext uri="{BB962C8B-B14F-4D97-AF65-F5344CB8AC3E}">
        <p14:creationId xmlns:p14="http://schemas.microsoft.com/office/powerpoint/2010/main" val="395654808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54942" y="1599404"/>
            <a:ext cx="7908058" cy="4544221"/>
          </a:xfrm>
        </p:spPr>
        <p:txBody>
          <a:bodyPr>
            <a:normAutofit lnSpcReduction="10000"/>
          </a:bodyPr>
          <a:lstStyle/>
          <a:p>
            <a:pPr marL="0" indent="0">
              <a:lnSpc>
                <a:spcPct val="100000"/>
              </a:lnSpc>
              <a:spcAft>
                <a:spcPts val="600"/>
              </a:spcAft>
              <a:buNone/>
            </a:pPr>
            <a:r>
              <a:rPr lang="en-US" sz="2000" b="1" dirty="0"/>
              <a:t>Additional considerations that should be considered for potable water reuse systems </a:t>
            </a:r>
            <a:r>
              <a:rPr lang="en-US" sz="2000" b="1" dirty="0" smtClean="0"/>
              <a:t>include</a:t>
            </a:r>
          </a:p>
          <a:p>
            <a:pPr marL="514350" lvl="1" indent="-285750">
              <a:lnSpc>
                <a:spcPct val="100000"/>
              </a:lnSpc>
              <a:spcBef>
                <a:spcPts val="0"/>
              </a:spcBef>
              <a:spcAft>
                <a:spcPts val="600"/>
              </a:spcAft>
              <a:buFont typeface="Arial" panose="020B0604020202020204" pitchFamily="34" charset="0"/>
              <a:buChar char="–"/>
            </a:pPr>
            <a:r>
              <a:rPr lang="en-US" sz="1600" b="1" dirty="0"/>
              <a:t>Integrity Monitoring.</a:t>
            </a:r>
            <a:r>
              <a:rPr lang="en-US" sz="1600" dirty="0"/>
              <a:t> More critical for potable reuse than other applications. Provide </a:t>
            </a:r>
            <a:r>
              <a:rPr lang="en-US" sz="1600" dirty="0" err="1"/>
              <a:t>AHT</a:t>
            </a:r>
            <a:r>
              <a:rPr lang="en-US" sz="1600" dirty="0"/>
              <a:t> capabilities and consider individual unit turbidity analyzers as secondary monitor for integrity.</a:t>
            </a:r>
          </a:p>
          <a:p>
            <a:pPr marL="514350" lvl="1" indent="-285750">
              <a:lnSpc>
                <a:spcPct val="100000"/>
              </a:lnSpc>
              <a:spcBef>
                <a:spcPts val="0"/>
              </a:spcBef>
              <a:spcAft>
                <a:spcPts val="600"/>
              </a:spcAft>
              <a:buFont typeface="Arial" panose="020B0604020202020204" pitchFamily="34" charset="0"/>
              <a:buChar char="–"/>
            </a:pPr>
            <a:r>
              <a:rPr lang="en-US" sz="1600" b="1" dirty="0" smtClean="0"/>
              <a:t>Membrane </a:t>
            </a:r>
            <a:r>
              <a:rPr lang="en-US" sz="1600" b="1" dirty="0"/>
              <a:t>Repair.</a:t>
            </a:r>
            <a:r>
              <a:rPr lang="en-US" sz="1600" dirty="0"/>
              <a:t> Provide adequate access for membrane repair or pinning station. </a:t>
            </a:r>
          </a:p>
          <a:p>
            <a:pPr marL="514350" lvl="1" indent="-285750">
              <a:lnSpc>
                <a:spcPct val="100000"/>
              </a:lnSpc>
              <a:spcBef>
                <a:spcPts val="0"/>
              </a:spcBef>
              <a:spcAft>
                <a:spcPts val="600"/>
              </a:spcAft>
              <a:buFont typeface="Arial" panose="020B0604020202020204" pitchFamily="34" charset="0"/>
              <a:buChar char="–"/>
            </a:pPr>
            <a:r>
              <a:rPr lang="en-US" sz="1600" b="1" dirty="0"/>
              <a:t>Flux Basis. </a:t>
            </a:r>
            <a:r>
              <a:rPr lang="en-US" sz="1600" dirty="0"/>
              <a:t>Typical designs have used a maximum instantaneous flux basis between 20 and 45 GFD depending on membrane supplier and process, demonstration testing at flux basis of up to 65 GFD have been successful. </a:t>
            </a:r>
          </a:p>
          <a:p>
            <a:pPr marL="514350" lvl="1" indent="-285750">
              <a:lnSpc>
                <a:spcPct val="100000"/>
              </a:lnSpc>
              <a:spcBef>
                <a:spcPts val="0"/>
              </a:spcBef>
              <a:spcAft>
                <a:spcPts val="600"/>
              </a:spcAft>
              <a:buFont typeface="Arial" panose="020B0604020202020204" pitchFamily="34" charset="0"/>
              <a:buChar char="–"/>
            </a:pPr>
            <a:r>
              <a:rPr lang="en-US" sz="1600" b="1" dirty="0"/>
              <a:t>NSF Requirements. </a:t>
            </a:r>
            <a:r>
              <a:rPr lang="en-US" sz="1600" dirty="0"/>
              <a:t>Regardless of regulatory requirements, use of NSF components is a consideration since ultimate water destination is potable reuse. This would be a typical requirement for potable water systems. Most notable issues have been with rubber expansion couplings.</a:t>
            </a:r>
          </a:p>
          <a:p>
            <a:pPr marL="514350" lvl="1" indent="-285750">
              <a:lnSpc>
                <a:spcPct val="100000"/>
              </a:lnSpc>
              <a:spcBef>
                <a:spcPts val="0"/>
              </a:spcBef>
              <a:spcAft>
                <a:spcPts val="600"/>
              </a:spcAft>
              <a:buFont typeface="Arial" panose="020B0604020202020204" pitchFamily="34" charset="0"/>
              <a:buChar char="–"/>
            </a:pPr>
            <a:r>
              <a:rPr lang="en-US" sz="1600" b="1" dirty="0"/>
              <a:t>Compatible Materials: </a:t>
            </a:r>
            <a:r>
              <a:rPr lang="en-US" sz="1600" dirty="0"/>
              <a:t>O-ring gasket material must be compatible with chloramines used for biological fouling control</a:t>
            </a:r>
            <a:r>
              <a:rPr lang="en-US" sz="1600" dirty="0" smtClean="0"/>
              <a:t>.</a:t>
            </a:r>
            <a:endParaRPr lang="en-US" sz="2000" dirty="0"/>
          </a:p>
          <a:p>
            <a:endParaRPr lang="en-US" sz="2000" dirty="0"/>
          </a:p>
        </p:txBody>
      </p:sp>
      <p:sp>
        <p:nvSpPr>
          <p:cNvPr id="3" name="Title 2"/>
          <p:cNvSpPr>
            <a:spLocks noGrp="1"/>
          </p:cNvSpPr>
          <p:nvPr>
            <p:ph type="title"/>
          </p:nvPr>
        </p:nvSpPr>
        <p:spPr>
          <a:xfrm>
            <a:off x="685800" y="539496"/>
            <a:ext cx="10515600" cy="530352"/>
          </a:xfrm>
        </p:spPr>
        <p:txBody>
          <a:bodyPr>
            <a:noAutofit/>
          </a:bodyPr>
          <a:lstStyle/>
          <a:p>
            <a:r>
              <a:rPr lang="en-US" sz="2800" dirty="0"/>
              <a:t>Design criteria for membrane filtration units and elements is included in the existing training material available as noted previously</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91601" y="2305049"/>
            <a:ext cx="2747962" cy="2747962"/>
          </a:xfrm>
          <a:prstGeom prst="rect">
            <a:avLst/>
          </a:prstGeom>
        </p:spPr>
      </p:pic>
      <p:sp>
        <p:nvSpPr>
          <p:cNvPr id="5" name="TextBox 9"/>
          <p:cNvSpPr txBox="1">
            <a:spLocks noChangeArrowheads="1"/>
          </p:cNvSpPr>
          <p:nvPr/>
        </p:nvSpPr>
        <p:spPr bwMode="auto">
          <a:xfrm>
            <a:off x="9229725" y="5145044"/>
            <a:ext cx="26344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sz="1400" dirty="0"/>
              <a:t>Source: </a:t>
            </a:r>
            <a:r>
              <a:rPr lang="en-US" altLang="en-US" sz="1400" dirty="0" err="1"/>
              <a:t>Proco</a:t>
            </a:r>
            <a:r>
              <a:rPr lang="en-US" altLang="en-US" sz="1400" dirty="0"/>
              <a:t> Products, Inc.</a:t>
            </a:r>
          </a:p>
        </p:txBody>
      </p:sp>
    </p:spTree>
    <p:extLst>
      <p:ext uri="{BB962C8B-B14F-4D97-AF65-F5344CB8AC3E}">
        <p14:creationId xmlns:p14="http://schemas.microsoft.com/office/powerpoint/2010/main" val="34385550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2525" y="1321631"/>
            <a:ext cx="7764463" cy="2180084"/>
          </a:xfrm>
        </p:spPr>
        <p:txBody>
          <a:bodyPr/>
          <a:lstStyle/>
          <a:p>
            <a:r>
              <a:rPr lang="en-US" b="0" dirty="0">
                <a:latin typeface="Arial" panose="020B0604020202020204" pitchFamily="34" charset="0"/>
                <a:cs typeface="Arial" panose="020B0604020202020204" pitchFamily="34" charset="0"/>
              </a:rPr>
              <a:t>Operation and Maintenance </a:t>
            </a:r>
          </a:p>
        </p:txBody>
      </p:sp>
    </p:spTree>
    <p:extLst>
      <p:ext uri="{BB962C8B-B14F-4D97-AF65-F5344CB8AC3E}">
        <p14:creationId xmlns:p14="http://schemas.microsoft.com/office/powerpoint/2010/main" val="28464666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515600" cy="530352"/>
          </a:xfrm>
        </p:spPr>
        <p:txBody>
          <a:bodyPr>
            <a:noAutofit/>
          </a:bodyPr>
          <a:lstStyle/>
          <a:p>
            <a:r>
              <a:rPr lang="en-US" sz="2800" dirty="0"/>
              <a:t>Operation and Maintenance items are included in the existing training material previously </a:t>
            </a:r>
            <a:r>
              <a:rPr lang="en-US" sz="2800" dirty="0" smtClean="0"/>
              <a:t>mentioned</a:t>
            </a:r>
            <a:endParaRPr lang="en-US" sz="2800" dirty="0"/>
          </a:p>
        </p:txBody>
      </p:sp>
      <p:sp>
        <p:nvSpPr>
          <p:cNvPr id="4" name="Content Placeholder 3"/>
          <p:cNvSpPr>
            <a:spLocks noGrp="1"/>
          </p:cNvSpPr>
          <p:nvPr>
            <p:ph idx="1"/>
          </p:nvPr>
        </p:nvSpPr>
        <p:spPr>
          <a:xfrm>
            <a:off x="866775" y="1433513"/>
            <a:ext cx="9620250" cy="4129087"/>
          </a:xfrm>
        </p:spPr>
        <p:txBody>
          <a:bodyPr>
            <a:noAutofit/>
          </a:bodyPr>
          <a:lstStyle/>
          <a:p>
            <a:pPr marL="0" indent="0">
              <a:lnSpc>
                <a:spcPct val="100000"/>
              </a:lnSpc>
              <a:spcBef>
                <a:spcPts val="0"/>
              </a:spcBef>
              <a:buNone/>
            </a:pPr>
            <a:r>
              <a:rPr lang="en-US" dirty="0"/>
              <a:t>Additional considerations that should be considered for potable water reuse systems </a:t>
            </a:r>
            <a:r>
              <a:rPr lang="en-US" dirty="0" smtClean="0"/>
              <a:t>include…</a:t>
            </a:r>
            <a:endParaRPr lang="en-US" dirty="0"/>
          </a:p>
          <a:p>
            <a:pPr marL="457200" lvl="1" indent="0">
              <a:lnSpc>
                <a:spcPct val="100000"/>
              </a:lnSpc>
              <a:spcBef>
                <a:spcPts val="0"/>
              </a:spcBef>
              <a:buNone/>
            </a:pPr>
            <a:r>
              <a:rPr lang="en-US" b="1" dirty="0" smtClean="0"/>
              <a:t>Membrane Repairs</a:t>
            </a:r>
            <a:r>
              <a:rPr lang="en-US" dirty="0" smtClean="0"/>
              <a:t>: </a:t>
            </a:r>
            <a:r>
              <a:rPr lang="en-US" dirty="0"/>
              <a:t>More critical for potable reuse than other </a:t>
            </a:r>
            <a:r>
              <a:rPr lang="en-US" dirty="0" smtClean="0"/>
              <a:t>applications</a:t>
            </a:r>
            <a:endParaRPr lang="en-US" dirty="0"/>
          </a:p>
          <a:p>
            <a:pPr marL="914400" lvl="2">
              <a:lnSpc>
                <a:spcPct val="100000"/>
              </a:lnSpc>
              <a:spcBef>
                <a:spcPts val="0"/>
              </a:spcBef>
              <a:buFont typeface="Arial" panose="020B0604020202020204" pitchFamily="34" charset="0"/>
              <a:buChar char="–"/>
            </a:pPr>
            <a:r>
              <a:rPr lang="en-US" dirty="0"/>
              <a:t>Texas requires multiple passing air hold test results per day. There are implications of off spec water and engineered buffer requirements/off spec water disposal related to time in service. Operations must be prepared to perform membrane pinning more frequently or be capable of operating without the unit until fiber repairs can be made.</a:t>
            </a:r>
          </a:p>
          <a:p>
            <a:pPr marL="457200" lvl="1" indent="0">
              <a:lnSpc>
                <a:spcPct val="100000"/>
              </a:lnSpc>
              <a:spcBef>
                <a:spcPts val="0"/>
              </a:spcBef>
              <a:buNone/>
            </a:pPr>
            <a:r>
              <a:rPr lang="en-US" b="1" dirty="0" smtClean="0"/>
              <a:t>Alarm Flooding</a:t>
            </a:r>
            <a:r>
              <a:rPr lang="en-US" dirty="0" smtClean="0"/>
              <a:t>: </a:t>
            </a:r>
            <a:r>
              <a:rPr lang="en-US" dirty="0"/>
              <a:t>Number of alarms increases with process </a:t>
            </a:r>
            <a:r>
              <a:rPr lang="en-US" dirty="0" smtClean="0"/>
              <a:t>complexity</a:t>
            </a:r>
            <a:endParaRPr lang="en-US" dirty="0"/>
          </a:p>
          <a:p>
            <a:pPr marL="914400" lvl="2">
              <a:lnSpc>
                <a:spcPct val="100000"/>
              </a:lnSpc>
              <a:spcBef>
                <a:spcPts val="0"/>
              </a:spcBef>
              <a:buFont typeface="Arial" panose="020B0604020202020204" pitchFamily="34" charset="0"/>
              <a:buChar char="–"/>
            </a:pPr>
            <a:r>
              <a:rPr lang="en-US" dirty="0"/>
              <a:t>Membrane filtration systems are highly automated. The number of alarms needs to be managed through proper design checks like HACCP.</a:t>
            </a:r>
          </a:p>
        </p:txBody>
      </p:sp>
    </p:spTree>
    <p:extLst>
      <p:ext uri="{BB962C8B-B14F-4D97-AF65-F5344CB8AC3E}">
        <p14:creationId xmlns:p14="http://schemas.microsoft.com/office/powerpoint/2010/main" val="30147959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1761877"/>
            <a:ext cx="7764463" cy="1090042"/>
          </a:xfrm>
        </p:spPr>
        <p:txBody>
          <a:bodyPr/>
          <a:lstStyle/>
          <a:p>
            <a:r>
              <a:rPr lang="en-US" b="0" dirty="0">
                <a:latin typeface="Arial" panose="020B0604020202020204" pitchFamily="34" charset="0"/>
                <a:cs typeface="Arial" panose="020B0604020202020204" pitchFamily="34" charset="0"/>
              </a:rPr>
              <a:t>Safety</a:t>
            </a:r>
          </a:p>
        </p:txBody>
      </p:sp>
    </p:spTree>
    <p:extLst>
      <p:ext uri="{BB962C8B-B14F-4D97-AF65-F5344CB8AC3E}">
        <p14:creationId xmlns:p14="http://schemas.microsoft.com/office/powerpoint/2010/main" val="2847099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41964"/>
            <a:ext cx="10479024" cy="533400"/>
          </a:xfrm>
        </p:spPr>
        <p:txBody>
          <a:bodyPr>
            <a:normAutofit/>
          </a:bodyPr>
          <a:lstStyle/>
          <a:p>
            <a:r>
              <a:rPr lang="en-US" dirty="0"/>
              <a:t>Membrane Filtration and RO-Based Reuse Processes </a:t>
            </a:r>
          </a:p>
        </p:txBody>
      </p:sp>
      <p:sp>
        <p:nvSpPr>
          <p:cNvPr id="4" name="Text Placeholder 3"/>
          <p:cNvSpPr>
            <a:spLocks noGrp="1"/>
          </p:cNvSpPr>
          <p:nvPr>
            <p:ph type="body" sz="quarter" idx="10"/>
          </p:nvPr>
        </p:nvSpPr>
        <p:spPr>
          <a:xfrm>
            <a:off x="571500" y="1794325"/>
            <a:ext cx="6848475" cy="4287298"/>
          </a:xfrm>
        </p:spPr>
        <p:txBody>
          <a:bodyPr>
            <a:noAutofit/>
          </a:bodyPr>
          <a:lstStyle/>
          <a:p>
            <a:pPr marL="0" indent="0">
              <a:lnSpc>
                <a:spcPct val="110000"/>
              </a:lnSpc>
              <a:spcBef>
                <a:spcPts val="1200"/>
              </a:spcBef>
              <a:buNone/>
            </a:pPr>
            <a:r>
              <a:rPr lang="en-US" sz="1800" dirty="0"/>
              <a:t>Membrane filters provide critical fouling protection for the RO including particulate removal and enhanced control of biofouling. </a:t>
            </a:r>
            <a:endParaRPr lang="en-US" sz="1800" dirty="0" smtClean="0"/>
          </a:p>
          <a:p>
            <a:pPr marL="0" indent="0">
              <a:lnSpc>
                <a:spcPct val="110000"/>
              </a:lnSpc>
              <a:spcBef>
                <a:spcPts val="1200"/>
              </a:spcBef>
              <a:buNone/>
            </a:pPr>
            <a:r>
              <a:rPr lang="en-US" sz="1800" dirty="0" smtClean="0"/>
              <a:t>As </a:t>
            </a:r>
            <a:r>
              <a:rPr lang="en-US" sz="1800" dirty="0"/>
              <a:t>RO material moved from cellulose acetate to thin film composite (TFC) polyamide, there was a greater emphasis of pretreatment as free chlorine to control biofouling could no longer be used (incompatible with TFC) and a smaller membrane spacer was more susceptible to particulate fouling.</a:t>
            </a:r>
          </a:p>
          <a:p>
            <a:pPr marL="0" indent="0">
              <a:lnSpc>
                <a:spcPct val="110000"/>
              </a:lnSpc>
              <a:spcBef>
                <a:spcPts val="1200"/>
              </a:spcBef>
              <a:buNone/>
            </a:pPr>
            <a:r>
              <a:rPr lang="en-US" sz="1800" dirty="0"/>
              <a:t>Successful US demonstration testing at Reedy Creek, Florida and Orange County, California led to full scale implementation of MF as pretreatment to RO at early potable reuse facilities in the late 1990s.</a:t>
            </a:r>
          </a:p>
          <a:p>
            <a:pPr marL="457200" lvl="1" indent="0">
              <a:buNone/>
            </a:pPr>
            <a:endParaRPr lang="en-US" sz="1800" dirty="0"/>
          </a:p>
          <a:p>
            <a:pPr lvl="1"/>
            <a:endParaRPr lang="en-US" sz="1800" dirty="0"/>
          </a:p>
        </p:txBody>
      </p:sp>
      <p:sp>
        <p:nvSpPr>
          <p:cNvPr id="5" name="Text Placeholder 4"/>
          <p:cNvSpPr>
            <a:spLocks noGrp="1"/>
          </p:cNvSpPr>
          <p:nvPr>
            <p:ph type="body" sz="quarter" idx="11"/>
          </p:nvPr>
        </p:nvSpPr>
        <p:spPr>
          <a:xfrm>
            <a:off x="685800" y="1101177"/>
            <a:ext cx="9363075" cy="693147"/>
          </a:xfrm>
        </p:spPr>
        <p:txBody>
          <a:bodyPr/>
          <a:lstStyle/>
          <a:p>
            <a:r>
              <a:rPr lang="en-US" sz="1800" dirty="0">
                <a:latin typeface="Arial" panose="020B0604020202020204" pitchFamily="34" charset="0"/>
              </a:rPr>
              <a:t>Membrane Filters </a:t>
            </a:r>
            <a:r>
              <a:rPr lang="en-US" sz="1800" dirty="0" smtClean="0">
                <a:latin typeface="Arial" panose="020B0604020202020204" pitchFamily="34" charset="0"/>
              </a:rPr>
              <a:t>Enabled </a:t>
            </a:r>
            <a:r>
              <a:rPr lang="en-US" sz="1800" dirty="0">
                <a:latin typeface="Arial" panose="020B0604020202020204" pitchFamily="34" charset="0"/>
              </a:rPr>
              <a:t>Thin Film Composite (TFC) RO Membrane </a:t>
            </a:r>
            <a:r>
              <a:rPr lang="en-US" sz="1800" dirty="0" smtClean="0">
                <a:latin typeface="Arial" panose="020B0604020202020204" pitchFamily="34" charset="0"/>
              </a:rPr>
              <a:t>Use </a:t>
            </a:r>
            <a:r>
              <a:rPr lang="en-US" sz="1800" dirty="0">
                <a:latin typeface="Arial" panose="020B0604020202020204" pitchFamily="34" charset="0"/>
              </a:rPr>
              <a:t>in Potable Reuse Applications</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06263" y="1794325"/>
            <a:ext cx="4152181" cy="3114136"/>
          </a:xfrm>
          <a:prstGeom prst="rect">
            <a:avLst/>
          </a:prstGeom>
        </p:spPr>
      </p:pic>
      <p:sp>
        <p:nvSpPr>
          <p:cNvPr id="7" name="TextBox 6"/>
          <p:cNvSpPr txBox="1"/>
          <p:nvPr/>
        </p:nvSpPr>
        <p:spPr>
          <a:xfrm>
            <a:off x="7706263" y="5193102"/>
            <a:ext cx="3950898" cy="523220"/>
          </a:xfrm>
          <a:prstGeom prst="rect">
            <a:avLst/>
          </a:prstGeom>
          <a:noFill/>
        </p:spPr>
        <p:txBody>
          <a:bodyPr wrap="square" rtlCol="0">
            <a:spAutoFit/>
          </a:bodyPr>
          <a:lstStyle/>
          <a:p>
            <a:pPr algn="r"/>
            <a:r>
              <a:rPr lang="en-US" sz="1400" dirty="0">
                <a:latin typeface="Arial" panose="020B0604020202020204" pitchFamily="34" charset="0"/>
                <a:cs typeface="Arial" panose="020B0604020202020204" pitchFamily="34" charset="0"/>
              </a:rPr>
              <a:t>1998: Siemens </a:t>
            </a:r>
            <a:r>
              <a:rPr lang="en-US" sz="1400" dirty="0" err="1">
                <a:latin typeface="Arial" panose="020B0604020202020204" pitchFamily="34" charset="0"/>
                <a:cs typeface="Arial" panose="020B0604020202020204" pitchFamily="34" charset="0"/>
              </a:rPr>
              <a:t>90M10C</a:t>
            </a:r>
            <a:r>
              <a:rPr lang="en-US" sz="1400" dirty="0">
                <a:latin typeface="Arial" panose="020B0604020202020204" pitchFamily="34" charset="0"/>
                <a:cs typeface="Arial" panose="020B0604020202020204" pitchFamily="34" charset="0"/>
              </a:rPr>
              <a:t> </a:t>
            </a:r>
          </a:p>
          <a:p>
            <a:pPr algn="r"/>
            <a:r>
              <a:rPr lang="en-US" sz="1400" dirty="0">
                <a:latin typeface="Arial" panose="020B0604020202020204" pitchFamily="34" charset="0"/>
                <a:cs typeface="Arial" panose="020B0604020202020204" pitchFamily="34" charset="0"/>
              </a:rPr>
              <a:t>Scottsdale Water Campus </a:t>
            </a:r>
            <a:r>
              <a:rPr lang="en-US" sz="1400" dirty="0" err="1">
                <a:latin typeface="Arial" panose="020B0604020202020204" pitchFamily="34" charset="0"/>
                <a:cs typeface="Arial" panose="020B0604020202020204" pitchFamily="34" charset="0"/>
              </a:rPr>
              <a:t>AWT</a:t>
            </a:r>
            <a:r>
              <a:rPr lang="en-US" sz="1400" dirty="0">
                <a:latin typeface="Arial" panose="020B0604020202020204" pitchFamily="34" charset="0"/>
                <a:cs typeface="Arial" panose="020B0604020202020204" pitchFamily="34" charset="0"/>
              </a:rPr>
              <a:t>, Scottsdale, AZ</a:t>
            </a:r>
          </a:p>
        </p:txBody>
      </p:sp>
    </p:spTree>
    <p:extLst>
      <p:ext uri="{BB962C8B-B14F-4D97-AF65-F5344CB8AC3E}">
        <p14:creationId xmlns:p14="http://schemas.microsoft.com/office/powerpoint/2010/main" val="309779896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a:t>Membrane Filter System Safety Concerns</a:t>
            </a:r>
          </a:p>
        </p:txBody>
      </p:sp>
      <p:sp>
        <p:nvSpPr>
          <p:cNvPr id="3" name="Text Placeholder 2"/>
          <p:cNvSpPr>
            <a:spLocks noGrp="1"/>
          </p:cNvSpPr>
          <p:nvPr>
            <p:ph type="body" sz="quarter" idx="10"/>
          </p:nvPr>
        </p:nvSpPr>
        <p:spPr/>
        <p:txBody>
          <a:bodyPr/>
          <a:lstStyle/>
          <a:p>
            <a:pPr marL="0" indent="0">
              <a:buNone/>
            </a:pPr>
            <a:r>
              <a:rPr lang="en-US" dirty="0"/>
              <a:t>The following safety concerns have been identified for membrane filtration system </a:t>
            </a:r>
            <a:r>
              <a:rPr lang="en-US" dirty="0" smtClean="0"/>
              <a:t>operation</a:t>
            </a:r>
            <a:endParaRPr lang="en-US" dirty="0"/>
          </a:p>
          <a:p>
            <a:pPr marL="571500" lvl="1" indent="-342900">
              <a:buFont typeface="Arial" panose="020B0604020202020204" pitchFamily="34" charset="0"/>
              <a:buChar char="–"/>
            </a:pPr>
            <a:r>
              <a:rPr lang="en-US" dirty="0"/>
              <a:t>Noise Exposure </a:t>
            </a:r>
          </a:p>
          <a:p>
            <a:pPr marL="571500" lvl="1" indent="-342900">
              <a:buFont typeface="Arial" panose="020B0604020202020204" pitchFamily="34" charset="0"/>
              <a:buChar char="–"/>
            </a:pPr>
            <a:r>
              <a:rPr lang="en-US" dirty="0"/>
              <a:t>Chemical Exposure</a:t>
            </a:r>
          </a:p>
          <a:p>
            <a:pPr marL="571500" lvl="1" indent="-342900">
              <a:buFont typeface="Arial" panose="020B0604020202020204" pitchFamily="34" charset="0"/>
              <a:buChar char="–"/>
            </a:pPr>
            <a:r>
              <a:rPr lang="en-US" dirty="0"/>
              <a:t>Fall Hazards</a:t>
            </a:r>
          </a:p>
          <a:p>
            <a:pPr marL="571500" lvl="1" indent="-342900">
              <a:buFont typeface="Arial" panose="020B0604020202020204" pitchFamily="34" charset="0"/>
              <a:buChar char="–"/>
            </a:pPr>
            <a:r>
              <a:rPr lang="en-US" dirty="0"/>
              <a:t>Overhead, Caught Between and Struck By Hazards</a:t>
            </a:r>
          </a:p>
          <a:p>
            <a:pPr marL="571500" lvl="1" indent="-342900">
              <a:buFont typeface="Arial" panose="020B0604020202020204" pitchFamily="34" charset="0"/>
              <a:buChar char="–"/>
            </a:pPr>
            <a:r>
              <a:rPr lang="en-US" dirty="0"/>
              <a:t>Electrical Hazards</a:t>
            </a:r>
          </a:p>
        </p:txBody>
      </p:sp>
    </p:spTree>
    <p:extLst>
      <p:ext uri="{BB962C8B-B14F-4D97-AF65-F5344CB8AC3E}">
        <p14:creationId xmlns:p14="http://schemas.microsoft.com/office/powerpoint/2010/main" val="165714419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57894"/>
            <a:ext cx="10352617" cy="4431983"/>
          </a:xfrm>
        </p:spPr>
        <p:txBody>
          <a:bodyPr/>
          <a:lstStyle/>
          <a:p>
            <a:pPr>
              <a:lnSpc>
                <a:spcPct val="100000"/>
              </a:lnSpc>
            </a:pPr>
            <a:r>
              <a:rPr lang="en-US" sz="4800" b="0" dirty="0">
                <a:latin typeface="Arial" panose="020B0604020202020204" pitchFamily="34" charset="0"/>
                <a:cs typeface="Arial" panose="020B0604020202020204" pitchFamily="34" charset="0"/>
              </a:rPr>
              <a:t>Introduction to Membrane Filtration</a:t>
            </a:r>
            <a:br>
              <a:rPr lang="en-US" sz="4800" b="0" dirty="0">
                <a:latin typeface="Arial" panose="020B0604020202020204" pitchFamily="34" charset="0"/>
                <a:cs typeface="Arial" panose="020B0604020202020204" pitchFamily="34" charset="0"/>
              </a:rPr>
            </a:br>
            <a:r>
              <a:rPr lang="en-US" sz="4800" b="0" dirty="0">
                <a:latin typeface="Arial" panose="020B0604020202020204" pitchFamily="34" charset="0"/>
                <a:cs typeface="Arial" panose="020B0604020202020204" pitchFamily="34" charset="0"/>
              </a:rPr>
              <a:t>(South Central Membrane Association – Low Pressure Membrane Systems Handbook for Membrane Plant Operator Training, Module </a:t>
            </a:r>
            <a:r>
              <a:rPr lang="en-US" sz="4800" b="0" dirty="0" smtClean="0">
                <a:latin typeface="Arial" panose="020B0604020202020204" pitchFamily="34" charset="0"/>
                <a:cs typeface="Arial" panose="020B0604020202020204" pitchFamily="34" charset="0"/>
              </a:rPr>
              <a:t>3</a:t>
            </a:r>
            <a:r>
              <a:rPr lang="en-US" sz="4800" b="0" dirty="0">
                <a:latin typeface="Arial" panose="020B0604020202020204" pitchFamily="34" charset="0"/>
                <a:cs typeface="Arial" panose="020B0604020202020204" pitchFamily="34" charset="0"/>
              </a:rPr>
              <a:t/>
            </a:r>
            <a:br>
              <a:rPr lang="en-US" sz="4800" b="0" dirty="0">
                <a:latin typeface="Arial" panose="020B0604020202020204" pitchFamily="34" charset="0"/>
                <a:cs typeface="Arial" panose="020B0604020202020204" pitchFamily="34" charset="0"/>
              </a:rPr>
            </a:br>
            <a:r>
              <a:rPr lang="en-US" sz="4800" b="0" dirty="0">
                <a:latin typeface="Arial" panose="020B0604020202020204" pitchFamily="34" charset="0"/>
                <a:cs typeface="Arial" panose="020B0604020202020204" pitchFamily="34" charset="0"/>
              </a:rPr>
              <a:t>Course details.</a:t>
            </a:r>
          </a:p>
        </p:txBody>
      </p:sp>
    </p:spTree>
    <p:extLst>
      <p:ext uri="{BB962C8B-B14F-4D97-AF65-F5344CB8AC3E}">
        <p14:creationId xmlns:p14="http://schemas.microsoft.com/office/powerpoint/2010/main" val="15966483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338919" cy="533400"/>
          </a:xfrm>
        </p:spPr>
        <p:txBody>
          <a:bodyPr>
            <a:noAutofit/>
          </a:bodyPr>
          <a:lstStyle/>
          <a:p>
            <a:r>
              <a:rPr lang="en-US" dirty="0" smtClean="0"/>
              <a:t>Low </a:t>
            </a:r>
            <a:r>
              <a:rPr lang="en-US" dirty="0"/>
              <a:t>Pressure Membrane Systems Handbook for Membrane Plant Operator Training</a:t>
            </a:r>
          </a:p>
        </p:txBody>
      </p:sp>
      <p:sp>
        <p:nvSpPr>
          <p:cNvPr id="2" name="Content Placeholder 1"/>
          <p:cNvSpPr>
            <a:spLocks noGrp="1"/>
          </p:cNvSpPr>
          <p:nvPr>
            <p:ph type="body" sz="quarter" idx="10"/>
          </p:nvPr>
        </p:nvSpPr>
        <p:spPr>
          <a:xfrm>
            <a:off x="914400" y="1634568"/>
            <a:ext cx="10363200" cy="4632881"/>
          </a:xfrm>
        </p:spPr>
        <p:txBody>
          <a:bodyPr>
            <a:normAutofit/>
          </a:bodyPr>
          <a:lstStyle/>
          <a:p>
            <a:pPr marL="0" indent="0">
              <a:buNone/>
            </a:pPr>
            <a:r>
              <a:rPr lang="en-US" sz="2600" b="1" dirty="0"/>
              <a:t>Chapter 1 – Introduction to Microfiltration and Ultrafiltration</a:t>
            </a:r>
          </a:p>
          <a:p>
            <a:pPr marL="0" indent="0">
              <a:buNone/>
            </a:pPr>
            <a:r>
              <a:rPr lang="en-US" sz="2000" dirty="0" smtClean="0"/>
              <a:t>1.0 </a:t>
            </a:r>
            <a:r>
              <a:rPr lang="en-US" sz="2000" dirty="0"/>
              <a:t>Introduction</a:t>
            </a:r>
          </a:p>
          <a:p>
            <a:pPr marL="0" indent="0">
              <a:buNone/>
            </a:pPr>
            <a:r>
              <a:rPr lang="en-US" sz="2000" dirty="0"/>
              <a:t>1.1 History of MF/</a:t>
            </a:r>
            <a:r>
              <a:rPr lang="en-US" sz="2000" dirty="0" err="1"/>
              <a:t>UF</a:t>
            </a:r>
            <a:endParaRPr lang="en-US" sz="2000" dirty="0"/>
          </a:p>
          <a:p>
            <a:pPr marL="0" indent="0">
              <a:buNone/>
            </a:pPr>
            <a:r>
              <a:rPr lang="en-US" sz="2000" dirty="0"/>
              <a:t>1.2 MF/</a:t>
            </a:r>
            <a:r>
              <a:rPr lang="en-US" sz="2000" dirty="0" err="1"/>
              <a:t>UF</a:t>
            </a:r>
            <a:r>
              <a:rPr lang="en-US" sz="2000" dirty="0"/>
              <a:t> Classifications</a:t>
            </a:r>
          </a:p>
          <a:p>
            <a:pPr marL="0" indent="0">
              <a:buNone/>
            </a:pPr>
            <a:r>
              <a:rPr lang="en-US" sz="2000" dirty="0"/>
              <a:t>1.3 Membrane Manufacturers</a:t>
            </a:r>
          </a:p>
          <a:p>
            <a:pPr marL="0" indent="0">
              <a:buNone/>
            </a:pPr>
            <a:r>
              <a:rPr lang="en-US" sz="2000" dirty="0"/>
              <a:t>1.4 Applications of MF/</a:t>
            </a:r>
            <a:r>
              <a:rPr lang="en-US" sz="2000" dirty="0" err="1"/>
              <a:t>UF</a:t>
            </a:r>
            <a:r>
              <a:rPr lang="en-US" sz="2000" dirty="0"/>
              <a:t> Systems</a:t>
            </a:r>
          </a:p>
          <a:p>
            <a:pPr marL="0" indent="0">
              <a:buNone/>
            </a:pPr>
            <a:endParaRPr lang="en-US" sz="1800" dirty="0"/>
          </a:p>
          <a:p>
            <a:pPr marL="0" indent="0">
              <a:buNone/>
            </a:pPr>
            <a:r>
              <a:rPr lang="en-US" sz="2600" b="1" dirty="0"/>
              <a:t>Chapter 2 – Terms and Definitions</a:t>
            </a:r>
          </a:p>
          <a:p>
            <a:pPr marL="0" indent="0">
              <a:buNone/>
            </a:pPr>
            <a:endParaRPr lang="en-US" sz="1800" dirty="0"/>
          </a:p>
          <a:p>
            <a:pPr marL="0" indent="0">
              <a:buNone/>
            </a:pPr>
            <a:r>
              <a:rPr lang="en-US" sz="2600" b="1" dirty="0"/>
              <a:t>Chapter 3 – Pretreatment</a:t>
            </a:r>
          </a:p>
          <a:p>
            <a:pPr marL="0" indent="0">
              <a:buNone/>
            </a:pPr>
            <a:endParaRPr lang="en-US" sz="1800" dirty="0"/>
          </a:p>
        </p:txBody>
      </p:sp>
    </p:spTree>
    <p:extLst>
      <p:ext uri="{BB962C8B-B14F-4D97-AF65-F5344CB8AC3E}">
        <p14:creationId xmlns:p14="http://schemas.microsoft.com/office/powerpoint/2010/main" val="146818097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338919" cy="533400"/>
          </a:xfrm>
        </p:spPr>
        <p:txBody>
          <a:bodyPr>
            <a:noAutofit/>
          </a:bodyPr>
          <a:lstStyle/>
          <a:p>
            <a:r>
              <a:rPr lang="en-US" dirty="0" smtClean="0"/>
              <a:t>Low </a:t>
            </a:r>
            <a:r>
              <a:rPr lang="en-US" dirty="0"/>
              <a:t>Pressure Membrane Systems Handbook for Membrane Plant Operator Training</a:t>
            </a:r>
          </a:p>
        </p:txBody>
      </p:sp>
      <p:sp>
        <p:nvSpPr>
          <p:cNvPr id="2" name="Content Placeholder 1"/>
          <p:cNvSpPr>
            <a:spLocks noGrp="1"/>
          </p:cNvSpPr>
          <p:nvPr>
            <p:ph type="body" sz="quarter" idx="10"/>
          </p:nvPr>
        </p:nvSpPr>
        <p:spPr>
          <a:xfrm>
            <a:off x="942975" y="1597057"/>
            <a:ext cx="10363200" cy="3856809"/>
          </a:xfrm>
        </p:spPr>
        <p:txBody>
          <a:bodyPr>
            <a:normAutofit/>
          </a:bodyPr>
          <a:lstStyle/>
          <a:p>
            <a:pPr marL="0" indent="0">
              <a:buNone/>
            </a:pPr>
            <a:r>
              <a:rPr lang="en-US" sz="2600" b="1" dirty="0"/>
              <a:t>Chapter 4 – Operating Membrane Systems</a:t>
            </a:r>
          </a:p>
          <a:p>
            <a:pPr marL="0" indent="0">
              <a:buNone/>
            </a:pPr>
            <a:r>
              <a:rPr lang="en-US" sz="2000" dirty="0" smtClean="0"/>
              <a:t>4.0 </a:t>
            </a:r>
            <a:r>
              <a:rPr lang="en-US" sz="2000" dirty="0"/>
              <a:t>Introduction</a:t>
            </a:r>
          </a:p>
          <a:p>
            <a:pPr marL="0" indent="0">
              <a:buNone/>
            </a:pPr>
            <a:r>
              <a:rPr lang="en-US" sz="2000" dirty="0"/>
              <a:t>4.1 Loading, Start-up and Operation</a:t>
            </a:r>
          </a:p>
          <a:p>
            <a:pPr marL="0" indent="0">
              <a:buNone/>
            </a:pPr>
            <a:r>
              <a:rPr lang="en-US" sz="2000" dirty="0"/>
              <a:t>4.2 Integrity Testing</a:t>
            </a:r>
          </a:p>
          <a:p>
            <a:pPr marL="0" indent="0">
              <a:buNone/>
            </a:pPr>
            <a:r>
              <a:rPr lang="en-US" sz="2000" dirty="0"/>
              <a:t>4.3 Normal Operation Shutdown</a:t>
            </a:r>
          </a:p>
          <a:p>
            <a:pPr marL="0" indent="0">
              <a:buNone/>
            </a:pPr>
            <a:r>
              <a:rPr lang="en-US" sz="2000" dirty="0"/>
              <a:t>4.4 Operational Challenges</a:t>
            </a:r>
          </a:p>
          <a:p>
            <a:pPr marL="0" indent="0">
              <a:buNone/>
            </a:pPr>
            <a:endParaRPr lang="en-US" sz="1800" dirty="0"/>
          </a:p>
        </p:txBody>
      </p:sp>
    </p:spTree>
    <p:extLst>
      <p:ext uri="{BB962C8B-B14F-4D97-AF65-F5344CB8AC3E}">
        <p14:creationId xmlns:p14="http://schemas.microsoft.com/office/powerpoint/2010/main" val="12883681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338919" cy="533400"/>
          </a:xfrm>
        </p:spPr>
        <p:txBody>
          <a:bodyPr>
            <a:noAutofit/>
          </a:bodyPr>
          <a:lstStyle/>
          <a:p>
            <a:r>
              <a:rPr lang="en-US" dirty="0" smtClean="0"/>
              <a:t>Low </a:t>
            </a:r>
            <a:r>
              <a:rPr lang="en-US" dirty="0"/>
              <a:t>Pressure Membrane Systems Handbook for Membrane Plant Operator Training</a:t>
            </a:r>
          </a:p>
        </p:txBody>
      </p:sp>
      <p:sp>
        <p:nvSpPr>
          <p:cNvPr id="2" name="Content Placeholder 1"/>
          <p:cNvSpPr>
            <a:spLocks noGrp="1"/>
          </p:cNvSpPr>
          <p:nvPr>
            <p:ph type="body" sz="quarter" idx="10"/>
          </p:nvPr>
        </p:nvSpPr>
        <p:spPr>
          <a:xfrm>
            <a:off x="914400" y="1960775"/>
            <a:ext cx="10363200" cy="4026492"/>
          </a:xfrm>
        </p:spPr>
        <p:txBody>
          <a:bodyPr>
            <a:normAutofit/>
          </a:bodyPr>
          <a:lstStyle/>
          <a:p>
            <a:pPr marL="0" indent="0">
              <a:buNone/>
            </a:pPr>
            <a:r>
              <a:rPr lang="en-US" sz="2600" b="1" dirty="0"/>
              <a:t>Chapter 5 – Data Collection and Normalization</a:t>
            </a:r>
          </a:p>
          <a:p>
            <a:pPr marL="0" indent="0">
              <a:buNone/>
            </a:pPr>
            <a:r>
              <a:rPr lang="en-US" sz="2000" dirty="0" smtClean="0"/>
              <a:t>5.0 </a:t>
            </a:r>
            <a:r>
              <a:rPr lang="en-US" sz="2000" dirty="0"/>
              <a:t>Data Collection and Normalization</a:t>
            </a:r>
          </a:p>
          <a:p>
            <a:pPr marL="0" indent="0">
              <a:buNone/>
            </a:pPr>
            <a:r>
              <a:rPr lang="en-US" sz="2000" dirty="0"/>
              <a:t>5.1 Start-up Data / Baseline Data</a:t>
            </a:r>
          </a:p>
          <a:p>
            <a:pPr marL="0" indent="0">
              <a:buNone/>
            </a:pPr>
            <a:r>
              <a:rPr lang="en-US" sz="2000" dirty="0"/>
              <a:t>5.2 Record Keeping Plan</a:t>
            </a:r>
          </a:p>
          <a:p>
            <a:pPr marL="0" indent="0">
              <a:buNone/>
            </a:pPr>
            <a:r>
              <a:rPr lang="en-US" sz="2000" dirty="0"/>
              <a:t>5.3 Normalization of MF/</a:t>
            </a:r>
            <a:r>
              <a:rPr lang="en-US" sz="2000" dirty="0" err="1"/>
              <a:t>UF</a:t>
            </a:r>
            <a:r>
              <a:rPr lang="en-US" sz="2000" dirty="0"/>
              <a:t> Performance Data</a:t>
            </a:r>
          </a:p>
          <a:p>
            <a:pPr marL="0" indent="0">
              <a:buNone/>
            </a:pPr>
            <a:r>
              <a:rPr lang="en-US" sz="2000" dirty="0"/>
              <a:t>5.4 Example of Normalized Data</a:t>
            </a:r>
          </a:p>
          <a:p>
            <a:pPr marL="0" indent="0">
              <a:buNone/>
            </a:pPr>
            <a:endParaRPr lang="en-US" sz="1800" dirty="0"/>
          </a:p>
        </p:txBody>
      </p:sp>
    </p:spTree>
    <p:extLst>
      <p:ext uri="{BB962C8B-B14F-4D97-AF65-F5344CB8AC3E}">
        <p14:creationId xmlns:p14="http://schemas.microsoft.com/office/powerpoint/2010/main" val="19713427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338919" cy="533400"/>
          </a:xfrm>
        </p:spPr>
        <p:txBody>
          <a:bodyPr>
            <a:noAutofit/>
          </a:bodyPr>
          <a:lstStyle/>
          <a:p>
            <a:r>
              <a:rPr lang="en-US" dirty="0" smtClean="0"/>
              <a:t>Low </a:t>
            </a:r>
            <a:r>
              <a:rPr lang="en-US" dirty="0"/>
              <a:t>Pressure Membrane Systems Handbook for Membrane Plant Operator Training</a:t>
            </a:r>
          </a:p>
        </p:txBody>
      </p:sp>
      <p:sp>
        <p:nvSpPr>
          <p:cNvPr id="2" name="Content Placeholder 1"/>
          <p:cNvSpPr>
            <a:spLocks noGrp="1"/>
          </p:cNvSpPr>
          <p:nvPr>
            <p:ph type="body" sz="quarter" idx="10"/>
          </p:nvPr>
        </p:nvSpPr>
        <p:spPr>
          <a:xfrm>
            <a:off x="914400" y="2007909"/>
            <a:ext cx="10363200" cy="3979358"/>
          </a:xfrm>
        </p:spPr>
        <p:txBody>
          <a:bodyPr>
            <a:normAutofit lnSpcReduction="10000"/>
          </a:bodyPr>
          <a:lstStyle/>
          <a:p>
            <a:pPr marL="0" indent="0">
              <a:buNone/>
            </a:pPr>
            <a:r>
              <a:rPr lang="en-US" sz="2600" b="1" dirty="0"/>
              <a:t>Chapter 6 – Membrane Troubleshooting</a:t>
            </a:r>
          </a:p>
          <a:p>
            <a:pPr marL="0" indent="0">
              <a:buNone/>
            </a:pPr>
            <a:r>
              <a:rPr lang="en-US" sz="2000" dirty="0" smtClean="0"/>
              <a:t>6.0 </a:t>
            </a:r>
            <a:r>
              <a:rPr lang="en-US" sz="2000" dirty="0"/>
              <a:t>Introduction</a:t>
            </a:r>
          </a:p>
          <a:p>
            <a:pPr marL="0" indent="0">
              <a:buNone/>
            </a:pPr>
            <a:r>
              <a:rPr lang="en-US" sz="2000" dirty="0"/>
              <a:t>6.1 Alarm Systems</a:t>
            </a:r>
          </a:p>
          <a:p>
            <a:pPr marL="0" indent="0">
              <a:buNone/>
            </a:pPr>
            <a:r>
              <a:rPr lang="en-US" sz="2000" dirty="0"/>
              <a:t>6.2 Alarm Corrections</a:t>
            </a:r>
          </a:p>
          <a:p>
            <a:pPr marL="0" indent="0">
              <a:buNone/>
            </a:pPr>
            <a:r>
              <a:rPr lang="en-US" sz="2000" dirty="0"/>
              <a:t>6.3 Troubleshooting Alarms</a:t>
            </a:r>
          </a:p>
          <a:p>
            <a:pPr marL="0" indent="0">
              <a:buNone/>
            </a:pPr>
            <a:endParaRPr lang="en-US" sz="1800" dirty="0"/>
          </a:p>
          <a:p>
            <a:pPr marL="0" indent="0">
              <a:buNone/>
            </a:pPr>
            <a:r>
              <a:rPr lang="en-US" sz="2600" b="1" dirty="0"/>
              <a:t>Chapter 7 – Maintenance &amp; Replacement of MF/</a:t>
            </a:r>
            <a:r>
              <a:rPr lang="en-US" sz="2600" b="1" dirty="0" err="1"/>
              <a:t>UF</a:t>
            </a:r>
            <a:r>
              <a:rPr lang="en-US" sz="2600" b="1" dirty="0"/>
              <a:t> Membranes</a:t>
            </a:r>
          </a:p>
          <a:p>
            <a:pPr marL="0" indent="0">
              <a:buNone/>
            </a:pPr>
            <a:r>
              <a:rPr lang="en-US" sz="2000" dirty="0" smtClean="0"/>
              <a:t>7.0 </a:t>
            </a:r>
            <a:r>
              <a:rPr lang="en-US" sz="2000" dirty="0"/>
              <a:t>Introduction</a:t>
            </a:r>
          </a:p>
          <a:p>
            <a:pPr marL="0" indent="0">
              <a:buNone/>
            </a:pPr>
            <a:r>
              <a:rPr lang="en-US" sz="2000" dirty="0"/>
              <a:t>7.1 Module Maintenance</a:t>
            </a:r>
          </a:p>
          <a:p>
            <a:pPr marL="0" indent="0">
              <a:buNone/>
            </a:pPr>
            <a:r>
              <a:rPr lang="en-US" sz="2000" dirty="0"/>
              <a:t>7.2 Module Replacement</a:t>
            </a:r>
          </a:p>
          <a:p>
            <a:pPr marL="0" indent="0">
              <a:buNone/>
            </a:pPr>
            <a:endParaRPr lang="en-US" sz="1800" dirty="0"/>
          </a:p>
        </p:txBody>
      </p:sp>
    </p:spTree>
    <p:extLst>
      <p:ext uri="{BB962C8B-B14F-4D97-AF65-F5344CB8AC3E}">
        <p14:creationId xmlns:p14="http://schemas.microsoft.com/office/powerpoint/2010/main" val="87199812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9496"/>
            <a:ext cx="10338919" cy="533400"/>
          </a:xfrm>
        </p:spPr>
        <p:txBody>
          <a:bodyPr>
            <a:noAutofit/>
          </a:bodyPr>
          <a:lstStyle/>
          <a:p>
            <a:r>
              <a:rPr lang="en-US" dirty="0" smtClean="0"/>
              <a:t>Low </a:t>
            </a:r>
            <a:r>
              <a:rPr lang="en-US" dirty="0"/>
              <a:t>Pressure Membrane Systems Handbook for Membrane Plant Operator Training</a:t>
            </a:r>
          </a:p>
        </p:txBody>
      </p:sp>
      <p:sp>
        <p:nvSpPr>
          <p:cNvPr id="2" name="Content Placeholder 1"/>
          <p:cNvSpPr>
            <a:spLocks noGrp="1"/>
          </p:cNvSpPr>
          <p:nvPr>
            <p:ph type="body" sz="quarter" idx="10"/>
          </p:nvPr>
        </p:nvSpPr>
        <p:spPr>
          <a:xfrm>
            <a:off x="819150" y="1603735"/>
            <a:ext cx="10363200" cy="4616090"/>
          </a:xfrm>
        </p:spPr>
        <p:txBody>
          <a:bodyPr>
            <a:normAutofit/>
          </a:bodyPr>
          <a:lstStyle/>
          <a:p>
            <a:pPr marL="0" indent="0">
              <a:buNone/>
            </a:pPr>
            <a:r>
              <a:rPr lang="en-US" sz="2600" b="1" dirty="0"/>
              <a:t>Chapter 8 – Membrane Cleaning</a:t>
            </a:r>
          </a:p>
          <a:p>
            <a:pPr marL="0" indent="0">
              <a:buNone/>
            </a:pPr>
            <a:r>
              <a:rPr lang="en-US" sz="2000" dirty="0" smtClean="0"/>
              <a:t>8.0 </a:t>
            </a:r>
            <a:r>
              <a:rPr lang="en-US" sz="2000" dirty="0"/>
              <a:t>Introduction</a:t>
            </a:r>
          </a:p>
          <a:p>
            <a:pPr marL="0" indent="0">
              <a:buNone/>
            </a:pPr>
            <a:r>
              <a:rPr lang="en-US" sz="2000" dirty="0"/>
              <a:t>8.1 Membrane Fouling and Scaling</a:t>
            </a:r>
          </a:p>
          <a:p>
            <a:pPr marL="0" indent="0">
              <a:buNone/>
            </a:pPr>
            <a:r>
              <a:rPr lang="en-US" sz="2000" dirty="0"/>
              <a:t>8.2 Organic Fouling</a:t>
            </a:r>
          </a:p>
          <a:p>
            <a:pPr marL="0" indent="0">
              <a:buNone/>
            </a:pPr>
            <a:r>
              <a:rPr lang="en-US" sz="2000" dirty="0"/>
              <a:t>8.3 Scaling and Organic Fouling</a:t>
            </a:r>
          </a:p>
          <a:p>
            <a:pPr marL="0" indent="0">
              <a:buNone/>
            </a:pPr>
            <a:r>
              <a:rPr lang="en-US" sz="2000" dirty="0"/>
              <a:t>8.4 Raw Water Supply and Pretreatment Effects</a:t>
            </a:r>
          </a:p>
          <a:p>
            <a:pPr marL="0" indent="0">
              <a:buNone/>
            </a:pPr>
            <a:r>
              <a:rPr lang="en-US" sz="2000" dirty="0"/>
              <a:t>8.5 Chemical Conditioning</a:t>
            </a:r>
          </a:p>
          <a:p>
            <a:pPr marL="0" indent="0">
              <a:buNone/>
            </a:pPr>
            <a:r>
              <a:rPr lang="en-US" sz="2000" dirty="0"/>
              <a:t>8.6 Bacteria and Organic Debris</a:t>
            </a:r>
          </a:p>
          <a:p>
            <a:pPr marL="0" indent="0">
              <a:buNone/>
            </a:pPr>
            <a:r>
              <a:rPr lang="en-US" sz="2000" dirty="0"/>
              <a:t>8.7 When to Clean</a:t>
            </a:r>
          </a:p>
          <a:p>
            <a:pPr marL="0" indent="0">
              <a:buNone/>
            </a:pPr>
            <a:r>
              <a:rPr lang="en-US" sz="2000" dirty="0"/>
              <a:t>8.8 Clean in Place (CIP)</a:t>
            </a:r>
          </a:p>
          <a:p>
            <a:pPr marL="0" indent="0">
              <a:buNone/>
            </a:pPr>
            <a:endParaRPr lang="en-US" sz="1800" dirty="0"/>
          </a:p>
        </p:txBody>
      </p:sp>
    </p:spTree>
    <p:extLst>
      <p:ext uri="{BB962C8B-B14F-4D97-AF65-F5344CB8AC3E}">
        <p14:creationId xmlns:p14="http://schemas.microsoft.com/office/powerpoint/2010/main" val="35613961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1645083" y="838173"/>
            <a:ext cx="8383219" cy="550920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800" kern="1200">
                <a:solidFill>
                  <a:schemeClr val="tx1"/>
                </a:solidFill>
                <a:latin typeface="Humanst521 BT" panose="020B0602020204020204" pitchFamily="34" charset="0"/>
                <a:ea typeface="+mn-ea"/>
                <a:cs typeface="+mn-cs"/>
              </a:defRPr>
            </a:lvl1pPr>
            <a:lvl2pPr marL="457200" algn="l" rtl="0" eaLnBrk="0" fontAlgn="base" hangingPunct="0">
              <a:spcBef>
                <a:spcPct val="0"/>
              </a:spcBef>
              <a:spcAft>
                <a:spcPct val="0"/>
              </a:spcAft>
              <a:defRPr sz="2800" kern="1200">
                <a:solidFill>
                  <a:schemeClr val="tx1"/>
                </a:solidFill>
                <a:latin typeface="Humanst521 BT" panose="020B0602020204020204" pitchFamily="34" charset="0"/>
                <a:ea typeface="+mn-ea"/>
                <a:cs typeface="+mn-cs"/>
              </a:defRPr>
            </a:lvl2pPr>
            <a:lvl3pPr marL="914400" algn="l" rtl="0" eaLnBrk="0" fontAlgn="base" hangingPunct="0">
              <a:spcBef>
                <a:spcPct val="0"/>
              </a:spcBef>
              <a:spcAft>
                <a:spcPct val="0"/>
              </a:spcAft>
              <a:defRPr sz="2800" kern="1200">
                <a:solidFill>
                  <a:schemeClr val="tx1"/>
                </a:solidFill>
                <a:latin typeface="Humanst521 BT" panose="020B0602020204020204" pitchFamily="34" charset="0"/>
                <a:ea typeface="+mn-ea"/>
                <a:cs typeface="+mn-cs"/>
              </a:defRPr>
            </a:lvl3pPr>
            <a:lvl4pPr marL="1371600" algn="l" rtl="0" eaLnBrk="0" fontAlgn="base" hangingPunct="0">
              <a:spcBef>
                <a:spcPct val="0"/>
              </a:spcBef>
              <a:spcAft>
                <a:spcPct val="0"/>
              </a:spcAft>
              <a:defRPr sz="2800" kern="1200">
                <a:solidFill>
                  <a:schemeClr val="tx1"/>
                </a:solidFill>
                <a:latin typeface="Humanst521 BT" panose="020B0602020204020204" pitchFamily="34" charset="0"/>
                <a:ea typeface="+mn-ea"/>
                <a:cs typeface="+mn-cs"/>
              </a:defRPr>
            </a:lvl4pPr>
            <a:lvl5pPr marL="1828800" algn="l" rtl="0" eaLnBrk="0" fontAlgn="base" hangingPunct="0">
              <a:spcBef>
                <a:spcPct val="0"/>
              </a:spcBef>
              <a:spcAft>
                <a:spcPct val="0"/>
              </a:spcAft>
              <a:defRPr sz="2800" kern="1200">
                <a:solidFill>
                  <a:schemeClr val="tx1"/>
                </a:solidFill>
                <a:latin typeface="Humanst521 BT" panose="020B0602020204020204" pitchFamily="34" charset="0"/>
                <a:ea typeface="+mn-ea"/>
                <a:cs typeface="+mn-cs"/>
              </a:defRPr>
            </a:lvl5pPr>
            <a:lvl6pPr marL="2286000" algn="l" defTabSz="914400" rtl="0" eaLnBrk="1" latinLnBrk="0" hangingPunct="1">
              <a:defRPr sz="2800" kern="1200">
                <a:solidFill>
                  <a:schemeClr val="tx1"/>
                </a:solidFill>
                <a:latin typeface="Humanst521 BT" panose="020B0602020204020204" pitchFamily="34" charset="0"/>
                <a:ea typeface="+mn-ea"/>
                <a:cs typeface="+mn-cs"/>
              </a:defRPr>
            </a:lvl6pPr>
            <a:lvl7pPr marL="2743200" algn="l" defTabSz="914400" rtl="0" eaLnBrk="1" latinLnBrk="0" hangingPunct="1">
              <a:defRPr sz="2800" kern="1200">
                <a:solidFill>
                  <a:schemeClr val="tx1"/>
                </a:solidFill>
                <a:latin typeface="Humanst521 BT" panose="020B0602020204020204" pitchFamily="34" charset="0"/>
                <a:ea typeface="+mn-ea"/>
                <a:cs typeface="+mn-cs"/>
              </a:defRPr>
            </a:lvl7pPr>
            <a:lvl8pPr marL="3200400" algn="l" defTabSz="914400" rtl="0" eaLnBrk="1" latinLnBrk="0" hangingPunct="1">
              <a:defRPr sz="2800" kern="1200">
                <a:solidFill>
                  <a:schemeClr val="tx1"/>
                </a:solidFill>
                <a:latin typeface="Humanst521 BT" panose="020B0602020204020204" pitchFamily="34" charset="0"/>
                <a:ea typeface="+mn-ea"/>
                <a:cs typeface="+mn-cs"/>
              </a:defRPr>
            </a:lvl8pPr>
            <a:lvl9pPr marL="3657600" algn="l" defTabSz="914400" rtl="0" eaLnBrk="1" latinLnBrk="0" hangingPunct="1">
              <a:defRPr sz="2800" kern="1200">
                <a:solidFill>
                  <a:schemeClr val="tx1"/>
                </a:solidFill>
                <a:latin typeface="Humanst521 BT" panose="020B0602020204020204" pitchFamily="34" charset="0"/>
                <a:ea typeface="+mn-ea"/>
                <a:cs typeface="+mn-cs"/>
              </a:defRPr>
            </a:lvl9pPr>
          </a:lstStyle>
          <a:p>
            <a:r>
              <a:rPr lang="en-US" sz="800" dirty="0">
                <a:latin typeface="Arial" panose="020B0604020202020204" pitchFamily="34" charset="0"/>
                <a:cs typeface="Arial" panose="020B0604020202020204" pitchFamily="34" charset="0"/>
              </a:rPr>
              <a:t>The Water Research Foundation (WRF) is a nonprofit (501c3) organization which provides a unified source for One Water research and a strong presence in relationships with partner organizations, government and regulatory agencies, and Congress. The foundation conducts research in all areas of drinking water, wastewater, </a:t>
            </a:r>
            <a:r>
              <a:rPr lang="en-US" sz="800" dirty="0" err="1">
                <a:latin typeface="Arial" panose="020B0604020202020204" pitchFamily="34" charset="0"/>
                <a:cs typeface="Arial" panose="020B0604020202020204" pitchFamily="34" charset="0"/>
              </a:rPr>
              <a:t>stormwater</a:t>
            </a:r>
            <a:r>
              <a:rPr lang="en-US" sz="800" dirty="0">
                <a:latin typeface="Arial" panose="020B0604020202020204" pitchFamily="34" charset="0"/>
                <a:cs typeface="Arial" panose="020B0604020202020204" pitchFamily="34" charset="0"/>
              </a:rPr>
              <a:t>, and water reuse. The Water Research Foundation’s research portfolio is valued at over $700 million.</a:t>
            </a:r>
          </a:p>
          <a:p>
            <a:r>
              <a:rPr lang="en-US" sz="800" dirty="0">
                <a:latin typeface="Arial" panose="020B0604020202020204" pitchFamily="34" charset="0"/>
                <a:cs typeface="Arial" panose="020B0604020202020204" pitchFamily="34" charset="0"/>
              </a:rPr>
              <a:t>The Foundation plays an important role in the translation and dissemination of applied research, technology demonstration, and education, through creation of research-based educational tools and technology exchange opportunities. WRF serves as a leader and model for collaboration across the water industry and its materials are used to inform policymakers and the public on the science, economic value, and environmental benefits of using and recovering resources found in water, as well as the feasibility of implementing new technologies.</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For more information, contact</a:t>
            </a:r>
            <a:r>
              <a:rPr lang="en-US" sz="800" dirty="0" smtClean="0">
                <a:latin typeface="Arial" panose="020B0604020202020204" pitchFamily="34" charset="0"/>
                <a:cs typeface="Arial" panose="020B0604020202020204" pitchFamily="34" charset="0"/>
              </a:rPr>
              <a:t>:</a:t>
            </a:r>
            <a:br>
              <a:rPr lang="en-US" sz="800" dirty="0" smtClean="0">
                <a:latin typeface="Arial" panose="020B0604020202020204" pitchFamily="34" charset="0"/>
                <a:cs typeface="Arial" panose="020B0604020202020204" pitchFamily="34" charset="0"/>
              </a:rPr>
            </a:br>
            <a:endParaRPr lang="en-US" sz="800" dirty="0">
              <a:latin typeface="Arial" panose="020B0604020202020204" pitchFamily="34" charset="0"/>
              <a:cs typeface="Arial" panose="020B0604020202020204" pitchFamily="34" charset="0"/>
            </a:endParaRPr>
          </a:p>
          <a:p>
            <a:r>
              <a:rPr lang="en-US" sz="800" b="1" dirty="0">
                <a:solidFill>
                  <a:srgbClr val="004F71"/>
                </a:solidFill>
                <a:latin typeface="Arial" panose="020B0604020202020204" pitchFamily="34" charset="0"/>
                <a:cs typeface="Arial" panose="020B0604020202020204" pitchFamily="34" charset="0"/>
              </a:rPr>
              <a:t>The Water Research Foundation</a:t>
            </a:r>
          </a:p>
          <a:p>
            <a:r>
              <a:rPr lang="en-US" sz="800" dirty="0">
                <a:latin typeface="Arial" panose="020B0604020202020204" pitchFamily="34" charset="0"/>
                <a:cs typeface="Arial" panose="020B0604020202020204" pitchFamily="34" charset="0"/>
              </a:rPr>
              <a:t>Alexandria, VA Office</a:t>
            </a:r>
          </a:p>
          <a:p>
            <a:r>
              <a:rPr lang="en-US" sz="800" dirty="0">
                <a:latin typeface="Arial" panose="020B0604020202020204" pitchFamily="34" charset="0"/>
                <a:cs typeface="Arial" panose="020B0604020202020204" pitchFamily="34" charset="0"/>
              </a:rPr>
              <a:t>1199 North Fairfax Street, Suite 900</a:t>
            </a:r>
          </a:p>
          <a:p>
            <a:r>
              <a:rPr lang="en-US" sz="800" dirty="0">
                <a:latin typeface="Arial" panose="020B0604020202020204" pitchFamily="34" charset="0"/>
                <a:cs typeface="Arial" panose="020B0604020202020204" pitchFamily="34" charset="0"/>
              </a:rPr>
              <a:t>Alexandria, VA 22314-1445</a:t>
            </a:r>
          </a:p>
          <a:p>
            <a:r>
              <a:rPr lang="en-US" sz="800" dirty="0">
                <a:latin typeface="Arial" panose="020B0604020202020204" pitchFamily="34" charset="0"/>
                <a:cs typeface="Arial" panose="020B0604020202020204" pitchFamily="34" charset="0"/>
              </a:rPr>
              <a:t>Tel: 571.384.2100</a:t>
            </a:r>
          </a:p>
          <a:p>
            <a:r>
              <a:rPr lang="en-US" sz="800" dirty="0" smtClean="0">
                <a:latin typeface="Arial" panose="020B0604020202020204" pitchFamily="34" charset="0"/>
                <a:cs typeface="Arial" panose="020B0604020202020204" pitchFamily="34" charset="0"/>
                <a:hlinkClick r:id="rId2"/>
              </a:rPr>
              <a:t>www.werf.org</a:t>
            </a:r>
            <a:r>
              <a:rPr lang="en-US" sz="800" dirty="0" smtClean="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hlinkClick r:id="rId3"/>
              </a:rPr>
              <a:t>werf@werf.org</a:t>
            </a:r>
            <a:endParaRPr lang="en-US" sz="800" dirty="0" smtClean="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Denver</a:t>
            </a:r>
            <a:r>
              <a:rPr lang="en-US" sz="800" dirty="0">
                <a:latin typeface="Arial" panose="020B0604020202020204" pitchFamily="34" charset="0"/>
                <a:cs typeface="Arial" panose="020B0604020202020204" pitchFamily="34" charset="0"/>
              </a:rPr>
              <a:t>, CO Office</a:t>
            </a:r>
          </a:p>
          <a:p>
            <a:r>
              <a:rPr lang="en-US" sz="800" dirty="0">
                <a:latin typeface="Arial" panose="020B0604020202020204" pitchFamily="34" charset="0"/>
                <a:cs typeface="Arial" panose="020B0604020202020204" pitchFamily="34" charset="0"/>
              </a:rPr>
              <a:t>6666 West Quincy Avenue</a:t>
            </a:r>
          </a:p>
          <a:p>
            <a:r>
              <a:rPr lang="en-US" sz="800" dirty="0">
                <a:latin typeface="Arial" panose="020B0604020202020204" pitchFamily="34" charset="0"/>
                <a:cs typeface="Arial" panose="020B0604020202020204" pitchFamily="34" charset="0"/>
              </a:rPr>
              <a:t>Denver, Colorado 80235-3098</a:t>
            </a:r>
          </a:p>
          <a:p>
            <a:r>
              <a:rPr lang="en-US" sz="800" dirty="0">
                <a:latin typeface="Arial" panose="020B0604020202020204" pitchFamily="34" charset="0"/>
                <a:cs typeface="Arial" panose="020B0604020202020204" pitchFamily="34" charset="0"/>
              </a:rPr>
              <a:t>Tel: 303.347.6100</a:t>
            </a:r>
          </a:p>
          <a:p>
            <a:r>
              <a:rPr lang="en-US" sz="800" dirty="0" smtClean="0">
                <a:latin typeface="Arial" panose="020B0604020202020204" pitchFamily="34" charset="0"/>
                <a:cs typeface="Arial" panose="020B0604020202020204" pitchFamily="34" charset="0"/>
                <a:hlinkClick r:id="rId4"/>
              </a:rPr>
              <a:t>www.waterrf.org</a:t>
            </a:r>
            <a:r>
              <a:rPr lang="en-US" sz="800" dirty="0" smtClean="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hlinkClick r:id="rId5"/>
              </a:rPr>
              <a:t>Info@WaterRF.org</a:t>
            </a:r>
            <a:endParaRPr lang="en-US" sz="800" dirty="0" smtClean="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 Copyright </a:t>
            </a:r>
            <a:r>
              <a:rPr lang="en-US" sz="800" dirty="0">
                <a:latin typeface="Arial" panose="020B0604020202020204" pitchFamily="34" charset="0"/>
                <a:cs typeface="Arial" panose="020B0604020202020204" pitchFamily="34" charset="0"/>
              </a:rPr>
              <a:t>2018 by The Water Research Foundation. All rights reserved. Permission to copy must be obtained from The Water Research Foundation.</a:t>
            </a:r>
          </a:p>
          <a:p>
            <a:r>
              <a:rPr lang="en-US" sz="800" dirty="0">
                <a:latin typeface="Arial" panose="020B0604020202020204" pitchFamily="34" charset="0"/>
                <a:cs typeface="Arial" panose="020B0604020202020204" pitchFamily="34" charset="0"/>
              </a:rPr>
              <a:t>WRF ISBN: 978-1-60573-363-0</a:t>
            </a:r>
          </a:p>
          <a:p>
            <a:r>
              <a:rPr lang="en-US" sz="800" dirty="0">
                <a:latin typeface="Arial" panose="020B0604020202020204" pitchFamily="34" charset="0"/>
                <a:cs typeface="Arial" panose="020B0604020202020204" pitchFamily="34" charset="0"/>
              </a:rPr>
              <a:t>WRF Project Number: Reuse-15-05/4772</a:t>
            </a:r>
          </a:p>
          <a:p>
            <a:endParaRPr lang="en-US" sz="8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This </a:t>
            </a:r>
            <a:r>
              <a:rPr lang="en-US" sz="800" dirty="0">
                <a:latin typeface="Arial" panose="020B0604020202020204" pitchFamily="34" charset="0"/>
                <a:cs typeface="Arial" panose="020B0604020202020204" pitchFamily="34" charset="0"/>
              </a:rPr>
              <a:t>report was prepared by the organization(s) named below as an account of work sponsored by The Water Research Foundation. Neither The Water Research Foundation, members of The Water Research Foundation, the organization(s) named below, nor any person acting on their behalf: (a) makes any warranty, express or implied, with respect to the use of any information, apparatus, method, or process disclosed in this report or that such use may not infringe on privately owned rights; or (b) assumes any liabilities with respect to the use of, or for damages resulting from the use of, any information, apparatus, method, or process disclosed in this report</a:t>
            </a:r>
            <a:r>
              <a:rPr lang="en-US" sz="800" dirty="0" smtClean="0">
                <a:latin typeface="Arial" panose="020B0604020202020204" pitchFamily="34" charset="0"/>
                <a:cs typeface="Arial" panose="020B0604020202020204" pitchFamily="34" charset="0"/>
              </a:rPr>
              <a:t>.</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Hazen and Sawyer, </a:t>
            </a:r>
            <a:r>
              <a:rPr lang="en-US" sz="800" dirty="0" err="1">
                <a:latin typeface="Arial" panose="020B0604020202020204" pitchFamily="34" charset="0"/>
                <a:cs typeface="Arial" panose="020B0604020202020204" pitchFamily="34" charset="0"/>
              </a:rPr>
              <a:t>Carollo</a:t>
            </a:r>
            <a:r>
              <a:rPr lang="en-US" sz="800" dirty="0">
                <a:latin typeface="Arial" panose="020B0604020202020204" pitchFamily="34" charset="0"/>
                <a:cs typeface="Arial" panose="020B0604020202020204" pitchFamily="34" charset="0"/>
              </a:rPr>
              <a:t> Engineers Inc., Santa Clara Valley Water </a:t>
            </a:r>
            <a:r>
              <a:rPr lang="en-US" sz="800" dirty="0" smtClean="0">
                <a:latin typeface="Arial" panose="020B0604020202020204" pitchFamily="34" charset="0"/>
                <a:cs typeface="Arial" panose="020B0604020202020204" pitchFamily="34" charset="0"/>
              </a:rPr>
              <a:t>District</a:t>
            </a:r>
          </a:p>
          <a:p>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cs typeface="Arial" panose="020B0604020202020204" pitchFamily="34" charset="0"/>
              </a:rPr>
              <a:t>This document was reviewed by a panel of independent experts selected by The Water Research Foundation. Mention of trade names or commercial products or services does not constitute endorsement or recommendations for use. Similarly, omission of products or trade names indicates nothing concerning The Water Research Foundation's positions regarding product effectiveness or applicability.</a:t>
            </a:r>
          </a:p>
          <a:p>
            <a:r>
              <a:rPr lang="en-US" dirty="0"/>
              <a:t> </a:t>
            </a:r>
          </a:p>
          <a:p>
            <a:endParaRPr lang="en-US" dirty="0"/>
          </a:p>
        </p:txBody>
      </p:sp>
    </p:spTree>
    <p:extLst>
      <p:ext uri="{BB962C8B-B14F-4D97-AF65-F5344CB8AC3E}">
        <p14:creationId xmlns:p14="http://schemas.microsoft.com/office/powerpoint/2010/main" val="2948049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479024" cy="533400"/>
          </a:xfrm>
        </p:spPr>
        <p:txBody>
          <a:bodyPr/>
          <a:lstStyle/>
          <a:p>
            <a:r>
              <a:rPr lang="en-US" dirty="0"/>
              <a:t>Non-RO Reuse Examples with Membrane Filtration</a:t>
            </a:r>
          </a:p>
        </p:txBody>
      </p:sp>
      <p:sp>
        <p:nvSpPr>
          <p:cNvPr id="3" name="Text Placeholder 2"/>
          <p:cNvSpPr>
            <a:spLocks noGrp="1"/>
          </p:cNvSpPr>
          <p:nvPr>
            <p:ph type="body" sz="quarter" idx="10"/>
          </p:nvPr>
        </p:nvSpPr>
        <p:spPr>
          <a:xfrm>
            <a:off x="4114799" y="1639018"/>
            <a:ext cx="7643003" cy="4095951"/>
          </a:xfrm>
        </p:spPr>
        <p:txBody>
          <a:bodyPr vert="horz" lIns="91440" tIns="45720" rIns="91440" bIns="45720" rtlCol="0">
            <a:noAutofit/>
          </a:bodyPr>
          <a:lstStyle/>
          <a:p>
            <a:pPr marL="0" indent="0">
              <a:lnSpc>
                <a:spcPct val="100000"/>
              </a:lnSpc>
              <a:spcBef>
                <a:spcPts val="600"/>
              </a:spcBef>
              <a:buNone/>
            </a:pPr>
            <a:r>
              <a:rPr lang="en-US" sz="2400" dirty="0"/>
              <a:t>Surface Water Augmentation: 60 MGD</a:t>
            </a:r>
          </a:p>
          <a:p>
            <a:pPr lvl="1">
              <a:lnSpc>
                <a:spcPct val="100000"/>
              </a:lnSpc>
              <a:spcBef>
                <a:spcPts val="600"/>
              </a:spcBef>
              <a:buFont typeface="Arial" panose="020B0604020202020204" pitchFamily="34" charset="0"/>
              <a:buChar char="–"/>
            </a:pPr>
            <a:r>
              <a:rPr lang="en-US" sz="2000" dirty="0"/>
              <a:t>Lake augmentation at Lake Lanier (Atlanta’s Water Supply)</a:t>
            </a:r>
          </a:p>
          <a:p>
            <a:pPr lvl="1">
              <a:lnSpc>
                <a:spcPct val="100000"/>
              </a:lnSpc>
              <a:spcBef>
                <a:spcPts val="600"/>
              </a:spcBef>
              <a:buFont typeface="Arial" panose="020B0604020202020204" pitchFamily="34" charset="0"/>
              <a:buChar char="–"/>
            </a:pPr>
            <a:r>
              <a:rPr lang="en-US" sz="2000" dirty="0"/>
              <a:t>Tight phosphorus limits to prevent eutrophication (0.08 mg/L)</a:t>
            </a:r>
          </a:p>
          <a:p>
            <a:pPr lvl="1">
              <a:lnSpc>
                <a:spcPct val="100000"/>
              </a:lnSpc>
              <a:spcBef>
                <a:spcPts val="600"/>
              </a:spcBef>
              <a:buFont typeface="Arial" panose="020B0604020202020204" pitchFamily="34" charset="0"/>
              <a:buChar char="–"/>
            </a:pPr>
            <a:r>
              <a:rPr lang="en-US" sz="2000" dirty="0"/>
              <a:t>Membrane filtration removes unsettled ferric hydroxide and bound phosphorous.</a:t>
            </a:r>
          </a:p>
          <a:p>
            <a:pPr marL="0" indent="0">
              <a:lnSpc>
                <a:spcPct val="100000"/>
              </a:lnSpc>
              <a:spcBef>
                <a:spcPts val="600"/>
              </a:spcBef>
              <a:buNone/>
            </a:pPr>
            <a:r>
              <a:rPr lang="en-US" sz="2400" dirty="0"/>
              <a:t>Treatment: </a:t>
            </a:r>
          </a:p>
          <a:p>
            <a:pPr lvl="1">
              <a:lnSpc>
                <a:spcPct val="100000"/>
              </a:lnSpc>
              <a:spcBef>
                <a:spcPts val="600"/>
              </a:spcBef>
              <a:buFont typeface="Arial" panose="020B0604020202020204" pitchFamily="34" charset="0"/>
              <a:buChar char="–"/>
            </a:pPr>
            <a:r>
              <a:rPr lang="en-US" sz="2000" dirty="0"/>
              <a:t>Secondary WWTP plus </a:t>
            </a:r>
            <a:r>
              <a:rPr lang="en-US" sz="2000" dirty="0" err="1"/>
              <a:t>Coag</a:t>
            </a:r>
            <a:r>
              <a:rPr lang="en-US" sz="2000" dirty="0"/>
              <a:t>-Filtration, MF, Ozone, GAC(BAC), Ozone</a:t>
            </a:r>
          </a:p>
          <a:p>
            <a:pPr marL="0" indent="0">
              <a:lnSpc>
                <a:spcPct val="100000"/>
              </a:lnSpc>
              <a:spcBef>
                <a:spcPts val="600"/>
              </a:spcBef>
              <a:buNone/>
            </a:pPr>
            <a:endParaRPr lang="en-US" sz="2400"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2205" y="1725282"/>
            <a:ext cx="3035780" cy="4047705"/>
          </a:xfrm>
          <a:prstGeom prst="rect">
            <a:avLst/>
          </a:prstGeom>
        </p:spPr>
      </p:pic>
      <p:sp>
        <p:nvSpPr>
          <p:cNvPr id="6" name="Text Placeholder 5"/>
          <p:cNvSpPr>
            <a:spLocks noGrp="1"/>
          </p:cNvSpPr>
          <p:nvPr>
            <p:ph type="body" sz="quarter" idx="11"/>
          </p:nvPr>
        </p:nvSpPr>
        <p:spPr/>
        <p:txBody>
          <a:bodyPr/>
          <a:lstStyle/>
          <a:p>
            <a:r>
              <a:rPr lang="en-US" sz="1800" dirty="0">
                <a:latin typeface="Arial" panose="020B0604020202020204" pitchFamily="34" charset="0"/>
              </a:rPr>
              <a:t>Gwinnett County, F. Wayne Hill </a:t>
            </a:r>
            <a:r>
              <a:rPr lang="en-US" sz="1800" dirty="0" err="1">
                <a:latin typeface="Arial" panose="020B0604020202020204" pitchFamily="34" charset="0"/>
              </a:rPr>
              <a:t>WRC</a:t>
            </a:r>
            <a:r>
              <a:rPr lang="en-US" sz="1800" dirty="0">
                <a:latin typeface="Arial" panose="020B0604020202020204" pitchFamily="34" charset="0"/>
              </a:rPr>
              <a:t>, Buford, GA</a:t>
            </a:r>
          </a:p>
        </p:txBody>
      </p:sp>
      <p:sp>
        <p:nvSpPr>
          <p:cNvPr id="7" name="TextBox 6"/>
          <p:cNvSpPr txBox="1"/>
          <p:nvPr/>
        </p:nvSpPr>
        <p:spPr>
          <a:xfrm>
            <a:off x="598097" y="5772987"/>
            <a:ext cx="3203995"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2006: F. Wayne Hill </a:t>
            </a:r>
            <a:r>
              <a:rPr lang="en-US" sz="1400" dirty="0" err="1">
                <a:latin typeface="Arial" panose="020B0604020202020204" pitchFamily="34" charset="0"/>
                <a:cs typeface="Arial" panose="020B0604020202020204" pitchFamily="34" charset="0"/>
              </a:rPr>
              <a:t>WRC</a:t>
            </a:r>
            <a:r>
              <a:rPr lang="en-US" sz="1400" dirty="0">
                <a:latin typeface="Arial" panose="020B0604020202020204" pitchFamily="34" charset="0"/>
                <a:cs typeface="Arial" panose="020B0604020202020204" pitchFamily="34" charset="0"/>
              </a:rPr>
              <a:t>, Buford, GA</a:t>
            </a:r>
          </a:p>
        </p:txBody>
      </p:sp>
    </p:spTree>
    <p:extLst>
      <p:ext uri="{BB962C8B-B14F-4D97-AF65-F5344CB8AC3E}">
        <p14:creationId xmlns:p14="http://schemas.microsoft.com/office/powerpoint/2010/main" val="37124738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05 External 13">
    <a:dk1>
      <a:srgbClr val="000000"/>
    </a:dk1>
    <a:lt1>
      <a:srgbClr val="FFFFFF"/>
    </a:lt1>
    <a:dk2>
      <a:srgbClr val="000000"/>
    </a:dk2>
    <a:lt2>
      <a:srgbClr val="808080"/>
    </a:lt2>
    <a:accent1>
      <a:srgbClr val="0051BA"/>
    </a:accent1>
    <a:accent2>
      <a:srgbClr val="CC943B"/>
    </a:accent2>
    <a:accent3>
      <a:srgbClr val="FFFFFF"/>
    </a:accent3>
    <a:accent4>
      <a:srgbClr val="000000"/>
    </a:accent4>
    <a:accent5>
      <a:srgbClr val="AAB3D9"/>
    </a:accent5>
    <a:accent6>
      <a:srgbClr val="B98635"/>
    </a:accent6>
    <a:hlink>
      <a:srgbClr val="198C5A"/>
    </a:hlink>
    <a:folHlink>
      <a:srgbClr val="B34D31"/>
    </a:folHlink>
  </a:clrScheme>
  <a:fontScheme name="2005 Extern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2005 External 13">
    <a:dk1>
      <a:srgbClr val="000000"/>
    </a:dk1>
    <a:lt1>
      <a:srgbClr val="FFFFFF"/>
    </a:lt1>
    <a:dk2>
      <a:srgbClr val="000000"/>
    </a:dk2>
    <a:lt2>
      <a:srgbClr val="808080"/>
    </a:lt2>
    <a:accent1>
      <a:srgbClr val="0051BA"/>
    </a:accent1>
    <a:accent2>
      <a:srgbClr val="CC943B"/>
    </a:accent2>
    <a:accent3>
      <a:srgbClr val="FFFFFF"/>
    </a:accent3>
    <a:accent4>
      <a:srgbClr val="000000"/>
    </a:accent4>
    <a:accent5>
      <a:srgbClr val="AAB3D9"/>
    </a:accent5>
    <a:accent6>
      <a:srgbClr val="B98635"/>
    </a:accent6>
    <a:hlink>
      <a:srgbClr val="198C5A"/>
    </a:hlink>
    <a:folHlink>
      <a:srgbClr val="B34D31"/>
    </a:folHlink>
  </a:clrScheme>
  <a:fontScheme name="2005 Extern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534c5518-ae5e-4309-bd56-504793bd616d">SCFVHVX7PSYW-1177343575-1591095</_dlc_DocId>
    <_dlc_DocIdUrl xmlns="534c5518-ae5e-4309-bd56-504793bd616d">
      <Url>https://waterrf.sharepoint.com/sites/Share/_layouts/15/DocIdRedir.aspx?ID=SCFVHVX7PSYW-1177343575-1591095</Url>
      <Description>SCFVHVX7PSYW-1177343575-1591095</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56C6511927899479146F3D6EE6A0620" ma:contentTypeVersion="68" ma:contentTypeDescription="Create a new document." ma:contentTypeScope="" ma:versionID="b74485b1c32969597f74483b179cb597">
  <xsd:schema xmlns:xsd="http://www.w3.org/2001/XMLSchema" xmlns:xs="http://www.w3.org/2001/XMLSchema" xmlns:p="http://schemas.microsoft.com/office/2006/metadata/properties" xmlns:ns2="534c5518-ae5e-4309-bd56-504793bd616d" xmlns:ns3="e419f97b-09fd-4382-8212-25cad872c78c" targetNamespace="http://schemas.microsoft.com/office/2006/metadata/properties" ma:root="true" ma:fieldsID="a4a0c5d5fc58797b0b6e3796b694078d" ns2:_="" ns3:_="">
    <xsd:import namespace="534c5518-ae5e-4309-bd56-504793bd616d"/>
    <xsd:import namespace="e419f97b-09fd-4382-8212-25cad872c78c"/>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4c5518-ae5e-4309-bd56-504793bd616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19f97b-09fd-4382-8212-25cad872c78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6960BBD-AAF4-404C-87A6-DE970CC78C80}">
  <ds:schemaRefs>
    <ds:schemaRef ds:uri="http://schemas.microsoft.com/sharepoint/v3/contenttype/forms"/>
  </ds:schemaRefs>
</ds:datastoreItem>
</file>

<file path=customXml/itemProps2.xml><?xml version="1.0" encoding="utf-8"?>
<ds:datastoreItem xmlns:ds="http://schemas.openxmlformats.org/officeDocument/2006/customXml" ds:itemID="{04955115-E7F6-48FD-9B03-96A3A75D74D1}">
  <ds:schemaRefs>
    <ds:schemaRef ds:uri="http://purl.org/dc/terms/"/>
    <ds:schemaRef ds:uri="http://schemas.openxmlformats.org/package/2006/metadata/core-properties"/>
    <ds:schemaRef ds:uri="http://purl.org/dc/dcmitype/"/>
    <ds:schemaRef ds:uri="e419f97b-09fd-4382-8212-25cad872c78c"/>
    <ds:schemaRef ds:uri="http://purl.org/dc/elements/1.1/"/>
    <ds:schemaRef ds:uri="http://schemas.microsoft.com/office/2006/documentManagement/types"/>
    <ds:schemaRef ds:uri="http://schemas.microsoft.com/office/infopath/2007/PartnerControls"/>
    <ds:schemaRef ds:uri="534c5518-ae5e-4309-bd56-504793bd616d"/>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2EE789E-A0B1-446E-AB06-712C49173E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4c5518-ae5e-4309-bd56-504793bd616d"/>
    <ds:schemaRef ds:uri="e419f97b-09fd-4382-8212-25cad872c7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F2E25889-97D6-406F-BF83-B1754FDC103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15296</TotalTime>
  <Words>3550</Words>
  <Application>Microsoft Office PowerPoint</Application>
  <PresentationFormat>Widescreen</PresentationFormat>
  <Paragraphs>592</Paragraphs>
  <Slides>87</Slides>
  <Notes>16</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2</vt:i4>
      </vt:variant>
      <vt:variant>
        <vt:lpstr>Slide Titles</vt:lpstr>
      </vt:variant>
      <vt:variant>
        <vt:i4>87</vt:i4>
      </vt:variant>
    </vt:vector>
  </HeadingPairs>
  <TitlesOfParts>
    <vt:vector size="100" baseType="lpstr">
      <vt:lpstr>MS PGothic</vt:lpstr>
      <vt:lpstr>Arial</vt:lpstr>
      <vt:lpstr>Calibri</vt:lpstr>
      <vt:lpstr>Calibri Light</vt:lpstr>
      <vt:lpstr>Humanst521 BT</vt:lpstr>
      <vt:lpstr>Segoe UI</vt:lpstr>
      <vt:lpstr>Symbol</vt:lpstr>
      <vt:lpstr>Times New Roman</vt:lpstr>
      <vt:lpstr>Office Theme</vt:lpstr>
      <vt:lpstr>Transition Slides</vt:lpstr>
      <vt:lpstr>1_Office Theme</vt:lpstr>
      <vt:lpstr>Equation</vt:lpstr>
      <vt:lpstr>Visio</vt:lpstr>
      <vt:lpstr>PowerPoint Presentation</vt:lpstr>
      <vt:lpstr>Project Partners</vt:lpstr>
      <vt:lpstr>Note To Trainers and Students</vt:lpstr>
      <vt:lpstr>Introduction and Fundamentals</vt:lpstr>
      <vt:lpstr>Low Pressure Membrane Systems is Part of Training Material Offered by…</vt:lpstr>
      <vt:lpstr>Membrane Filtration Role in Potable Reuse </vt:lpstr>
      <vt:lpstr>Membranes Have Been Used for Advanced Treatment including Potable Reuse for More than 40 Years</vt:lpstr>
      <vt:lpstr>Membrane Filtration and RO-Based Reuse Processes </vt:lpstr>
      <vt:lpstr>Non-RO Reuse Examples with Membrane Filtration</vt:lpstr>
      <vt:lpstr>RO Membrane-Based Treatment Train (MF-RO-UV/AOP) Provides Multiple Barriers for Pathogens and Chemicals</vt:lpstr>
      <vt:lpstr>RO-Based Reuse Example</vt:lpstr>
      <vt:lpstr>Log Removal Credit (LRV, US Basis) Summed Across Multiple Barriers (Maximum Creditable)</vt:lpstr>
      <vt:lpstr>Other Process Components Serve an Operational Objective of Maintaining Assets and Plant Production Capacity</vt:lpstr>
      <vt:lpstr>Membrane Filtration Operating and Design Concepts</vt:lpstr>
      <vt:lpstr>The Filtration Spectrum</vt:lpstr>
      <vt:lpstr>Membrane Filtration</vt:lpstr>
      <vt:lpstr>Straining Example</vt:lpstr>
      <vt:lpstr>Two Primary Membrane Filtration Modes of Operation</vt:lpstr>
      <vt:lpstr>Some Membranes are Designed for Crossflow and Dead End Operation</vt:lpstr>
      <vt:lpstr>Many Commercial Membrane Materials Are…</vt:lpstr>
      <vt:lpstr>Commercial Membrane Types and Configurations</vt:lpstr>
      <vt:lpstr>Dominant Potable Reuse Design: Hollow Fiber Membrane Filtration</vt:lpstr>
      <vt:lpstr>Two Dominant Train Types</vt:lpstr>
      <vt:lpstr>Membrane Concepts and Terminology</vt:lpstr>
      <vt:lpstr>Membrane Water Flux</vt:lpstr>
      <vt:lpstr>Transmembrane Pressure (TMP)</vt:lpstr>
      <vt:lpstr>TMP doesn’t tell the whole story…</vt:lpstr>
      <vt:lpstr>Permeability</vt:lpstr>
      <vt:lpstr>Temperature Correction Factor (TCF)</vt:lpstr>
      <vt:lpstr>Temperature Correction Factor</vt:lpstr>
      <vt:lpstr>Normalized TMP and Permeability</vt:lpstr>
      <vt:lpstr>Monitoring Membrane Filter Plant Operation</vt:lpstr>
      <vt:lpstr>Filtration Mechanism Review</vt:lpstr>
      <vt:lpstr>Review: Alternative Path (Depth) Filtration</vt:lpstr>
      <vt:lpstr>Review: Pore Plugging</vt:lpstr>
      <vt:lpstr>Review: Cake Formation</vt:lpstr>
      <vt:lpstr>Filtration Mechanisms</vt:lpstr>
      <vt:lpstr>Potable Reuse Membrane Filtration Operations</vt:lpstr>
      <vt:lpstr>Typical Membrane Cycle of Operations</vt:lpstr>
      <vt:lpstr>Typical Performance Data Reinforcement</vt:lpstr>
      <vt:lpstr>Types of Foulants</vt:lpstr>
      <vt:lpstr>Purpose of Autostrainers</vt:lpstr>
      <vt:lpstr>High Solids Loading</vt:lpstr>
      <vt:lpstr>More on Critical TMP</vt:lpstr>
      <vt:lpstr>Protecting Membrane Life</vt:lpstr>
      <vt:lpstr>What Causes Fiber Breaks?</vt:lpstr>
      <vt:lpstr>Types of Fiber Breaks</vt:lpstr>
      <vt:lpstr>Detecting Fiber Breaks</vt:lpstr>
      <vt:lpstr>Pressure Decay Testing</vt:lpstr>
      <vt:lpstr>Pressure Decay Testing</vt:lpstr>
      <vt:lpstr>Understanding Integrity Testing and Log Removal</vt:lpstr>
      <vt:lpstr>Understanding Integrity Testing and Log Removal</vt:lpstr>
      <vt:lpstr>Understanding Integrity Testing and Log Removal</vt:lpstr>
      <vt:lpstr>Reuse Application Permeability Loss </vt:lpstr>
      <vt:lpstr>Critical TMP</vt:lpstr>
      <vt:lpstr>Potable Reuse Membrane Filtration Operations and Monitoring</vt:lpstr>
      <vt:lpstr>What are the keys?</vt:lpstr>
      <vt:lpstr>Clean Water Flux Testing</vt:lpstr>
      <vt:lpstr>Clean Water Flux Testing</vt:lpstr>
      <vt:lpstr>Permeability Monitoring</vt:lpstr>
      <vt:lpstr>MF Data Collection</vt:lpstr>
      <vt:lpstr>Inspect Each Process</vt:lpstr>
      <vt:lpstr>Integrity Test Results</vt:lpstr>
      <vt:lpstr>Other Considerations: Cleaning and Membrane Repair</vt:lpstr>
      <vt:lpstr>Chemical Clean in Place</vt:lpstr>
      <vt:lpstr>Membrane Repair</vt:lpstr>
      <vt:lpstr>Critical Control Response Procedures</vt:lpstr>
      <vt:lpstr>Hazard Analysis and Critical Control Point (HACCP) History</vt:lpstr>
      <vt:lpstr>A CCP Approach Focus on Health Relevant Contaminants</vt:lpstr>
      <vt:lpstr>PowerPoint Presentation</vt:lpstr>
      <vt:lpstr>Example Critical Control Point - MF</vt:lpstr>
      <vt:lpstr>Membrane Filtration – Critical Control Points Example</vt:lpstr>
      <vt:lpstr>MF Alert (Warning) Response</vt:lpstr>
      <vt:lpstr>MF Critical Alarm (Failure) Response</vt:lpstr>
      <vt:lpstr>Design Criteria</vt:lpstr>
      <vt:lpstr>Design criteria for membrane filtration units and elements is included in the existing training material available as noted previously</vt:lpstr>
      <vt:lpstr>Operation and Maintenance </vt:lpstr>
      <vt:lpstr>Operation and Maintenance items are included in the existing training material previously mentioned</vt:lpstr>
      <vt:lpstr>Safety</vt:lpstr>
      <vt:lpstr>Membrane Filter System Safety Concerns</vt:lpstr>
      <vt:lpstr>Introduction to Membrane Filtration (South Central Membrane Association – Low Pressure Membrane Systems Handbook for Membrane Plant Operator Training, Module 3 Course details.</vt:lpstr>
      <vt:lpstr>Low Pressure Membrane Systems Handbook for Membrane Plant Operator Training</vt:lpstr>
      <vt:lpstr>Low Pressure Membrane Systems Handbook for Membrane Plant Operator Training</vt:lpstr>
      <vt:lpstr>Low Pressure Membrane Systems Handbook for Membrane Plant Operator Training</vt:lpstr>
      <vt:lpstr>Low Pressure Membrane Systems Handbook for Membrane Plant Operator Training</vt:lpstr>
      <vt:lpstr>Low Pressure Membrane Systems Handbook for Membrane Plant Operator Training</vt:lpstr>
      <vt:lpstr>PowerPoint Presentation</vt:lpstr>
    </vt:vector>
  </TitlesOfParts>
  <Company>Carollo Engineers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UV Disinfection and UV Advanced Oxidation Module</dc:title>
  <dc:creator>Austa Parker</dc:creator>
  <cp:lastModifiedBy>Barbara Swartz</cp:lastModifiedBy>
  <cp:revision>252</cp:revision>
  <dcterms:created xsi:type="dcterms:W3CDTF">2017-02-21T23:06:55Z</dcterms:created>
  <dcterms:modified xsi:type="dcterms:W3CDTF">2018-08-02T14:55:25Z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0x010100056C6511927899479146F3D6EE6A0620</vt:lpwstr>
  </property>
  <property fmtid="{D5CDD505-2E9C-101B-9397-08002B2CF9AE}" pid="3" name="Client.">
    <vt:lpwstr/>
  </property>
  <property fmtid="{D5CDD505-2E9C-101B-9397-08002B2CF9AE}" pid="4" name="_dlc_DocIdItemGuid">
    <vt:lpwstr>17398e2c-7832-4f20-b3e6-5db5ffd430af</vt:lpwstr>
  </property>
</Properties>
</file>