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1" r:id="rId6"/>
    <p:sldMasterId id="2147483683" r:id="rId7"/>
  </p:sldMasterIdLst>
  <p:notesMasterIdLst>
    <p:notesMasterId r:id="rId135"/>
  </p:notesMasterIdLst>
  <p:sldIdLst>
    <p:sldId id="438" r:id="rId8"/>
    <p:sldId id="439" r:id="rId9"/>
    <p:sldId id="269" r:id="rId10"/>
    <p:sldId id="259" r:id="rId11"/>
    <p:sldId id="297" r:id="rId12"/>
    <p:sldId id="292" r:id="rId13"/>
    <p:sldId id="293" r:id="rId14"/>
    <p:sldId id="294" r:id="rId15"/>
    <p:sldId id="370" r:id="rId16"/>
    <p:sldId id="372" r:id="rId17"/>
    <p:sldId id="373" r:id="rId18"/>
    <p:sldId id="374" r:id="rId19"/>
    <p:sldId id="375" r:id="rId20"/>
    <p:sldId id="376" r:id="rId21"/>
    <p:sldId id="377" r:id="rId22"/>
    <p:sldId id="378" r:id="rId23"/>
    <p:sldId id="379" r:id="rId24"/>
    <p:sldId id="380" r:id="rId25"/>
    <p:sldId id="381" r:id="rId26"/>
    <p:sldId id="382" r:id="rId27"/>
    <p:sldId id="383" r:id="rId28"/>
    <p:sldId id="384" r:id="rId29"/>
    <p:sldId id="385" r:id="rId30"/>
    <p:sldId id="386" r:id="rId31"/>
    <p:sldId id="387" r:id="rId32"/>
    <p:sldId id="388" r:id="rId33"/>
    <p:sldId id="389" r:id="rId34"/>
    <p:sldId id="390" r:id="rId35"/>
    <p:sldId id="391" r:id="rId36"/>
    <p:sldId id="392" r:id="rId37"/>
    <p:sldId id="393" r:id="rId38"/>
    <p:sldId id="394" r:id="rId39"/>
    <p:sldId id="395" r:id="rId40"/>
    <p:sldId id="396" r:id="rId41"/>
    <p:sldId id="397" r:id="rId42"/>
    <p:sldId id="398" r:id="rId43"/>
    <p:sldId id="399" r:id="rId44"/>
    <p:sldId id="400" r:id="rId45"/>
    <p:sldId id="401" r:id="rId46"/>
    <p:sldId id="402" r:id="rId47"/>
    <p:sldId id="403" r:id="rId48"/>
    <p:sldId id="404" r:id="rId49"/>
    <p:sldId id="405" r:id="rId50"/>
    <p:sldId id="406" r:id="rId51"/>
    <p:sldId id="407" r:id="rId52"/>
    <p:sldId id="408" r:id="rId53"/>
    <p:sldId id="409" r:id="rId54"/>
    <p:sldId id="410" r:id="rId55"/>
    <p:sldId id="411" r:id="rId56"/>
    <p:sldId id="412" r:id="rId57"/>
    <p:sldId id="413" r:id="rId58"/>
    <p:sldId id="414" r:id="rId59"/>
    <p:sldId id="433" r:id="rId60"/>
    <p:sldId id="434" r:id="rId61"/>
    <p:sldId id="416" r:id="rId62"/>
    <p:sldId id="417" r:id="rId63"/>
    <p:sldId id="300" r:id="rId64"/>
    <p:sldId id="301" r:id="rId65"/>
    <p:sldId id="302" r:id="rId66"/>
    <p:sldId id="440" r:id="rId67"/>
    <p:sldId id="304" r:id="rId68"/>
    <p:sldId id="305" r:id="rId69"/>
    <p:sldId id="306" r:id="rId70"/>
    <p:sldId id="307" r:id="rId71"/>
    <p:sldId id="308" r:id="rId72"/>
    <p:sldId id="309" r:id="rId73"/>
    <p:sldId id="310" r:id="rId74"/>
    <p:sldId id="311" r:id="rId75"/>
    <p:sldId id="441" r:id="rId76"/>
    <p:sldId id="289" r:id="rId77"/>
    <p:sldId id="291" r:id="rId78"/>
    <p:sldId id="290" r:id="rId79"/>
    <p:sldId id="315" r:id="rId80"/>
    <p:sldId id="316" r:id="rId81"/>
    <p:sldId id="317" r:id="rId82"/>
    <p:sldId id="318" r:id="rId83"/>
    <p:sldId id="319" r:id="rId84"/>
    <p:sldId id="320" r:id="rId85"/>
    <p:sldId id="442" r:id="rId86"/>
    <p:sldId id="322" r:id="rId87"/>
    <p:sldId id="323" r:id="rId88"/>
    <p:sldId id="324" r:id="rId89"/>
    <p:sldId id="443" r:id="rId90"/>
    <p:sldId id="326" r:id="rId91"/>
    <p:sldId id="327" r:id="rId92"/>
    <p:sldId id="328" r:id="rId93"/>
    <p:sldId id="329" r:id="rId94"/>
    <p:sldId id="330" r:id="rId95"/>
    <p:sldId id="331" r:id="rId96"/>
    <p:sldId id="332" r:id="rId97"/>
    <p:sldId id="333" r:id="rId98"/>
    <p:sldId id="334" r:id="rId99"/>
    <p:sldId id="335" r:id="rId100"/>
    <p:sldId id="336" r:id="rId101"/>
    <p:sldId id="339" r:id="rId102"/>
    <p:sldId id="435" r:id="rId103"/>
    <p:sldId id="436" r:id="rId104"/>
    <p:sldId id="437" r:id="rId105"/>
    <p:sldId id="361" r:id="rId106"/>
    <p:sldId id="365" r:id="rId107"/>
    <p:sldId id="366" r:id="rId108"/>
    <p:sldId id="362" r:id="rId109"/>
    <p:sldId id="262" r:id="rId110"/>
    <p:sldId id="357" r:id="rId111"/>
    <p:sldId id="367" r:id="rId112"/>
    <p:sldId id="368" r:id="rId113"/>
    <p:sldId id="263" r:id="rId114"/>
    <p:sldId id="358" r:id="rId115"/>
    <p:sldId id="264" r:id="rId116"/>
    <p:sldId id="359" r:id="rId117"/>
    <p:sldId id="265" r:id="rId118"/>
    <p:sldId id="369" r:id="rId119"/>
    <p:sldId id="419" r:id="rId120"/>
    <p:sldId id="420" r:id="rId121"/>
    <p:sldId id="421" r:id="rId122"/>
    <p:sldId id="422" r:id="rId123"/>
    <p:sldId id="423" r:id="rId124"/>
    <p:sldId id="424" r:id="rId125"/>
    <p:sldId id="425" r:id="rId126"/>
    <p:sldId id="426" r:id="rId127"/>
    <p:sldId id="427" r:id="rId128"/>
    <p:sldId id="428" r:id="rId129"/>
    <p:sldId id="429" r:id="rId130"/>
    <p:sldId id="430" r:id="rId131"/>
    <p:sldId id="431" r:id="rId132"/>
    <p:sldId id="432" r:id="rId133"/>
    <p:sldId id="444" r:id="rId1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ker, Troy" initials="WT" lastIdx="5" clrIdx="0">
    <p:extLst>
      <p:ext uri="{19B8F6BF-5375-455C-9EA6-DF929625EA0E}">
        <p15:presenceInfo xmlns:p15="http://schemas.microsoft.com/office/powerpoint/2012/main" userId="S-1-5-21-510924518-477319906-751859383-712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951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9BBE98-50E7-4BD8-898A-27508732B7E2}" v="283" dt="2018-05-01T00:28:22.219"/>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120" y="5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38" Type="http://schemas.openxmlformats.org/officeDocument/2006/relationships/viewProps" Target="viewProps.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5" Type="http://schemas.openxmlformats.org/officeDocument/2006/relationships/slideMaster" Target="slideMasters/slideMaster1.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slide" Target="slides/slide96.xml"/><Relationship Id="rId108" Type="http://schemas.openxmlformats.org/officeDocument/2006/relationships/slide" Target="slides/slide101.xml"/><Relationship Id="rId116" Type="http://schemas.openxmlformats.org/officeDocument/2006/relationships/slide" Target="slides/slide109.xml"/><Relationship Id="rId124" Type="http://schemas.openxmlformats.org/officeDocument/2006/relationships/slide" Target="slides/slide117.xml"/><Relationship Id="rId129" Type="http://schemas.openxmlformats.org/officeDocument/2006/relationships/slide" Target="slides/slide122.xml"/><Relationship Id="rId137"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11" Type="http://schemas.openxmlformats.org/officeDocument/2006/relationships/slide" Target="slides/slide104.xml"/><Relationship Id="rId132" Type="http://schemas.openxmlformats.org/officeDocument/2006/relationships/slide" Target="slides/slide125.xml"/><Relationship Id="rId14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slide" Target="slides/slide107.xml"/><Relationship Id="rId119" Type="http://schemas.openxmlformats.org/officeDocument/2006/relationships/slide" Target="slides/slide112.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30" Type="http://schemas.openxmlformats.org/officeDocument/2006/relationships/slide" Target="slides/slide123.xml"/><Relationship Id="rId135" Type="http://schemas.openxmlformats.org/officeDocument/2006/relationships/notesMaster" Target="notesMasters/notesMaster1.xml"/><Relationship Id="rId143"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7" Type="http://schemas.openxmlformats.org/officeDocument/2006/relationships/slideMaster" Target="slideMasters/slideMaster3.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commentAuthors" Target="commentAuthor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ker, Troy" userId="d92b1611-d88f-4cfc-91ed-2c94268bd202" providerId="ADAL" clId="{B99BBE98-50E7-4BD8-898A-27508732B7E2}"/>
    <pc:docChg chg="undo custSel addSld delSld modSld modMainMaster">
      <pc:chgData name="Walker, Troy" userId="d92b1611-d88f-4cfc-91ed-2c94268bd202" providerId="ADAL" clId="{B99BBE98-50E7-4BD8-898A-27508732B7E2}" dt="2018-05-01T00:28:22.219" v="261" actId="2696"/>
      <pc:docMkLst>
        <pc:docMk/>
      </pc:docMkLst>
      <pc:sldChg chg="del">
        <pc:chgData name="Walker, Troy" userId="d92b1611-d88f-4cfc-91ed-2c94268bd202" providerId="ADAL" clId="{B99BBE98-50E7-4BD8-898A-27508732B7E2}" dt="2018-05-01T00:28:22.209" v="260" actId="2696"/>
        <pc:sldMkLst>
          <pc:docMk/>
          <pc:sldMk cId="2566482927" sldId="257"/>
        </pc:sldMkLst>
      </pc:sldChg>
      <pc:sldChg chg="modSp">
        <pc:chgData name="Walker, Troy" userId="d92b1611-d88f-4cfc-91ed-2c94268bd202" providerId="ADAL" clId="{B99BBE98-50E7-4BD8-898A-27508732B7E2}" dt="2018-04-30T18:30:11.296" v="225" actId="1076"/>
        <pc:sldMkLst>
          <pc:docMk/>
          <pc:sldMk cId="744760214" sldId="329"/>
        </pc:sldMkLst>
        <pc:spChg chg="mod">
          <ac:chgData name="Walker, Troy" userId="d92b1611-d88f-4cfc-91ed-2c94268bd202" providerId="ADAL" clId="{B99BBE98-50E7-4BD8-898A-27508732B7E2}" dt="2018-04-30T18:30:11.296" v="225" actId="1076"/>
          <ac:spMkLst>
            <pc:docMk/>
            <pc:sldMk cId="744760214" sldId="329"/>
            <ac:spMk id="11" creationId="{00000000-0000-0000-0000-000000000000}"/>
          </ac:spMkLst>
        </pc:spChg>
        <pc:picChg chg="mod">
          <ac:chgData name="Walker, Troy" userId="d92b1611-d88f-4cfc-91ed-2c94268bd202" providerId="ADAL" clId="{B99BBE98-50E7-4BD8-898A-27508732B7E2}" dt="2018-04-30T18:30:08.847" v="224" actId="1076"/>
          <ac:picMkLst>
            <pc:docMk/>
            <pc:sldMk cId="744760214" sldId="329"/>
            <ac:picMk id="5" creationId="{00000000-0000-0000-0000-000000000000}"/>
          </ac:picMkLst>
        </pc:picChg>
      </pc:sldChg>
      <pc:sldChg chg="delSp">
        <pc:chgData name="Walker, Troy" userId="d92b1611-d88f-4cfc-91ed-2c94268bd202" providerId="ADAL" clId="{B99BBE98-50E7-4BD8-898A-27508732B7E2}" dt="2018-04-30T18:16:53.360" v="0" actId="478"/>
        <pc:sldMkLst>
          <pc:docMk/>
          <pc:sldMk cId="3428526423" sldId="375"/>
        </pc:sldMkLst>
        <pc:spChg chg="del">
          <ac:chgData name="Walker, Troy" userId="d92b1611-d88f-4cfc-91ed-2c94268bd202" providerId="ADAL" clId="{B99BBE98-50E7-4BD8-898A-27508732B7E2}" dt="2018-04-30T18:16:53.360" v="0" actId="478"/>
          <ac:spMkLst>
            <pc:docMk/>
            <pc:sldMk cId="3428526423" sldId="375"/>
            <ac:spMk id="2" creationId="{00000000-0000-0000-0000-000000000000}"/>
          </ac:spMkLst>
        </pc:spChg>
      </pc:sldChg>
      <pc:sldChg chg="addSp modSp">
        <pc:chgData name="Walker, Troy" userId="d92b1611-d88f-4cfc-91ed-2c94268bd202" providerId="ADAL" clId="{B99BBE98-50E7-4BD8-898A-27508732B7E2}" dt="2018-04-30T21:26:17.482" v="226" actId="478"/>
        <pc:sldMkLst>
          <pc:docMk/>
          <pc:sldMk cId="353947804" sldId="379"/>
        </pc:sldMkLst>
        <pc:spChg chg="add mod">
          <ac:chgData name="Walker, Troy" userId="d92b1611-d88f-4cfc-91ed-2c94268bd202" providerId="ADAL" clId="{B99BBE98-50E7-4BD8-898A-27508732B7E2}" dt="2018-04-30T21:26:17.482" v="226" actId="478"/>
          <ac:spMkLst>
            <pc:docMk/>
            <pc:sldMk cId="353947804" sldId="379"/>
            <ac:spMk id="2" creationId="{BBE6AF0B-0029-444B-84DC-3672579022C3}"/>
          </ac:spMkLst>
        </pc:spChg>
        <pc:spChg chg="mod">
          <ac:chgData name="Walker, Troy" userId="d92b1611-d88f-4cfc-91ed-2c94268bd202" providerId="ADAL" clId="{B99BBE98-50E7-4BD8-898A-27508732B7E2}" dt="2018-04-30T18:17:14.514" v="1" actId="108"/>
          <ac:spMkLst>
            <pc:docMk/>
            <pc:sldMk cId="353947804" sldId="379"/>
            <ac:spMk id="4" creationId="{00000000-0000-0000-0000-000000000000}"/>
          </ac:spMkLst>
        </pc:spChg>
      </pc:sldChg>
      <pc:sldChg chg="modSp">
        <pc:chgData name="Walker, Troy" userId="d92b1611-d88f-4cfc-91ed-2c94268bd202" providerId="ADAL" clId="{B99BBE98-50E7-4BD8-898A-27508732B7E2}" dt="2018-04-30T18:18:13.934" v="2" actId="1076"/>
        <pc:sldMkLst>
          <pc:docMk/>
          <pc:sldMk cId="3035425631" sldId="381"/>
        </pc:sldMkLst>
        <pc:spChg chg="mod">
          <ac:chgData name="Walker, Troy" userId="d92b1611-d88f-4cfc-91ed-2c94268bd202" providerId="ADAL" clId="{B99BBE98-50E7-4BD8-898A-27508732B7E2}" dt="2018-04-30T18:18:13.934" v="2" actId="1076"/>
          <ac:spMkLst>
            <pc:docMk/>
            <pc:sldMk cId="3035425631" sldId="381"/>
            <ac:spMk id="77826" creationId="{00000000-0000-0000-0000-000000000000}"/>
          </ac:spMkLst>
        </pc:spChg>
      </pc:sldChg>
      <pc:sldChg chg="addSp delSp modSp">
        <pc:chgData name="Walker, Troy" userId="d92b1611-d88f-4cfc-91ed-2c94268bd202" providerId="ADAL" clId="{B99BBE98-50E7-4BD8-898A-27508732B7E2}" dt="2018-04-30T18:18:43.013" v="6" actId="1076"/>
        <pc:sldMkLst>
          <pc:docMk/>
          <pc:sldMk cId="3954549310" sldId="383"/>
        </pc:sldMkLst>
        <pc:spChg chg="mod">
          <ac:chgData name="Walker, Troy" userId="d92b1611-d88f-4cfc-91ed-2c94268bd202" providerId="ADAL" clId="{B99BBE98-50E7-4BD8-898A-27508732B7E2}" dt="2018-04-30T18:18:43.013" v="6" actId="1076"/>
          <ac:spMkLst>
            <pc:docMk/>
            <pc:sldMk cId="3954549310" sldId="383"/>
            <ac:spMk id="2" creationId="{00000000-0000-0000-0000-000000000000}"/>
          </ac:spMkLst>
        </pc:spChg>
        <pc:spChg chg="add del mod">
          <ac:chgData name="Walker, Troy" userId="d92b1611-d88f-4cfc-91ed-2c94268bd202" providerId="ADAL" clId="{B99BBE98-50E7-4BD8-898A-27508732B7E2}" dt="2018-04-30T18:18:40.657" v="5" actId="478"/>
          <ac:spMkLst>
            <pc:docMk/>
            <pc:sldMk cId="3954549310" sldId="383"/>
            <ac:spMk id="5" creationId="{5BE796E4-842B-465A-AAF3-D2495E4CAB70}"/>
          </ac:spMkLst>
        </pc:spChg>
      </pc:sldChg>
      <pc:sldChg chg="addSp delSp modSp">
        <pc:chgData name="Walker, Troy" userId="d92b1611-d88f-4cfc-91ed-2c94268bd202" providerId="ADAL" clId="{B99BBE98-50E7-4BD8-898A-27508732B7E2}" dt="2018-04-30T21:28:31.553" v="228" actId="478"/>
        <pc:sldMkLst>
          <pc:docMk/>
          <pc:sldMk cId="377056309" sldId="385"/>
        </pc:sldMkLst>
        <pc:spChg chg="add del mod">
          <ac:chgData name="Walker, Troy" userId="d92b1611-d88f-4cfc-91ed-2c94268bd202" providerId="ADAL" clId="{B99BBE98-50E7-4BD8-898A-27508732B7E2}" dt="2018-04-30T21:28:31.553" v="228" actId="478"/>
          <ac:spMkLst>
            <pc:docMk/>
            <pc:sldMk cId="377056309" sldId="385"/>
            <ac:spMk id="3" creationId="{2BE7B011-C9E5-4796-985F-416E386CA7FF}"/>
          </ac:spMkLst>
        </pc:spChg>
      </pc:sldChg>
      <pc:sldChg chg="modSp">
        <pc:chgData name="Walker, Troy" userId="d92b1611-d88f-4cfc-91ed-2c94268bd202" providerId="ADAL" clId="{B99BBE98-50E7-4BD8-898A-27508732B7E2}" dt="2018-04-30T18:18:59.205" v="9" actId="1076"/>
        <pc:sldMkLst>
          <pc:docMk/>
          <pc:sldMk cId="2852820046" sldId="386"/>
        </pc:sldMkLst>
        <pc:spChg chg="mod">
          <ac:chgData name="Walker, Troy" userId="d92b1611-d88f-4cfc-91ed-2c94268bd202" providerId="ADAL" clId="{B99BBE98-50E7-4BD8-898A-27508732B7E2}" dt="2018-04-30T18:18:59.205" v="9" actId="1076"/>
          <ac:spMkLst>
            <pc:docMk/>
            <pc:sldMk cId="2852820046" sldId="386"/>
            <ac:spMk id="596996" creationId="{00000000-0000-0000-0000-000000000000}"/>
          </ac:spMkLst>
        </pc:spChg>
        <pc:picChg chg="mod">
          <ac:chgData name="Walker, Troy" userId="d92b1611-d88f-4cfc-91ed-2c94268bd202" providerId="ADAL" clId="{B99BBE98-50E7-4BD8-898A-27508732B7E2}" dt="2018-04-30T18:18:56.585" v="8" actId="1076"/>
          <ac:picMkLst>
            <pc:docMk/>
            <pc:sldMk cId="2852820046" sldId="386"/>
            <ac:picMk id="61443" creationId="{00000000-0000-0000-0000-000000000000}"/>
          </ac:picMkLst>
        </pc:picChg>
      </pc:sldChg>
      <pc:sldChg chg="modSp">
        <pc:chgData name="Walker, Troy" userId="d92b1611-d88f-4cfc-91ed-2c94268bd202" providerId="ADAL" clId="{B99BBE98-50E7-4BD8-898A-27508732B7E2}" dt="2018-04-30T18:19:27.691" v="50" actId="1035"/>
        <pc:sldMkLst>
          <pc:docMk/>
          <pc:sldMk cId="1357482879" sldId="388"/>
        </pc:sldMkLst>
        <pc:spChg chg="mod">
          <ac:chgData name="Walker, Troy" userId="d92b1611-d88f-4cfc-91ed-2c94268bd202" providerId="ADAL" clId="{B99BBE98-50E7-4BD8-898A-27508732B7E2}" dt="2018-04-30T18:19:27.691" v="50" actId="1035"/>
          <ac:spMkLst>
            <pc:docMk/>
            <pc:sldMk cId="1357482879" sldId="388"/>
            <ac:spMk id="58"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59"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69"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74"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75"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76"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77"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78"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79"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80"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81"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86"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87"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88"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89"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0"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1"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2"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3"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4"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5"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6"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7"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8"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99"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100"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111"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112"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113"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114"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115"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116" creationId="{00000000-0000-0000-0000-000000000000}"/>
          </ac:spMkLst>
        </pc:spChg>
        <pc:spChg chg="mod">
          <ac:chgData name="Walker, Troy" userId="d92b1611-d88f-4cfc-91ed-2c94268bd202" providerId="ADAL" clId="{B99BBE98-50E7-4BD8-898A-27508732B7E2}" dt="2018-04-30T18:19:27.691" v="50" actId="1035"/>
          <ac:spMkLst>
            <pc:docMk/>
            <pc:sldMk cId="1357482879" sldId="388"/>
            <ac:spMk id="117" creationId="{00000000-0000-0000-0000-000000000000}"/>
          </ac:spMkLst>
        </pc:spChg>
        <pc:grpChg chg="mod">
          <ac:chgData name="Walker, Troy" userId="d92b1611-d88f-4cfc-91ed-2c94268bd202" providerId="ADAL" clId="{B99BBE98-50E7-4BD8-898A-27508732B7E2}" dt="2018-04-30T18:19:27.691" v="50" actId="1035"/>
          <ac:grpSpMkLst>
            <pc:docMk/>
            <pc:sldMk cId="1357482879" sldId="388"/>
            <ac:grpSpMk id="60" creationId="{00000000-0000-0000-0000-000000000000}"/>
          </ac:grpSpMkLst>
        </pc:grpChg>
        <pc:grpChg chg="mod">
          <ac:chgData name="Walker, Troy" userId="d92b1611-d88f-4cfc-91ed-2c94268bd202" providerId="ADAL" clId="{B99BBE98-50E7-4BD8-898A-27508732B7E2}" dt="2018-04-30T18:19:27.691" v="50" actId="1035"/>
          <ac:grpSpMkLst>
            <pc:docMk/>
            <pc:sldMk cId="1357482879" sldId="388"/>
            <ac:grpSpMk id="70" creationId="{00000000-0000-0000-0000-000000000000}"/>
          </ac:grpSpMkLst>
        </pc:grpChg>
        <pc:grpChg chg="mod">
          <ac:chgData name="Walker, Troy" userId="d92b1611-d88f-4cfc-91ed-2c94268bd202" providerId="ADAL" clId="{B99BBE98-50E7-4BD8-898A-27508732B7E2}" dt="2018-04-30T18:19:27.691" v="50" actId="1035"/>
          <ac:grpSpMkLst>
            <pc:docMk/>
            <pc:sldMk cId="1357482879" sldId="388"/>
            <ac:grpSpMk id="82" creationId="{00000000-0000-0000-0000-000000000000}"/>
          </ac:grpSpMkLst>
        </pc:grpChg>
        <pc:grpChg chg="mod">
          <ac:chgData name="Walker, Troy" userId="d92b1611-d88f-4cfc-91ed-2c94268bd202" providerId="ADAL" clId="{B99BBE98-50E7-4BD8-898A-27508732B7E2}" dt="2018-04-30T18:19:27.691" v="50" actId="1035"/>
          <ac:grpSpMkLst>
            <pc:docMk/>
            <pc:sldMk cId="1357482879" sldId="388"/>
            <ac:grpSpMk id="101" creationId="{00000000-0000-0000-0000-000000000000}"/>
          </ac:grpSpMkLst>
        </pc:grpChg>
        <pc:grpChg chg="mod">
          <ac:chgData name="Walker, Troy" userId="d92b1611-d88f-4cfc-91ed-2c94268bd202" providerId="ADAL" clId="{B99BBE98-50E7-4BD8-898A-27508732B7E2}" dt="2018-04-30T18:19:27.691" v="50" actId="1035"/>
          <ac:grpSpMkLst>
            <pc:docMk/>
            <pc:sldMk cId="1357482879" sldId="388"/>
            <ac:grpSpMk id="106" creationId="{00000000-0000-0000-0000-000000000000}"/>
          </ac:grpSpMkLst>
        </pc:grpChg>
      </pc:sldChg>
      <pc:sldChg chg="modSp">
        <pc:chgData name="Walker, Troy" userId="d92b1611-d88f-4cfc-91ed-2c94268bd202" providerId="ADAL" clId="{B99BBE98-50E7-4BD8-898A-27508732B7E2}" dt="2018-04-30T18:21:20.137" v="68" actId="1035"/>
        <pc:sldMkLst>
          <pc:docMk/>
          <pc:sldMk cId="120698972" sldId="389"/>
        </pc:sldMkLst>
        <pc:spChg chg="mod">
          <ac:chgData name="Walker, Troy" userId="d92b1611-d88f-4cfc-91ed-2c94268bd202" providerId="ADAL" clId="{B99BBE98-50E7-4BD8-898A-27508732B7E2}" dt="2018-04-30T18:21:20.137" v="68" actId="1035"/>
          <ac:spMkLst>
            <pc:docMk/>
            <pc:sldMk cId="120698972" sldId="389"/>
            <ac:spMk id="71"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76"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77"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80"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81"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82"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83"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90"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91"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92"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93"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0"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1"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2"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3"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4"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5"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6"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7"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8"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19"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0"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1"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2"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3"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4"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5"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6"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7"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8"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29"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30"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31"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32"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33"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34" creationId="{00000000-0000-0000-0000-000000000000}"/>
          </ac:spMkLst>
        </pc:spChg>
        <pc:spChg chg="mod">
          <ac:chgData name="Walker, Troy" userId="d92b1611-d88f-4cfc-91ed-2c94268bd202" providerId="ADAL" clId="{B99BBE98-50E7-4BD8-898A-27508732B7E2}" dt="2018-04-30T18:21:20.137" v="68" actId="1035"/>
          <ac:spMkLst>
            <pc:docMk/>
            <pc:sldMk cId="120698972" sldId="389"/>
            <ac:spMk id="138" creationId="{00000000-0000-0000-0000-000000000000}"/>
          </ac:spMkLst>
        </pc:spChg>
        <pc:grpChg chg="mod">
          <ac:chgData name="Walker, Troy" userId="d92b1611-d88f-4cfc-91ed-2c94268bd202" providerId="ADAL" clId="{B99BBE98-50E7-4BD8-898A-27508732B7E2}" dt="2018-04-30T18:21:20.137" v="68" actId="1035"/>
          <ac:grpSpMkLst>
            <pc:docMk/>
            <pc:sldMk cId="120698972" sldId="389"/>
            <ac:grpSpMk id="85" creationId="{00000000-0000-0000-0000-000000000000}"/>
          </ac:grpSpMkLst>
        </pc:grpChg>
        <pc:grpChg chg="mod">
          <ac:chgData name="Walker, Troy" userId="d92b1611-d88f-4cfc-91ed-2c94268bd202" providerId="ADAL" clId="{B99BBE98-50E7-4BD8-898A-27508732B7E2}" dt="2018-04-30T18:21:20.137" v="68" actId="1035"/>
          <ac:grpSpMkLst>
            <pc:docMk/>
            <pc:sldMk cId="120698972" sldId="389"/>
            <ac:grpSpMk id="94" creationId="{00000000-0000-0000-0000-000000000000}"/>
          </ac:grpSpMkLst>
        </pc:grpChg>
        <pc:grpChg chg="mod">
          <ac:chgData name="Walker, Troy" userId="d92b1611-d88f-4cfc-91ed-2c94268bd202" providerId="ADAL" clId="{B99BBE98-50E7-4BD8-898A-27508732B7E2}" dt="2018-04-30T18:21:20.137" v="68" actId="1035"/>
          <ac:grpSpMkLst>
            <pc:docMk/>
            <pc:sldMk cId="120698972" sldId="389"/>
            <ac:grpSpMk id="100" creationId="{00000000-0000-0000-0000-000000000000}"/>
          </ac:grpSpMkLst>
        </pc:grpChg>
        <pc:grpChg chg="mod">
          <ac:chgData name="Walker, Troy" userId="d92b1611-d88f-4cfc-91ed-2c94268bd202" providerId="ADAL" clId="{B99BBE98-50E7-4BD8-898A-27508732B7E2}" dt="2018-04-30T18:21:20.137" v="68" actId="1035"/>
          <ac:grpSpMkLst>
            <pc:docMk/>
            <pc:sldMk cId="120698972" sldId="389"/>
            <ac:grpSpMk id="104" creationId="{00000000-0000-0000-0000-000000000000}"/>
          </ac:grpSpMkLst>
        </pc:grpChg>
        <pc:grpChg chg="mod">
          <ac:chgData name="Walker, Troy" userId="d92b1611-d88f-4cfc-91ed-2c94268bd202" providerId="ADAL" clId="{B99BBE98-50E7-4BD8-898A-27508732B7E2}" dt="2018-04-30T18:21:20.137" v="68" actId="1035"/>
          <ac:grpSpMkLst>
            <pc:docMk/>
            <pc:sldMk cId="120698972" sldId="389"/>
            <ac:grpSpMk id="107" creationId="{00000000-0000-0000-0000-000000000000}"/>
          </ac:grpSpMkLst>
        </pc:grpChg>
        <pc:grpChg chg="mod">
          <ac:chgData name="Walker, Troy" userId="d92b1611-d88f-4cfc-91ed-2c94268bd202" providerId="ADAL" clId="{B99BBE98-50E7-4BD8-898A-27508732B7E2}" dt="2018-04-30T18:21:20.137" v="68" actId="1035"/>
          <ac:grpSpMkLst>
            <pc:docMk/>
            <pc:sldMk cId="120698972" sldId="389"/>
            <ac:grpSpMk id="135" creationId="{00000000-0000-0000-0000-000000000000}"/>
          </ac:grpSpMkLst>
        </pc:grpChg>
        <pc:cxnChg chg="mod">
          <ac:chgData name="Walker, Troy" userId="d92b1611-d88f-4cfc-91ed-2c94268bd202" providerId="ADAL" clId="{B99BBE98-50E7-4BD8-898A-27508732B7E2}" dt="2018-04-30T18:21:20.137" v="68" actId="1035"/>
          <ac:cxnSpMkLst>
            <pc:docMk/>
            <pc:sldMk cId="120698972" sldId="389"/>
            <ac:cxnSpMk id="139" creationId="{00000000-0000-0000-0000-000000000000}"/>
          </ac:cxnSpMkLst>
        </pc:cxnChg>
        <pc:cxnChg chg="mod">
          <ac:chgData name="Walker, Troy" userId="d92b1611-d88f-4cfc-91ed-2c94268bd202" providerId="ADAL" clId="{B99BBE98-50E7-4BD8-898A-27508732B7E2}" dt="2018-04-30T18:21:20.137" v="68" actId="1035"/>
          <ac:cxnSpMkLst>
            <pc:docMk/>
            <pc:sldMk cId="120698972" sldId="389"/>
            <ac:cxnSpMk id="140" creationId="{00000000-0000-0000-0000-000000000000}"/>
          </ac:cxnSpMkLst>
        </pc:cxnChg>
        <pc:cxnChg chg="mod">
          <ac:chgData name="Walker, Troy" userId="d92b1611-d88f-4cfc-91ed-2c94268bd202" providerId="ADAL" clId="{B99BBE98-50E7-4BD8-898A-27508732B7E2}" dt="2018-04-30T18:21:20.137" v="68" actId="1035"/>
          <ac:cxnSpMkLst>
            <pc:docMk/>
            <pc:sldMk cId="120698972" sldId="389"/>
            <ac:cxnSpMk id="141" creationId="{00000000-0000-0000-0000-000000000000}"/>
          </ac:cxnSpMkLst>
        </pc:cxnChg>
        <pc:cxnChg chg="mod">
          <ac:chgData name="Walker, Troy" userId="d92b1611-d88f-4cfc-91ed-2c94268bd202" providerId="ADAL" clId="{B99BBE98-50E7-4BD8-898A-27508732B7E2}" dt="2018-04-30T18:21:20.137" v="68" actId="1035"/>
          <ac:cxnSpMkLst>
            <pc:docMk/>
            <pc:sldMk cId="120698972" sldId="389"/>
            <ac:cxnSpMk id="142" creationId="{00000000-0000-0000-0000-000000000000}"/>
          </ac:cxnSpMkLst>
        </pc:cxnChg>
      </pc:sldChg>
      <pc:sldChg chg="addSp delSp modSp">
        <pc:chgData name="Walker, Troy" userId="d92b1611-d88f-4cfc-91ed-2c94268bd202" providerId="ADAL" clId="{B99BBE98-50E7-4BD8-898A-27508732B7E2}" dt="2018-04-30T18:21:37.671" v="88" actId="1035"/>
        <pc:sldMkLst>
          <pc:docMk/>
          <pc:sldMk cId="3617609062" sldId="391"/>
        </pc:sldMkLst>
        <pc:spChg chg="mod">
          <ac:chgData name="Walker, Troy" userId="d92b1611-d88f-4cfc-91ed-2c94268bd202" providerId="ADAL" clId="{B99BBE98-50E7-4BD8-898A-27508732B7E2}" dt="2018-04-30T18:21:37.671" v="88" actId="1035"/>
          <ac:spMkLst>
            <pc:docMk/>
            <pc:sldMk cId="3617609062" sldId="391"/>
            <ac:spMk id="2" creationId="{00000000-0000-0000-0000-000000000000}"/>
          </ac:spMkLst>
        </pc:spChg>
        <pc:spChg chg="add del mod">
          <ac:chgData name="Walker, Troy" userId="d92b1611-d88f-4cfc-91ed-2c94268bd202" providerId="ADAL" clId="{B99BBE98-50E7-4BD8-898A-27508732B7E2}" dt="2018-04-30T18:21:31.572" v="70" actId="478"/>
          <ac:spMkLst>
            <pc:docMk/>
            <pc:sldMk cId="3617609062" sldId="391"/>
            <ac:spMk id="3" creationId="{7230267F-6862-4D62-BE80-FFB1E0A4C60D}"/>
          </ac:spMkLst>
        </pc:spChg>
        <pc:spChg chg="mod">
          <ac:chgData name="Walker, Troy" userId="d92b1611-d88f-4cfc-91ed-2c94268bd202" providerId="ADAL" clId="{B99BBE98-50E7-4BD8-898A-27508732B7E2}" dt="2018-04-30T18:21:37.671" v="88" actId="1035"/>
          <ac:spMkLst>
            <pc:docMk/>
            <pc:sldMk cId="3617609062" sldId="391"/>
            <ac:spMk id="10" creationId="{00000000-0000-0000-0000-000000000000}"/>
          </ac:spMkLst>
        </pc:spChg>
        <pc:spChg chg="mod">
          <ac:chgData name="Walker, Troy" userId="d92b1611-d88f-4cfc-91ed-2c94268bd202" providerId="ADAL" clId="{B99BBE98-50E7-4BD8-898A-27508732B7E2}" dt="2018-04-30T18:21:37.671" v="88" actId="1035"/>
          <ac:spMkLst>
            <pc:docMk/>
            <pc:sldMk cId="3617609062" sldId="391"/>
            <ac:spMk id="602116" creationId="{00000000-0000-0000-0000-000000000000}"/>
          </ac:spMkLst>
        </pc:spChg>
        <pc:spChg chg="mod">
          <ac:chgData name="Walker, Troy" userId="d92b1611-d88f-4cfc-91ed-2c94268bd202" providerId="ADAL" clId="{B99BBE98-50E7-4BD8-898A-27508732B7E2}" dt="2018-04-30T18:21:37.671" v="88" actId="1035"/>
          <ac:spMkLst>
            <pc:docMk/>
            <pc:sldMk cId="3617609062" sldId="391"/>
            <ac:spMk id="602117" creationId="{00000000-0000-0000-0000-000000000000}"/>
          </ac:spMkLst>
        </pc:spChg>
        <pc:spChg chg="mod">
          <ac:chgData name="Walker, Troy" userId="d92b1611-d88f-4cfc-91ed-2c94268bd202" providerId="ADAL" clId="{B99BBE98-50E7-4BD8-898A-27508732B7E2}" dt="2018-04-30T18:21:37.671" v="88" actId="1035"/>
          <ac:spMkLst>
            <pc:docMk/>
            <pc:sldMk cId="3617609062" sldId="391"/>
            <ac:spMk id="602118" creationId="{00000000-0000-0000-0000-000000000000}"/>
          </ac:spMkLst>
        </pc:spChg>
        <pc:graphicFrameChg chg="mod">
          <ac:chgData name="Walker, Troy" userId="d92b1611-d88f-4cfc-91ed-2c94268bd202" providerId="ADAL" clId="{B99BBE98-50E7-4BD8-898A-27508732B7E2}" dt="2018-04-30T18:21:37.671" v="88" actId="1035"/>
          <ac:graphicFrameMkLst>
            <pc:docMk/>
            <pc:sldMk cId="3617609062" sldId="391"/>
            <ac:graphicFrameMk id="64514" creationId="{00000000-0000-0000-0000-000000000000}"/>
          </ac:graphicFrameMkLst>
        </pc:graphicFrameChg>
        <pc:graphicFrameChg chg="mod">
          <ac:chgData name="Walker, Troy" userId="d92b1611-d88f-4cfc-91ed-2c94268bd202" providerId="ADAL" clId="{B99BBE98-50E7-4BD8-898A-27508732B7E2}" dt="2018-04-30T18:21:37.671" v="88" actId="1035"/>
          <ac:graphicFrameMkLst>
            <pc:docMk/>
            <pc:sldMk cId="3617609062" sldId="391"/>
            <ac:graphicFrameMk id="602209" creationId="{00000000-0000-0000-0000-000000000000}"/>
          </ac:graphicFrameMkLst>
        </pc:graphicFrameChg>
        <pc:picChg chg="mod">
          <ac:chgData name="Walker, Troy" userId="d92b1611-d88f-4cfc-91ed-2c94268bd202" providerId="ADAL" clId="{B99BBE98-50E7-4BD8-898A-27508732B7E2}" dt="2018-04-30T18:21:37.671" v="88" actId="1035"/>
          <ac:picMkLst>
            <pc:docMk/>
            <pc:sldMk cId="3617609062" sldId="391"/>
            <ac:picMk id="64519" creationId="{00000000-0000-0000-0000-000000000000}"/>
          </ac:picMkLst>
        </pc:picChg>
      </pc:sldChg>
      <pc:sldChg chg="addSp delSp modSp">
        <pc:chgData name="Walker, Troy" userId="d92b1611-d88f-4cfc-91ed-2c94268bd202" providerId="ADAL" clId="{B99BBE98-50E7-4BD8-898A-27508732B7E2}" dt="2018-04-30T18:21:53.146" v="92" actId="1076"/>
        <pc:sldMkLst>
          <pc:docMk/>
          <pc:sldMk cId="1014497613" sldId="392"/>
        </pc:sldMkLst>
        <pc:spChg chg="add del mod">
          <ac:chgData name="Walker, Troy" userId="d92b1611-d88f-4cfc-91ed-2c94268bd202" providerId="ADAL" clId="{B99BBE98-50E7-4BD8-898A-27508732B7E2}" dt="2018-04-30T18:21:49.137" v="91" actId="478"/>
          <ac:spMkLst>
            <pc:docMk/>
            <pc:sldMk cId="1014497613" sldId="392"/>
            <ac:spMk id="2" creationId="{50B7730D-12AB-4BFB-A226-7E2E5BDA6ED9}"/>
          </ac:spMkLst>
        </pc:spChg>
        <pc:spChg chg="mod">
          <ac:chgData name="Walker, Troy" userId="d92b1611-d88f-4cfc-91ed-2c94268bd202" providerId="ADAL" clId="{B99BBE98-50E7-4BD8-898A-27508732B7E2}" dt="2018-04-30T18:21:53.146" v="92" actId="1076"/>
          <ac:spMkLst>
            <pc:docMk/>
            <pc:sldMk cId="1014497613" sldId="392"/>
            <ac:spMk id="123" creationId="{00000000-0000-0000-0000-000000000000}"/>
          </ac:spMkLst>
        </pc:spChg>
      </pc:sldChg>
      <pc:sldChg chg="modSp">
        <pc:chgData name="Walker, Troy" userId="d92b1611-d88f-4cfc-91ed-2c94268bd202" providerId="ADAL" clId="{B99BBE98-50E7-4BD8-898A-27508732B7E2}" dt="2018-04-30T18:22:23.301" v="100" actId="20577"/>
        <pc:sldMkLst>
          <pc:docMk/>
          <pc:sldMk cId="285628380" sldId="393"/>
        </pc:sldMkLst>
        <pc:spChg chg="mod">
          <ac:chgData name="Walker, Troy" userId="d92b1611-d88f-4cfc-91ed-2c94268bd202" providerId="ADAL" clId="{B99BBE98-50E7-4BD8-898A-27508732B7E2}" dt="2018-04-30T18:22:23.301" v="100" actId="20577"/>
          <ac:spMkLst>
            <pc:docMk/>
            <pc:sldMk cId="285628380" sldId="393"/>
            <ac:spMk id="74754" creationId="{00000000-0000-0000-0000-000000000000}"/>
          </ac:spMkLst>
        </pc:spChg>
        <pc:picChg chg="mod">
          <ac:chgData name="Walker, Troy" userId="d92b1611-d88f-4cfc-91ed-2c94268bd202" providerId="ADAL" clId="{B99BBE98-50E7-4BD8-898A-27508732B7E2}" dt="2018-04-30T18:22:03.520" v="93" actId="1076"/>
          <ac:picMkLst>
            <pc:docMk/>
            <pc:sldMk cId="285628380" sldId="393"/>
            <ac:picMk id="74755" creationId="{00000000-0000-0000-0000-000000000000}"/>
          </ac:picMkLst>
        </pc:picChg>
      </pc:sldChg>
      <pc:sldChg chg="addSp delSp modSp">
        <pc:chgData name="Walker, Troy" userId="d92b1611-d88f-4cfc-91ed-2c94268bd202" providerId="ADAL" clId="{B99BBE98-50E7-4BD8-898A-27508732B7E2}" dt="2018-04-30T18:22:41.950" v="102" actId="478"/>
        <pc:sldMkLst>
          <pc:docMk/>
          <pc:sldMk cId="881566991" sldId="395"/>
        </pc:sldMkLst>
        <pc:spChg chg="add del mod">
          <ac:chgData name="Walker, Troy" userId="d92b1611-d88f-4cfc-91ed-2c94268bd202" providerId="ADAL" clId="{B99BBE98-50E7-4BD8-898A-27508732B7E2}" dt="2018-04-30T18:22:41.950" v="102" actId="478"/>
          <ac:spMkLst>
            <pc:docMk/>
            <pc:sldMk cId="881566991" sldId="395"/>
            <ac:spMk id="2" creationId="{6CD22953-0F8B-4378-A79A-87EF42F5EE72}"/>
          </ac:spMkLst>
        </pc:spChg>
      </pc:sldChg>
      <pc:sldChg chg="modSp">
        <pc:chgData name="Walker, Troy" userId="d92b1611-d88f-4cfc-91ed-2c94268bd202" providerId="ADAL" clId="{B99BBE98-50E7-4BD8-898A-27508732B7E2}" dt="2018-04-30T18:22:48.143" v="103" actId="1076"/>
        <pc:sldMkLst>
          <pc:docMk/>
          <pc:sldMk cId="1628932558" sldId="396"/>
        </pc:sldMkLst>
        <pc:spChg chg="mod">
          <ac:chgData name="Walker, Troy" userId="d92b1611-d88f-4cfc-91ed-2c94268bd202" providerId="ADAL" clId="{B99BBE98-50E7-4BD8-898A-27508732B7E2}" dt="2018-04-30T18:22:48.143" v="103" actId="1076"/>
          <ac:spMkLst>
            <pc:docMk/>
            <pc:sldMk cId="1628932558" sldId="396"/>
            <ac:spMk id="79880" creationId="{00000000-0000-0000-0000-000000000000}"/>
          </ac:spMkLst>
        </pc:spChg>
      </pc:sldChg>
      <pc:sldChg chg="addSp delSp modSp">
        <pc:chgData name="Walker, Troy" userId="d92b1611-d88f-4cfc-91ed-2c94268bd202" providerId="ADAL" clId="{B99BBE98-50E7-4BD8-898A-27508732B7E2}" dt="2018-04-30T18:25:30.649" v="105" actId="478"/>
        <pc:sldMkLst>
          <pc:docMk/>
          <pc:sldMk cId="2903826304" sldId="397"/>
        </pc:sldMkLst>
        <pc:spChg chg="add del mod">
          <ac:chgData name="Walker, Troy" userId="d92b1611-d88f-4cfc-91ed-2c94268bd202" providerId="ADAL" clId="{B99BBE98-50E7-4BD8-898A-27508732B7E2}" dt="2018-04-30T18:25:30.649" v="105" actId="478"/>
          <ac:spMkLst>
            <pc:docMk/>
            <pc:sldMk cId="2903826304" sldId="397"/>
            <ac:spMk id="2" creationId="{A31BD809-8B5C-4CA2-81F3-5ECC6DEC22F4}"/>
          </ac:spMkLst>
        </pc:spChg>
      </pc:sldChg>
      <pc:sldChg chg="addSp delSp modSp">
        <pc:chgData name="Walker, Troy" userId="d92b1611-d88f-4cfc-91ed-2c94268bd202" providerId="ADAL" clId="{B99BBE98-50E7-4BD8-898A-27508732B7E2}" dt="2018-04-30T18:25:44.441" v="108" actId="478"/>
        <pc:sldMkLst>
          <pc:docMk/>
          <pc:sldMk cId="1990358571" sldId="398"/>
        </pc:sldMkLst>
        <pc:spChg chg="add del mod">
          <ac:chgData name="Walker, Troy" userId="d92b1611-d88f-4cfc-91ed-2c94268bd202" providerId="ADAL" clId="{B99BBE98-50E7-4BD8-898A-27508732B7E2}" dt="2018-04-30T18:25:44.441" v="108" actId="478"/>
          <ac:spMkLst>
            <pc:docMk/>
            <pc:sldMk cId="1990358571" sldId="398"/>
            <ac:spMk id="2" creationId="{F10A79FD-4BC7-4EF2-8C36-46AB17D37ABE}"/>
          </ac:spMkLst>
        </pc:spChg>
        <pc:spChg chg="mod">
          <ac:chgData name="Walker, Troy" userId="d92b1611-d88f-4cfc-91ed-2c94268bd202" providerId="ADAL" clId="{B99BBE98-50E7-4BD8-898A-27508732B7E2}" dt="2018-04-30T18:25:37.279" v="106" actId="1076"/>
          <ac:spMkLst>
            <pc:docMk/>
            <pc:sldMk cId="1990358571" sldId="398"/>
            <ac:spMk id="25" creationId="{00000000-0000-0000-0000-000000000000}"/>
          </ac:spMkLst>
        </pc:spChg>
      </pc:sldChg>
      <pc:sldChg chg="addSp delSp modSp">
        <pc:chgData name="Walker, Troy" userId="d92b1611-d88f-4cfc-91ed-2c94268bd202" providerId="ADAL" clId="{B99BBE98-50E7-4BD8-898A-27508732B7E2}" dt="2018-04-30T18:26:29.821" v="154" actId="478"/>
        <pc:sldMkLst>
          <pc:docMk/>
          <pc:sldMk cId="2795514314" sldId="401"/>
        </pc:sldMkLst>
        <pc:spChg chg="add del mod">
          <ac:chgData name="Walker, Troy" userId="d92b1611-d88f-4cfc-91ed-2c94268bd202" providerId="ADAL" clId="{B99BBE98-50E7-4BD8-898A-27508732B7E2}" dt="2018-04-30T18:26:29.821" v="154" actId="478"/>
          <ac:spMkLst>
            <pc:docMk/>
            <pc:sldMk cId="2795514314" sldId="401"/>
            <ac:spMk id="22" creationId="{40EF0065-2E87-4D92-8268-C2436CB08B7A}"/>
          </ac:spMkLst>
        </pc:spChg>
        <pc:spChg chg="mod">
          <ac:chgData name="Walker, Troy" userId="d92b1611-d88f-4cfc-91ed-2c94268bd202" providerId="ADAL" clId="{B99BBE98-50E7-4BD8-898A-27508732B7E2}" dt="2018-04-30T18:26:22.037" v="152" actId="1035"/>
          <ac:spMkLst>
            <pc:docMk/>
            <pc:sldMk cId="2795514314" sldId="401"/>
            <ac:spMk id="30"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38"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70"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71"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76"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77"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80"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82"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8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84"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85"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88"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94"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95"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96"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97"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98"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599"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00"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01"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02"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0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04"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05"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11"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1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32"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3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34"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35"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36"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37"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38"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39"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40"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41"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42"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4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44"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45"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46"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54"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56"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58"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59"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62"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10966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48"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49"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50"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51"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54"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55"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62"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6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95"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96"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97"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98"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599"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00"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01"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02"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0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04"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05"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06"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07"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28"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29"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31"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33"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36"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37"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40" creationId="{00000000-0000-0000-0000-000000000000}"/>
          </ac:spMkLst>
        </pc:spChg>
        <pc:spChg chg="mod">
          <ac:chgData name="Walker, Troy" userId="d92b1611-d88f-4cfc-91ed-2c94268bd202" providerId="ADAL" clId="{B99BBE98-50E7-4BD8-898A-27508732B7E2}" dt="2018-04-30T18:26:22.037" v="152" actId="1035"/>
          <ac:spMkLst>
            <pc:docMk/>
            <pc:sldMk cId="2795514314" sldId="401"/>
            <ac:spMk id="748641" creationId="{00000000-0000-0000-0000-000000000000}"/>
          </ac:spMkLst>
        </pc:spChg>
        <pc:grpChg chg="mod">
          <ac:chgData name="Walker, Troy" userId="d92b1611-d88f-4cfc-91ed-2c94268bd202" providerId="ADAL" clId="{B99BBE98-50E7-4BD8-898A-27508732B7E2}" dt="2018-04-30T18:26:22.037" v="152" actId="1035"/>
          <ac:grpSpMkLst>
            <pc:docMk/>
            <pc:sldMk cId="2795514314" sldId="401"/>
            <ac:grpSpMk id="2"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3"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4"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5"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6"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7"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8"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9"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0"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1"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2"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3"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4"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5"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6"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7"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8"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19"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20" creationId="{00000000-0000-0000-0000-000000000000}"/>
          </ac:grpSpMkLst>
        </pc:grpChg>
        <pc:grpChg chg="mod">
          <ac:chgData name="Walker, Troy" userId="d92b1611-d88f-4cfc-91ed-2c94268bd202" providerId="ADAL" clId="{B99BBE98-50E7-4BD8-898A-27508732B7E2}" dt="2018-04-30T18:26:22.037" v="152" actId="1035"/>
          <ac:grpSpMkLst>
            <pc:docMk/>
            <pc:sldMk cId="2795514314" sldId="401"/>
            <ac:grpSpMk id="21" creationId="{00000000-0000-0000-0000-000000000000}"/>
          </ac:grpSpMkLst>
        </pc:grpChg>
      </pc:sldChg>
      <pc:sldChg chg="delSp modSp">
        <pc:chgData name="Walker, Troy" userId="d92b1611-d88f-4cfc-91ed-2c94268bd202" providerId="ADAL" clId="{B99BBE98-50E7-4BD8-898A-27508732B7E2}" dt="2018-04-30T18:27:21.193" v="201" actId="1076"/>
        <pc:sldMkLst>
          <pc:docMk/>
          <pc:sldMk cId="3155876209" sldId="404"/>
        </pc:sldMkLst>
        <pc:spChg chg="del mod">
          <ac:chgData name="Walker, Troy" userId="d92b1611-d88f-4cfc-91ed-2c94268bd202" providerId="ADAL" clId="{B99BBE98-50E7-4BD8-898A-27508732B7E2}" dt="2018-04-30T18:27:14.921" v="200" actId="478"/>
          <ac:spMkLst>
            <pc:docMk/>
            <pc:sldMk cId="3155876209" sldId="404"/>
            <ac:spMk id="2" creationId="{00000000-0000-0000-0000-000000000000}"/>
          </ac:spMkLst>
        </pc:spChg>
        <pc:spChg chg="mod">
          <ac:chgData name="Walker, Troy" userId="d92b1611-d88f-4cfc-91ed-2c94268bd202" providerId="ADAL" clId="{B99BBE98-50E7-4BD8-898A-27508732B7E2}" dt="2018-04-30T18:27:05.623" v="197" actId="1035"/>
          <ac:spMkLst>
            <pc:docMk/>
            <pc:sldMk cId="3155876209" sldId="404"/>
            <ac:spMk id="39" creationId="{00000000-0000-0000-0000-000000000000}"/>
          </ac:spMkLst>
        </pc:spChg>
        <pc:spChg chg="mod">
          <ac:chgData name="Walker, Troy" userId="d92b1611-d88f-4cfc-91ed-2c94268bd202" providerId="ADAL" clId="{B99BBE98-50E7-4BD8-898A-27508732B7E2}" dt="2018-04-30T18:27:05.623" v="197" actId="1035"/>
          <ac:spMkLst>
            <pc:docMk/>
            <pc:sldMk cId="3155876209" sldId="404"/>
            <ac:spMk id="73" creationId="{00000000-0000-0000-0000-000000000000}"/>
          </ac:spMkLst>
        </pc:spChg>
        <pc:grpChg chg="mod">
          <ac:chgData name="Walker, Troy" userId="d92b1611-d88f-4cfc-91ed-2c94268bd202" providerId="ADAL" clId="{B99BBE98-50E7-4BD8-898A-27508732B7E2}" dt="2018-04-30T18:27:05.623" v="197" actId="1035"/>
          <ac:grpSpMkLst>
            <pc:docMk/>
            <pc:sldMk cId="3155876209" sldId="404"/>
            <ac:grpSpMk id="40" creationId="{00000000-0000-0000-0000-000000000000}"/>
          </ac:grpSpMkLst>
        </pc:grpChg>
        <pc:grpChg chg="mod">
          <ac:chgData name="Walker, Troy" userId="d92b1611-d88f-4cfc-91ed-2c94268bd202" providerId="ADAL" clId="{B99BBE98-50E7-4BD8-898A-27508732B7E2}" dt="2018-04-30T18:27:05.623" v="197" actId="1035"/>
          <ac:grpSpMkLst>
            <pc:docMk/>
            <pc:sldMk cId="3155876209" sldId="404"/>
            <ac:grpSpMk id="43" creationId="{00000000-0000-0000-0000-000000000000}"/>
          </ac:grpSpMkLst>
        </pc:grpChg>
        <pc:grpChg chg="mod">
          <ac:chgData name="Walker, Troy" userId="d92b1611-d88f-4cfc-91ed-2c94268bd202" providerId="ADAL" clId="{B99BBE98-50E7-4BD8-898A-27508732B7E2}" dt="2018-04-30T18:27:10.834" v="199" actId="1076"/>
          <ac:grpSpMkLst>
            <pc:docMk/>
            <pc:sldMk cId="3155876209" sldId="404"/>
            <ac:grpSpMk id="48" creationId="{00000000-0000-0000-0000-000000000000}"/>
          </ac:grpSpMkLst>
        </pc:grpChg>
        <pc:grpChg chg="mod">
          <ac:chgData name="Walker, Troy" userId="d92b1611-d88f-4cfc-91ed-2c94268bd202" providerId="ADAL" clId="{B99BBE98-50E7-4BD8-898A-27508732B7E2}" dt="2018-04-30T18:27:05.623" v="197" actId="1035"/>
          <ac:grpSpMkLst>
            <pc:docMk/>
            <pc:sldMk cId="3155876209" sldId="404"/>
            <ac:grpSpMk id="54" creationId="{00000000-0000-0000-0000-000000000000}"/>
          </ac:grpSpMkLst>
        </pc:grpChg>
        <pc:grpChg chg="mod">
          <ac:chgData name="Walker, Troy" userId="d92b1611-d88f-4cfc-91ed-2c94268bd202" providerId="ADAL" clId="{B99BBE98-50E7-4BD8-898A-27508732B7E2}" dt="2018-04-30T18:27:05.623" v="197" actId="1035"/>
          <ac:grpSpMkLst>
            <pc:docMk/>
            <pc:sldMk cId="3155876209" sldId="404"/>
            <ac:grpSpMk id="59" creationId="{00000000-0000-0000-0000-000000000000}"/>
          </ac:grpSpMkLst>
        </pc:grpChg>
        <pc:grpChg chg="mod">
          <ac:chgData name="Walker, Troy" userId="d92b1611-d88f-4cfc-91ed-2c94268bd202" providerId="ADAL" clId="{B99BBE98-50E7-4BD8-898A-27508732B7E2}" dt="2018-04-30T18:27:21.193" v="201" actId="1076"/>
          <ac:grpSpMkLst>
            <pc:docMk/>
            <pc:sldMk cId="3155876209" sldId="404"/>
            <ac:grpSpMk id="68" creationId="{00000000-0000-0000-0000-000000000000}"/>
          </ac:grpSpMkLst>
        </pc:grpChg>
        <pc:cxnChg chg="mod">
          <ac:chgData name="Walker, Troy" userId="d92b1611-d88f-4cfc-91ed-2c94268bd202" providerId="ADAL" clId="{B99BBE98-50E7-4BD8-898A-27508732B7E2}" dt="2018-04-30T18:27:10.834" v="199" actId="1076"/>
          <ac:cxnSpMkLst>
            <pc:docMk/>
            <pc:sldMk cId="3155876209" sldId="404"/>
            <ac:cxnSpMk id="61" creationId="{00000000-0000-0000-0000-000000000000}"/>
          </ac:cxnSpMkLst>
        </pc:cxnChg>
      </pc:sldChg>
      <pc:sldChg chg="modSp">
        <pc:chgData name="Walker, Troy" userId="d92b1611-d88f-4cfc-91ed-2c94268bd202" providerId="ADAL" clId="{B99BBE98-50E7-4BD8-898A-27508732B7E2}" dt="2018-04-30T18:28:18.008" v="203" actId="1076"/>
        <pc:sldMkLst>
          <pc:docMk/>
          <pc:sldMk cId="3209151982" sldId="405"/>
        </pc:sldMkLst>
        <pc:spChg chg="mod">
          <ac:chgData name="Walker, Troy" userId="d92b1611-d88f-4cfc-91ed-2c94268bd202" providerId="ADAL" clId="{B99BBE98-50E7-4BD8-898A-27508732B7E2}" dt="2018-04-30T18:28:18.008" v="203" actId="1076"/>
          <ac:spMkLst>
            <pc:docMk/>
            <pc:sldMk cId="3209151982" sldId="405"/>
            <ac:spMk id="99332" creationId="{00000000-0000-0000-0000-000000000000}"/>
          </ac:spMkLst>
        </pc:spChg>
        <pc:picChg chg="mod">
          <ac:chgData name="Walker, Troy" userId="d92b1611-d88f-4cfc-91ed-2c94268bd202" providerId="ADAL" clId="{B99BBE98-50E7-4BD8-898A-27508732B7E2}" dt="2018-04-30T18:28:12.548" v="202" actId="1076"/>
          <ac:picMkLst>
            <pc:docMk/>
            <pc:sldMk cId="3209151982" sldId="405"/>
            <ac:picMk id="2" creationId="{00000000-0000-0000-0000-000000000000}"/>
          </ac:picMkLst>
        </pc:picChg>
      </pc:sldChg>
      <pc:sldChg chg="modSp">
        <pc:chgData name="Walker, Troy" userId="d92b1611-d88f-4cfc-91ed-2c94268bd202" providerId="ADAL" clId="{B99BBE98-50E7-4BD8-898A-27508732B7E2}" dt="2018-04-30T18:28:35.418" v="219" actId="1035"/>
        <pc:sldMkLst>
          <pc:docMk/>
          <pc:sldMk cId="578579283" sldId="406"/>
        </pc:sldMkLst>
        <pc:picChg chg="mod">
          <ac:chgData name="Walker, Troy" userId="d92b1611-d88f-4cfc-91ed-2c94268bd202" providerId="ADAL" clId="{B99BBE98-50E7-4BD8-898A-27508732B7E2}" dt="2018-04-30T18:28:35.418" v="219" actId="1035"/>
          <ac:picMkLst>
            <pc:docMk/>
            <pc:sldMk cId="578579283" sldId="406"/>
            <ac:picMk id="2" creationId="{00000000-0000-0000-0000-000000000000}"/>
          </ac:picMkLst>
        </pc:picChg>
        <pc:picChg chg="mod">
          <ac:chgData name="Walker, Troy" userId="d92b1611-d88f-4cfc-91ed-2c94268bd202" providerId="ADAL" clId="{B99BBE98-50E7-4BD8-898A-27508732B7E2}" dt="2018-04-30T18:28:35.418" v="219" actId="1035"/>
          <ac:picMkLst>
            <pc:docMk/>
            <pc:sldMk cId="578579283" sldId="406"/>
            <ac:picMk id="5" creationId="{00000000-0000-0000-0000-000000000000}"/>
          </ac:picMkLst>
        </pc:picChg>
        <pc:picChg chg="mod">
          <ac:chgData name="Walker, Troy" userId="d92b1611-d88f-4cfc-91ed-2c94268bd202" providerId="ADAL" clId="{B99BBE98-50E7-4BD8-898A-27508732B7E2}" dt="2018-04-30T18:28:35.418" v="219" actId="1035"/>
          <ac:picMkLst>
            <pc:docMk/>
            <pc:sldMk cId="578579283" sldId="406"/>
            <ac:picMk id="6" creationId="{00000000-0000-0000-0000-000000000000}"/>
          </ac:picMkLst>
        </pc:picChg>
        <pc:picChg chg="mod">
          <ac:chgData name="Walker, Troy" userId="d92b1611-d88f-4cfc-91ed-2c94268bd202" providerId="ADAL" clId="{B99BBE98-50E7-4BD8-898A-27508732B7E2}" dt="2018-04-30T18:28:35.418" v="219" actId="1035"/>
          <ac:picMkLst>
            <pc:docMk/>
            <pc:sldMk cId="578579283" sldId="406"/>
            <ac:picMk id="7" creationId="{00000000-0000-0000-0000-000000000000}"/>
          </ac:picMkLst>
        </pc:picChg>
        <pc:picChg chg="mod">
          <ac:chgData name="Walker, Troy" userId="d92b1611-d88f-4cfc-91ed-2c94268bd202" providerId="ADAL" clId="{B99BBE98-50E7-4BD8-898A-27508732B7E2}" dt="2018-04-30T18:28:35.418" v="219" actId="1035"/>
          <ac:picMkLst>
            <pc:docMk/>
            <pc:sldMk cId="578579283" sldId="406"/>
            <ac:picMk id="8" creationId="{00000000-0000-0000-0000-000000000000}"/>
          </ac:picMkLst>
        </pc:picChg>
      </pc:sldChg>
      <pc:sldChg chg="modSp">
        <pc:chgData name="Walker, Troy" userId="d92b1611-d88f-4cfc-91ed-2c94268bd202" providerId="ADAL" clId="{B99BBE98-50E7-4BD8-898A-27508732B7E2}" dt="2018-04-30T18:28:59.927" v="221" actId="1076"/>
        <pc:sldMkLst>
          <pc:docMk/>
          <pc:sldMk cId="583393640" sldId="410"/>
        </pc:sldMkLst>
        <pc:spChg chg="mod">
          <ac:chgData name="Walker, Troy" userId="d92b1611-d88f-4cfc-91ed-2c94268bd202" providerId="ADAL" clId="{B99BBE98-50E7-4BD8-898A-27508732B7E2}" dt="2018-04-30T18:28:55.636" v="220" actId="1076"/>
          <ac:spMkLst>
            <pc:docMk/>
            <pc:sldMk cId="583393640" sldId="410"/>
            <ac:spMk id="110595" creationId="{00000000-0000-0000-0000-000000000000}"/>
          </ac:spMkLst>
        </pc:spChg>
        <pc:spChg chg="mod">
          <ac:chgData name="Walker, Troy" userId="d92b1611-d88f-4cfc-91ed-2c94268bd202" providerId="ADAL" clId="{B99BBE98-50E7-4BD8-898A-27508732B7E2}" dt="2018-04-30T18:28:59.927" v="221" actId="1076"/>
          <ac:spMkLst>
            <pc:docMk/>
            <pc:sldMk cId="583393640" sldId="410"/>
            <ac:spMk id="110596" creationId="{00000000-0000-0000-0000-000000000000}"/>
          </ac:spMkLst>
        </pc:spChg>
      </pc:sldChg>
      <pc:sldChg chg="addSp delSp modSp add">
        <pc:chgData name="Walker, Troy" userId="d92b1611-d88f-4cfc-91ed-2c94268bd202" providerId="ADAL" clId="{B99BBE98-50E7-4BD8-898A-27508732B7E2}" dt="2018-05-01T00:28:17.967" v="259" actId="6549"/>
        <pc:sldMkLst>
          <pc:docMk/>
          <pc:sldMk cId="590041527" sldId="438"/>
        </pc:sldMkLst>
        <pc:spChg chg="add mod">
          <ac:chgData name="Walker, Troy" userId="d92b1611-d88f-4cfc-91ed-2c94268bd202" providerId="ADAL" clId="{B99BBE98-50E7-4BD8-898A-27508732B7E2}" dt="2018-05-01T00:28:17.967" v="259" actId="6549"/>
          <ac:spMkLst>
            <pc:docMk/>
            <pc:sldMk cId="590041527" sldId="438"/>
            <ac:spMk id="3" creationId="{43F66416-8AD4-465A-B4A8-C619C38FB837}"/>
          </ac:spMkLst>
        </pc:spChg>
        <pc:spChg chg="add del mod">
          <ac:chgData name="Walker, Troy" userId="d92b1611-d88f-4cfc-91ed-2c94268bd202" providerId="ADAL" clId="{B99BBE98-50E7-4BD8-898A-27508732B7E2}" dt="2018-05-01T00:28:13.946" v="257" actId="478"/>
          <ac:spMkLst>
            <pc:docMk/>
            <pc:sldMk cId="590041527" sldId="438"/>
            <ac:spMk id="4" creationId="{3775C418-2A31-4966-976E-6589DEF90937}"/>
          </ac:spMkLst>
        </pc:spChg>
        <pc:spChg chg="del">
          <ac:chgData name="Walker, Troy" userId="d92b1611-d88f-4cfc-91ed-2c94268bd202" providerId="ADAL" clId="{B99BBE98-50E7-4BD8-898A-27508732B7E2}" dt="2018-05-01T00:28:12.666" v="256" actId="478"/>
          <ac:spMkLst>
            <pc:docMk/>
            <pc:sldMk cId="590041527" sldId="438"/>
            <ac:spMk id="7" creationId="{00000000-0000-0000-0000-000000000000}"/>
          </ac:spMkLst>
        </pc:spChg>
      </pc:sldChg>
      <pc:sldMasterChg chg="delSldLayout modSldLayout">
        <pc:chgData name="Walker, Troy" userId="d92b1611-d88f-4cfc-91ed-2c94268bd202" providerId="ADAL" clId="{B99BBE98-50E7-4BD8-898A-27508732B7E2}" dt="2018-05-01T00:28:22.219" v="261" actId="2696"/>
        <pc:sldMasterMkLst>
          <pc:docMk/>
          <pc:sldMasterMk cId="337666516" sldId="2147483648"/>
        </pc:sldMasterMkLst>
        <pc:sldLayoutChg chg="addSp delSp modSp">
          <pc:chgData name="Walker, Troy" userId="d92b1611-d88f-4cfc-91ed-2c94268bd202" providerId="ADAL" clId="{B99BBE98-50E7-4BD8-898A-27508732B7E2}" dt="2018-05-01T00:26:39.819" v="234" actId="1076"/>
          <pc:sldLayoutMkLst>
            <pc:docMk/>
            <pc:sldMasterMk cId="337666516" sldId="2147483648"/>
            <pc:sldLayoutMk cId="1119845460" sldId="2147483650"/>
          </pc:sldLayoutMkLst>
          <pc:picChg chg="del">
            <ac:chgData name="Walker, Troy" userId="d92b1611-d88f-4cfc-91ed-2c94268bd202" providerId="ADAL" clId="{B99BBE98-50E7-4BD8-898A-27508732B7E2}" dt="2018-05-01T00:26:36.277" v="232" actId="478"/>
            <ac:picMkLst>
              <pc:docMk/>
              <pc:sldMasterMk cId="337666516" sldId="2147483648"/>
              <pc:sldLayoutMk cId="1119845460" sldId="2147483650"/>
              <ac:picMk id="12" creationId="{00000000-0000-0000-0000-000000000000}"/>
            </ac:picMkLst>
          </pc:picChg>
          <pc:picChg chg="add mod">
            <ac:chgData name="Walker, Troy" userId="d92b1611-d88f-4cfc-91ed-2c94268bd202" providerId="ADAL" clId="{B99BBE98-50E7-4BD8-898A-27508732B7E2}" dt="2018-05-01T00:26:39.819" v="234" actId="1076"/>
            <ac:picMkLst>
              <pc:docMk/>
              <pc:sldMasterMk cId="337666516" sldId="2147483648"/>
              <pc:sldLayoutMk cId="1119845460" sldId="2147483650"/>
              <ac:picMk id="13" creationId="{E56B75DB-56E2-4A84-B5B8-BBEB927FC175}"/>
            </ac:picMkLst>
          </pc:picChg>
        </pc:sldLayoutChg>
        <pc:sldLayoutChg chg="del">
          <pc:chgData name="Walker, Troy" userId="d92b1611-d88f-4cfc-91ed-2c94268bd202" providerId="ADAL" clId="{B99BBE98-50E7-4BD8-898A-27508732B7E2}" dt="2018-05-01T00:28:22.219" v="261" actId="2696"/>
          <pc:sldLayoutMkLst>
            <pc:docMk/>
            <pc:sldMasterMk cId="337666516" sldId="2147483648"/>
            <pc:sldLayoutMk cId="2706205562" sldId="2147483660"/>
          </pc:sldLayoutMkLst>
        </pc:sldLayoutChg>
        <pc:sldLayoutChg chg="addSp delSp modSp">
          <pc:chgData name="Walker, Troy" userId="d92b1611-d88f-4cfc-91ed-2c94268bd202" providerId="ADAL" clId="{B99BBE98-50E7-4BD8-898A-27508732B7E2}" dt="2018-05-01T00:26:29.944" v="231" actId="1076"/>
          <pc:sldLayoutMkLst>
            <pc:docMk/>
            <pc:sldMasterMk cId="337666516" sldId="2147483648"/>
            <pc:sldLayoutMk cId="183552323" sldId="2147483669"/>
          </pc:sldLayoutMkLst>
          <pc:picChg chg="add mod">
            <ac:chgData name="Walker, Troy" userId="d92b1611-d88f-4cfc-91ed-2c94268bd202" providerId="ADAL" clId="{B99BBE98-50E7-4BD8-898A-27508732B7E2}" dt="2018-05-01T00:26:29.944" v="231" actId="1076"/>
            <ac:picMkLst>
              <pc:docMk/>
              <pc:sldMasterMk cId="337666516" sldId="2147483648"/>
              <pc:sldLayoutMk cId="183552323" sldId="2147483669"/>
              <ac:picMk id="11" creationId="{B634B944-E318-489C-90AE-56BE2CD42B55}"/>
            </ac:picMkLst>
          </pc:picChg>
          <pc:picChg chg="del">
            <ac:chgData name="Walker, Troy" userId="d92b1611-d88f-4cfc-91ed-2c94268bd202" providerId="ADAL" clId="{B99BBE98-50E7-4BD8-898A-27508732B7E2}" dt="2018-05-01T00:26:25.532" v="229" actId="478"/>
            <ac:picMkLst>
              <pc:docMk/>
              <pc:sldMasterMk cId="337666516" sldId="2147483648"/>
              <pc:sldLayoutMk cId="183552323" sldId="2147483669"/>
              <ac:picMk id="22" creationId="{00000000-0000-0000-0000-000000000000}"/>
            </ac:picMkLst>
          </pc:picChg>
        </pc:sldLayoutChg>
        <pc:sldLayoutChg chg="addSp delSp modSp">
          <pc:chgData name="Walker, Troy" userId="d92b1611-d88f-4cfc-91ed-2c94268bd202" providerId="ADAL" clId="{B99BBE98-50E7-4BD8-898A-27508732B7E2}" dt="2018-05-01T00:26:59.066" v="240" actId="1076"/>
          <pc:sldLayoutMkLst>
            <pc:docMk/>
            <pc:sldMasterMk cId="337666516" sldId="2147483648"/>
            <pc:sldLayoutMk cId="2403923523" sldId="2147483673"/>
          </pc:sldLayoutMkLst>
          <pc:picChg chg="del">
            <ac:chgData name="Walker, Troy" userId="d92b1611-d88f-4cfc-91ed-2c94268bd202" providerId="ADAL" clId="{B99BBE98-50E7-4BD8-898A-27508732B7E2}" dt="2018-05-01T00:26:55.414" v="238" actId="478"/>
            <ac:picMkLst>
              <pc:docMk/>
              <pc:sldMasterMk cId="337666516" sldId="2147483648"/>
              <pc:sldLayoutMk cId="2403923523" sldId="2147483673"/>
              <ac:picMk id="12" creationId="{00000000-0000-0000-0000-000000000000}"/>
            </ac:picMkLst>
          </pc:picChg>
          <pc:picChg chg="add mod">
            <ac:chgData name="Walker, Troy" userId="d92b1611-d88f-4cfc-91ed-2c94268bd202" providerId="ADAL" clId="{B99BBE98-50E7-4BD8-898A-27508732B7E2}" dt="2018-05-01T00:26:59.066" v="240" actId="1076"/>
            <ac:picMkLst>
              <pc:docMk/>
              <pc:sldMasterMk cId="337666516" sldId="2147483648"/>
              <pc:sldLayoutMk cId="2403923523" sldId="2147483673"/>
              <ac:picMk id="13" creationId="{F5C0FB06-778E-448D-BEF1-78C9059E7BC5}"/>
            </ac:picMkLst>
          </pc:picChg>
        </pc:sldLayoutChg>
        <pc:sldLayoutChg chg="addSp delSp modSp">
          <pc:chgData name="Walker, Troy" userId="d92b1611-d88f-4cfc-91ed-2c94268bd202" providerId="ADAL" clId="{B99BBE98-50E7-4BD8-898A-27508732B7E2}" dt="2018-05-01T00:27:07.870" v="243" actId="1076"/>
          <pc:sldLayoutMkLst>
            <pc:docMk/>
            <pc:sldMasterMk cId="337666516" sldId="2147483648"/>
            <pc:sldLayoutMk cId="4283020385" sldId="2147483674"/>
          </pc:sldLayoutMkLst>
          <pc:picChg chg="add mod">
            <ac:chgData name="Walker, Troy" userId="d92b1611-d88f-4cfc-91ed-2c94268bd202" providerId="ADAL" clId="{B99BBE98-50E7-4BD8-898A-27508732B7E2}" dt="2018-05-01T00:27:07.870" v="243" actId="1076"/>
            <ac:picMkLst>
              <pc:docMk/>
              <pc:sldMasterMk cId="337666516" sldId="2147483648"/>
              <pc:sldLayoutMk cId="4283020385" sldId="2147483674"/>
              <ac:picMk id="11" creationId="{57A4BF2A-D042-42AE-B4ED-00C3E36DF31F}"/>
            </ac:picMkLst>
          </pc:picChg>
          <pc:picChg chg="del">
            <ac:chgData name="Walker, Troy" userId="d92b1611-d88f-4cfc-91ed-2c94268bd202" providerId="ADAL" clId="{B99BBE98-50E7-4BD8-898A-27508732B7E2}" dt="2018-05-01T00:27:03.478" v="241" actId="478"/>
            <ac:picMkLst>
              <pc:docMk/>
              <pc:sldMasterMk cId="337666516" sldId="2147483648"/>
              <pc:sldLayoutMk cId="4283020385" sldId="2147483674"/>
              <ac:picMk id="16" creationId="{00000000-0000-0000-0000-000000000000}"/>
            </ac:picMkLst>
          </pc:picChg>
        </pc:sldLayoutChg>
        <pc:sldLayoutChg chg="addSp delSp modSp">
          <pc:chgData name="Walker, Troy" userId="d92b1611-d88f-4cfc-91ed-2c94268bd202" providerId="ADAL" clId="{B99BBE98-50E7-4BD8-898A-27508732B7E2}" dt="2018-05-01T00:26:50.002" v="237" actId="1076"/>
          <pc:sldLayoutMkLst>
            <pc:docMk/>
            <pc:sldMasterMk cId="337666516" sldId="2147483648"/>
            <pc:sldLayoutMk cId="4019320825" sldId="2147483675"/>
          </pc:sldLayoutMkLst>
          <pc:picChg chg="add mod">
            <ac:chgData name="Walker, Troy" userId="d92b1611-d88f-4cfc-91ed-2c94268bd202" providerId="ADAL" clId="{B99BBE98-50E7-4BD8-898A-27508732B7E2}" dt="2018-05-01T00:26:50.002" v="237" actId="1076"/>
            <ac:picMkLst>
              <pc:docMk/>
              <pc:sldMasterMk cId="337666516" sldId="2147483648"/>
              <pc:sldLayoutMk cId="4019320825" sldId="2147483675"/>
              <ac:picMk id="10" creationId="{EC042AB0-FE6D-4A84-B956-00CD8C0FA723}"/>
            </ac:picMkLst>
          </pc:picChg>
          <pc:picChg chg="del">
            <ac:chgData name="Walker, Troy" userId="d92b1611-d88f-4cfc-91ed-2c94268bd202" providerId="ADAL" clId="{B99BBE98-50E7-4BD8-898A-27508732B7E2}" dt="2018-05-01T00:26:46.492" v="235" actId="478"/>
            <ac:picMkLst>
              <pc:docMk/>
              <pc:sldMasterMk cId="337666516" sldId="2147483648"/>
              <pc:sldLayoutMk cId="4019320825" sldId="2147483675"/>
              <ac:picMk id="21" creationId="{00000000-0000-0000-0000-000000000000}"/>
            </ac:picMkLst>
          </pc:picChg>
        </pc:sldLayoutChg>
        <pc:sldLayoutChg chg="addSp delSp modSp">
          <pc:chgData name="Walker, Troy" userId="d92b1611-d88f-4cfc-91ed-2c94268bd202" providerId="ADAL" clId="{B99BBE98-50E7-4BD8-898A-27508732B7E2}" dt="2018-05-01T00:27:15.632" v="246" actId="1076"/>
          <pc:sldLayoutMkLst>
            <pc:docMk/>
            <pc:sldMasterMk cId="337666516" sldId="2147483648"/>
            <pc:sldLayoutMk cId="2381147002" sldId="2147483676"/>
          </pc:sldLayoutMkLst>
          <pc:picChg chg="del">
            <ac:chgData name="Walker, Troy" userId="d92b1611-d88f-4cfc-91ed-2c94268bd202" providerId="ADAL" clId="{B99BBE98-50E7-4BD8-898A-27508732B7E2}" dt="2018-05-01T00:27:11.350" v="244" actId="478"/>
            <ac:picMkLst>
              <pc:docMk/>
              <pc:sldMasterMk cId="337666516" sldId="2147483648"/>
              <pc:sldLayoutMk cId="2381147002" sldId="2147483676"/>
              <ac:picMk id="15" creationId="{00000000-0000-0000-0000-000000000000}"/>
            </ac:picMkLst>
          </pc:picChg>
          <pc:picChg chg="add mod">
            <ac:chgData name="Walker, Troy" userId="d92b1611-d88f-4cfc-91ed-2c94268bd202" providerId="ADAL" clId="{B99BBE98-50E7-4BD8-898A-27508732B7E2}" dt="2018-05-01T00:27:15.632" v="246" actId="1076"/>
            <ac:picMkLst>
              <pc:docMk/>
              <pc:sldMasterMk cId="337666516" sldId="2147483648"/>
              <pc:sldLayoutMk cId="2381147002" sldId="2147483676"/>
              <ac:picMk id="16" creationId="{A44751BC-3C22-4C8E-BA14-27E0E6A29F9F}"/>
            </ac:picMkLst>
          </pc:picChg>
        </pc:sldLayoutChg>
        <pc:sldLayoutChg chg="addSp delSp modSp">
          <pc:chgData name="Walker, Troy" userId="d92b1611-d88f-4cfc-91ed-2c94268bd202" providerId="ADAL" clId="{B99BBE98-50E7-4BD8-898A-27508732B7E2}" dt="2018-05-01T00:27:23.608" v="249" actId="1076"/>
          <pc:sldLayoutMkLst>
            <pc:docMk/>
            <pc:sldMasterMk cId="337666516" sldId="2147483648"/>
            <pc:sldLayoutMk cId="1075941183" sldId="2147483677"/>
          </pc:sldLayoutMkLst>
          <pc:picChg chg="del">
            <ac:chgData name="Walker, Troy" userId="d92b1611-d88f-4cfc-91ed-2c94268bd202" providerId="ADAL" clId="{B99BBE98-50E7-4BD8-898A-27508732B7E2}" dt="2018-05-01T00:27:18.977" v="247" actId="478"/>
            <ac:picMkLst>
              <pc:docMk/>
              <pc:sldMasterMk cId="337666516" sldId="2147483648"/>
              <pc:sldLayoutMk cId="1075941183" sldId="2147483677"/>
              <ac:picMk id="15" creationId="{00000000-0000-0000-0000-000000000000}"/>
            </ac:picMkLst>
          </pc:picChg>
          <pc:picChg chg="add mod">
            <ac:chgData name="Walker, Troy" userId="d92b1611-d88f-4cfc-91ed-2c94268bd202" providerId="ADAL" clId="{B99BBE98-50E7-4BD8-898A-27508732B7E2}" dt="2018-05-01T00:27:23.608" v="249" actId="1076"/>
            <ac:picMkLst>
              <pc:docMk/>
              <pc:sldMasterMk cId="337666516" sldId="2147483648"/>
              <pc:sldLayoutMk cId="1075941183" sldId="2147483677"/>
              <ac:picMk id="16" creationId="{E1BB2538-51D9-4F79-949A-8F428E925AED}"/>
            </ac:picMkLst>
          </pc:picChg>
        </pc:sldLayoutChg>
      </pc:sldMasterChg>
      <pc:sldMasterChg chg="modSldLayout">
        <pc:chgData name="Walker, Troy" userId="d92b1611-d88f-4cfc-91ed-2c94268bd202" providerId="ADAL" clId="{B99BBE98-50E7-4BD8-898A-27508732B7E2}" dt="2018-05-01T00:27:33.993" v="252" actId="1076"/>
        <pc:sldMasterMkLst>
          <pc:docMk/>
          <pc:sldMasterMk cId="1349795605" sldId="2147483661"/>
        </pc:sldMasterMkLst>
        <pc:sldLayoutChg chg="addSp delSp modSp">
          <pc:chgData name="Walker, Troy" userId="d92b1611-d88f-4cfc-91ed-2c94268bd202" providerId="ADAL" clId="{B99BBE98-50E7-4BD8-898A-27508732B7E2}" dt="2018-05-01T00:27:33.993" v="252" actId="1076"/>
          <pc:sldLayoutMkLst>
            <pc:docMk/>
            <pc:sldMasterMk cId="1349795605" sldId="2147483661"/>
            <pc:sldLayoutMk cId="3321622261" sldId="2147483664"/>
          </pc:sldLayoutMkLst>
          <pc:picChg chg="add mod">
            <ac:chgData name="Walker, Troy" userId="d92b1611-d88f-4cfc-91ed-2c94268bd202" providerId="ADAL" clId="{B99BBE98-50E7-4BD8-898A-27508732B7E2}" dt="2018-05-01T00:27:33.993" v="252" actId="1076"/>
            <ac:picMkLst>
              <pc:docMk/>
              <pc:sldMasterMk cId="1349795605" sldId="2147483661"/>
              <pc:sldLayoutMk cId="3321622261" sldId="2147483664"/>
              <ac:picMk id="11" creationId="{C2DB2FB0-30BE-487D-8FB2-BB352AD6E9C3}"/>
            </ac:picMkLst>
          </pc:picChg>
          <pc:picChg chg="del">
            <ac:chgData name="Walker, Troy" userId="d92b1611-d88f-4cfc-91ed-2c94268bd202" providerId="ADAL" clId="{B99BBE98-50E7-4BD8-898A-27508732B7E2}" dt="2018-05-01T00:27:30.851" v="250" actId="478"/>
            <ac:picMkLst>
              <pc:docMk/>
              <pc:sldMasterMk cId="1349795605" sldId="2147483661"/>
              <pc:sldLayoutMk cId="3321622261" sldId="2147483664"/>
              <ac:picMk id="26" creationId="{00000000-0000-0000-0000-000000000000}"/>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hazenandsawyer-my.sharepoint.com/personal/twalker_hazenandsawyer_com/Documents/_Hazen/Texas/Texas%20Reuse/Chlorine%20RO%20Orange%20County.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latin typeface="Arial" panose="020B0604020202020204" pitchFamily="34" charset="0"/>
                <a:cs typeface="Arial" panose="020B0604020202020204" pitchFamily="34" charset="0"/>
              </a:rPr>
              <a:t>Chlorine Data Orange County RO System</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scatterChart>
        <c:scatterStyle val="lineMarker"/>
        <c:varyColors val="0"/>
        <c:ser>
          <c:idx val="0"/>
          <c:order val="0"/>
          <c:tx>
            <c:v>RO Feed Chlorine</c:v>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'ROF CL2'!$A$2:$A$141</c:f>
              <c:numCache>
                <c:formatCode>m/d/yyyy</c:formatCode>
                <c:ptCount val="140"/>
                <c:pt idx="0">
                  <c:v>42184</c:v>
                </c:pt>
                <c:pt idx="1">
                  <c:v>42177</c:v>
                </c:pt>
                <c:pt idx="2">
                  <c:v>42170</c:v>
                </c:pt>
                <c:pt idx="3">
                  <c:v>42165</c:v>
                </c:pt>
                <c:pt idx="4">
                  <c:v>42163</c:v>
                </c:pt>
                <c:pt idx="5">
                  <c:v>42158</c:v>
                </c:pt>
                <c:pt idx="6">
                  <c:v>42156</c:v>
                </c:pt>
                <c:pt idx="7">
                  <c:v>42151</c:v>
                </c:pt>
                <c:pt idx="8">
                  <c:v>42149</c:v>
                </c:pt>
                <c:pt idx="9">
                  <c:v>42144</c:v>
                </c:pt>
                <c:pt idx="10">
                  <c:v>42142</c:v>
                </c:pt>
                <c:pt idx="11">
                  <c:v>42137</c:v>
                </c:pt>
                <c:pt idx="12">
                  <c:v>42135</c:v>
                </c:pt>
                <c:pt idx="13">
                  <c:v>42130</c:v>
                </c:pt>
                <c:pt idx="14">
                  <c:v>42128</c:v>
                </c:pt>
                <c:pt idx="15">
                  <c:v>42123</c:v>
                </c:pt>
                <c:pt idx="16">
                  <c:v>42121</c:v>
                </c:pt>
                <c:pt idx="17">
                  <c:v>42116</c:v>
                </c:pt>
                <c:pt idx="18">
                  <c:v>42114</c:v>
                </c:pt>
                <c:pt idx="19">
                  <c:v>42109</c:v>
                </c:pt>
                <c:pt idx="20">
                  <c:v>42107</c:v>
                </c:pt>
                <c:pt idx="21">
                  <c:v>42102</c:v>
                </c:pt>
                <c:pt idx="22">
                  <c:v>42100</c:v>
                </c:pt>
                <c:pt idx="23">
                  <c:v>42095</c:v>
                </c:pt>
                <c:pt idx="24">
                  <c:v>42093</c:v>
                </c:pt>
                <c:pt idx="25">
                  <c:v>42088</c:v>
                </c:pt>
                <c:pt idx="26">
                  <c:v>42086</c:v>
                </c:pt>
                <c:pt idx="27">
                  <c:v>42081</c:v>
                </c:pt>
                <c:pt idx="28">
                  <c:v>42079</c:v>
                </c:pt>
                <c:pt idx="29">
                  <c:v>42074</c:v>
                </c:pt>
                <c:pt idx="30">
                  <c:v>42072</c:v>
                </c:pt>
                <c:pt idx="31">
                  <c:v>42067</c:v>
                </c:pt>
                <c:pt idx="32">
                  <c:v>42065</c:v>
                </c:pt>
                <c:pt idx="33">
                  <c:v>42060</c:v>
                </c:pt>
                <c:pt idx="34">
                  <c:v>42058</c:v>
                </c:pt>
                <c:pt idx="35">
                  <c:v>42053</c:v>
                </c:pt>
                <c:pt idx="36">
                  <c:v>42051</c:v>
                </c:pt>
                <c:pt idx="37">
                  <c:v>42046</c:v>
                </c:pt>
                <c:pt idx="38">
                  <c:v>42044</c:v>
                </c:pt>
                <c:pt idx="39">
                  <c:v>42039</c:v>
                </c:pt>
                <c:pt idx="40">
                  <c:v>42037</c:v>
                </c:pt>
                <c:pt idx="41">
                  <c:v>42032</c:v>
                </c:pt>
                <c:pt idx="42">
                  <c:v>42030</c:v>
                </c:pt>
                <c:pt idx="43">
                  <c:v>42025</c:v>
                </c:pt>
                <c:pt idx="44">
                  <c:v>42023</c:v>
                </c:pt>
                <c:pt idx="45">
                  <c:v>42018</c:v>
                </c:pt>
                <c:pt idx="46">
                  <c:v>42016</c:v>
                </c:pt>
                <c:pt idx="47">
                  <c:v>42011</c:v>
                </c:pt>
                <c:pt idx="48">
                  <c:v>42009</c:v>
                </c:pt>
                <c:pt idx="49">
                  <c:v>42004</c:v>
                </c:pt>
                <c:pt idx="50">
                  <c:v>42002</c:v>
                </c:pt>
                <c:pt idx="51">
                  <c:v>41996</c:v>
                </c:pt>
                <c:pt idx="52">
                  <c:v>41995</c:v>
                </c:pt>
                <c:pt idx="53">
                  <c:v>41990</c:v>
                </c:pt>
                <c:pt idx="54">
                  <c:v>41988</c:v>
                </c:pt>
                <c:pt idx="55">
                  <c:v>41983</c:v>
                </c:pt>
                <c:pt idx="56">
                  <c:v>41981</c:v>
                </c:pt>
                <c:pt idx="57">
                  <c:v>41976</c:v>
                </c:pt>
                <c:pt idx="58">
                  <c:v>41974</c:v>
                </c:pt>
                <c:pt idx="59">
                  <c:v>41969</c:v>
                </c:pt>
                <c:pt idx="60">
                  <c:v>41967</c:v>
                </c:pt>
                <c:pt idx="61">
                  <c:v>41962</c:v>
                </c:pt>
                <c:pt idx="62">
                  <c:v>41960</c:v>
                </c:pt>
                <c:pt idx="63">
                  <c:v>41955</c:v>
                </c:pt>
                <c:pt idx="64">
                  <c:v>41953</c:v>
                </c:pt>
                <c:pt idx="65">
                  <c:v>41948</c:v>
                </c:pt>
                <c:pt idx="66">
                  <c:v>41946</c:v>
                </c:pt>
                <c:pt idx="67">
                  <c:v>41941</c:v>
                </c:pt>
                <c:pt idx="68">
                  <c:v>41939</c:v>
                </c:pt>
                <c:pt idx="69">
                  <c:v>41927</c:v>
                </c:pt>
                <c:pt idx="70">
                  <c:v>41925</c:v>
                </c:pt>
                <c:pt idx="71">
                  <c:v>41920</c:v>
                </c:pt>
                <c:pt idx="72">
                  <c:v>41918</c:v>
                </c:pt>
                <c:pt idx="73">
                  <c:v>41913</c:v>
                </c:pt>
                <c:pt idx="74">
                  <c:v>41911</c:v>
                </c:pt>
                <c:pt idx="75">
                  <c:v>41906</c:v>
                </c:pt>
                <c:pt idx="76">
                  <c:v>41904</c:v>
                </c:pt>
                <c:pt idx="77">
                  <c:v>41899</c:v>
                </c:pt>
                <c:pt idx="78">
                  <c:v>41897</c:v>
                </c:pt>
                <c:pt idx="79">
                  <c:v>41892</c:v>
                </c:pt>
                <c:pt idx="80">
                  <c:v>41890</c:v>
                </c:pt>
                <c:pt idx="81">
                  <c:v>41885</c:v>
                </c:pt>
                <c:pt idx="82">
                  <c:v>41883</c:v>
                </c:pt>
                <c:pt idx="83">
                  <c:v>41878</c:v>
                </c:pt>
                <c:pt idx="84">
                  <c:v>41876</c:v>
                </c:pt>
                <c:pt idx="85">
                  <c:v>41871</c:v>
                </c:pt>
                <c:pt idx="86">
                  <c:v>41869</c:v>
                </c:pt>
                <c:pt idx="87">
                  <c:v>41864</c:v>
                </c:pt>
                <c:pt idx="88">
                  <c:v>41862</c:v>
                </c:pt>
                <c:pt idx="89">
                  <c:v>41857</c:v>
                </c:pt>
                <c:pt idx="90">
                  <c:v>41855</c:v>
                </c:pt>
                <c:pt idx="91">
                  <c:v>41850</c:v>
                </c:pt>
                <c:pt idx="92">
                  <c:v>41848</c:v>
                </c:pt>
                <c:pt idx="93">
                  <c:v>41843</c:v>
                </c:pt>
                <c:pt idx="94">
                  <c:v>41841</c:v>
                </c:pt>
                <c:pt idx="95">
                  <c:v>41835</c:v>
                </c:pt>
                <c:pt idx="96">
                  <c:v>41834</c:v>
                </c:pt>
                <c:pt idx="97">
                  <c:v>41829</c:v>
                </c:pt>
                <c:pt idx="98">
                  <c:v>41827</c:v>
                </c:pt>
                <c:pt idx="99">
                  <c:v>41794</c:v>
                </c:pt>
                <c:pt idx="100">
                  <c:v>41792</c:v>
                </c:pt>
                <c:pt idx="101">
                  <c:v>41787</c:v>
                </c:pt>
                <c:pt idx="102">
                  <c:v>41785</c:v>
                </c:pt>
                <c:pt idx="103">
                  <c:v>41780</c:v>
                </c:pt>
                <c:pt idx="104">
                  <c:v>41778</c:v>
                </c:pt>
                <c:pt idx="105">
                  <c:v>41773</c:v>
                </c:pt>
                <c:pt idx="106">
                  <c:v>41771</c:v>
                </c:pt>
                <c:pt idx="107">
                  <c:v>41759</c:v>
                </c:pt>
                <c:pt idx="108">
                  <c:v>41757</c:v>
                </c:pt>
                <c:pt idx="109">
                  <c:v>41750</c:v>
                </c:pt>
                <c:pt idx="110">
                  <c:v>41745</c:v>
                </c:pt>
                <c:pt idx="111">
                  <c:v>41743</c:v>
                </c:pt>
                <c:pt idx="112">
                  <c:v>41738</c:v>
                </c:pt>
                <c:pt idx="113">
                  <c:v>41736</c:v>
                </c:pt>
                <c:pt idx="114">
                  <c:v>41731</c:v>
                </c:pt>
                <c:pt idx="115">
                  <c:v>41729</c:v>
                </c:pt>
                <c:pt idx="116">
                  <c:v>41724</c:v>
                </c:pt>
                <c:pt idx="117">
                  <c:v>41722</c:v>
                </c:pt>
                <c:pt idx="118">
                  <c:v>41717</c:v>
                </c:pt>
                <c:pt idx="119">
                  <c:v>41715</c:v>
                </c:pt>
                <c:pt idx="120">
                  <c:v>41710</c:v>
                </c:pt>
                <c:pt idx="121">
                  <c:v>41708</c:v>
                </c:pt>
                <c:pt idx="122">
                  <c:v>41703</c:v>
                </c:pt>
                <c:pt idx="123">
                  <c:v>41701</c:v>
                </c:pt>
                <c:pt idx="124">
                  <c:v>41696</c:v>
                </c:pt>
                <c:pt idx="125">
                  <c:v>41694</c:v>
                </c:pt>
                <c:pt idx="126">
                  <c:v>41689</c:v>
                </c:pt>
                <c:pt idx="127">
                  <c:v>41687</c:v>
                </c:pt>
                <c:pt idx="128">
                  <c:v>41682</c:v>
                </c:pt>
                <c:pt idx="129">
                  <c:v>41680</c:v>
                </c:pt>
                <c:pt idx="130">
                  <c:v>41675</c:v>
                </c:pt>
                <c:pt idx="131">
                  <c:v>41673</c:v>
                </c:pt>
                <c:pt idx="132">
                  <c:v>41668</c:v>
                </c:pt>
                <c:pt idx="133">
                  <c:v>41666</c:v>
                </c:pt>
                <c:pt idx="134">
                  <c:v>41661</c:v>
                </c:pt>
                <c:pt idx="135">
                  <c:v>41659</c:v>
                </c:pt>
                <c:pt idx="136">
                  <c:v>41654</c:v>
                </c:pt>
                <c:pt idx="137">
                  <c:v>41652</c:v>
                </c:pt>
                <c:pt idx="138">
                  <c:v>41647</c:v>
                </c:pt>
                <c:pt idx="139">
                  <c:v>41645</c:v>
                </c:pt>
              </c:numCache>
            </c:numRef>
          </c:xVal>
          <c:yVal>
            <c:numRef>
              <c:f>'ROF CL2'!$F$2:$F$141</c:f>
              <c:numCache>
                <c:formatCode>General</c:formatCode>
                <c:ptCount val="140"/>
                <c:pt idx="0">
                  <c:v>1.2</c:v>
                </c:pt>
                <c:pt idx="1">
                  <c:v>1.5</c:v>
                </c:pt>
                <c:pt idx="2">
                  <c:v>1.6</c:v>
                </c:pt>
                <c:pt idx="3">
                  <c:v>2</c:v>
                </c:pt>
                <c:pt idx="4">
                  <c:v>1.9</c:v>
                </c:pt>
                <c:pt idx="5">
                  <c:v>1.1000000000000001</c:v>
                </c:pt>
                <c:pt idx="6">
                  <c:v>1.3</c:v>
                </c:pt>
                <c:pt idx="7">
                  <c:v>0.9</c:v>
                </c:pt>
                <c:pt idx="8">
                  <c:v>1.1000000000000001</c:v>
                </c:pt>
                <c:pt idx="9">
                  <c:v>0.7</c:v>
                </c:pt>
                <c:pt idx="10">
                  <c:v>0.8</c:v>
                </c:pt>
                <c:pt idx="11">
                  <c:v>0.7</c:v>
                </c:pt>
                <c:pt idx="12">
                  <c:v>0.9</c:v>
                </c:pt>
                <c:pt idx="13">
                  <c:v>1.4</c:v>
                </c:pt>
                <c:pt idx="14">
                  <c:v>1.2</c:v>
                </c:pt>
                <c:pt idx="15">
                  <c:v>1.5</c:v>
                </c:pt>
                <c:pt idx="16">
                  <c:v>1.4</c:v>
                </c:pt>
                <c:pt idx="17">
                  <c:v>1.6</c:v>
                </c:pt>
                <c:pt idx="18">
                  <c:v>1.8</c:v>
                </c:pt>
                <c:pt idx="19">
                  <c:v>1.9</c:v>
                </c:pt>
                <c:pt idx="20">
                  <c:v>2</c:v>
                </c:pt>
                <c:pt idx="21">
                  <c:v>1.9</c:v>
                </c:pt>
                <c:pt idx="22">
                  <c:v>2</c:v>
                </c:pt>
                <c:pt idx="23">
                  <c:v>0.8</c:v>
                </c:pt>
                <c:pt idx="24">
                  <c:v>0.9</c:v>
                </c:pt>
                <c:pt idx="25">
                  <c:v>0.7</c:v>
                </c:pt>
                <c:pt idx="26">
                  <c:v>0.7</c:v>
                </c:pt>
                <c:pt idx="27">
                  <c:v>0.6</c:v>
                </c:pt>
                <c:pt idx="28">
                  <c:v>0.9</c:v>
                </c:pt>
                <c:pt idx="29">
                  <c:v>0.6</c:v>
                </c:pt>
                <c:pt idx="30">
                  <c:v>0.8</c:v>
                </c:pt>
                <c:pt idx="31">
                  <c:v>0.9</c:v>
                </c:pt>
                <c:pt idx="32">
                  <c:v>1</c:v>
                </c:pt>
                <c:pt idx="33">
                  <c:v>1.1000000000000001</c:v>
                </c:pt>
                <c:pt idx="34">
                  <c:v>1.1000000000000001</c:v>
                </c:pt>
                <c:pt idx="35">
                  <c:v>1.1000000000000001</c:v>
                </c:pt>
                <c:pt idx="36">
                  <c:v>1</c:v>
                </c:pt>
                <c:pt idx="37">
                  <c:v>1.1000000000000001</c:v>
                </c:pt>
                <c:pt idx="38">
                  <c:v>1.9</c:v>
                </c:pt>
                <c:pt idx="39">
                  <c:v>1.4</c:v>
                </c:pt>
                <c:pt idx="40">
                  <c:v>1.5</c:v>
                </c:pt>
                <c:pt idx="41">
                  <c:v>0.4</c:v>
                </c:pt>
                <c:pt idx="42">
                  <c:v>1.1000000000000001</c:v>
                </c:pt>
                <c:pt idx="43">
                  <c:v>1.2</c:v>
                </c:pt>
                <c:pt idx="44">
                  <c:v>1.2</c:v>
                </c:pt>
                <c:pt idx="45">
                  <c:v>1.1000000000000001</c:v>
                </c:pt>
                <c:pt idx="46">
                  <c:v>0.2</c:v>
                </c:pt>
                <c:pt idx="47">
                  <c:v>1</c:v>
                </c:pt>
                <c:pt idx="48">
                  <c:v>1.9</c:v>
                </c:pt>
                <c:pt idx="49">
                  <c:v>1.7</c:v>
                </c:pt>
                <c:pt idx="50">
                  <c:v>1.4</c:v>
                </c:pt>
                <c:pt idx="51">
                  <c:v>2</c:v>
                </c:pt>
                <c:pt idx="52">
                  <c:v>2</c:v>
                </c:pt>
                <c:pt idx="53">
                  <c:v>1.1000000000000001</c:v>
                </c:pt>
                <c:pt idx="54">
                  <c:v>0.9</c:v>
                </c:pt>
                <c:pt idx="55">
                  <c:v>0.7</c:v>
                </c:pt>
                <c:pt idx="56">
                  <c:v>1.2</c:v>
                </c:pt>
                <c:pt idx="57">
                  <c:v>1</c:v>
                </c:pt>
                <c:pt idx="58">
                  <c:v>0.8</c:v>
                </c:pt>
                <c:pt idx="59">
                  <c:v>1</c:v>
                </c:pt>
                <c:pt idx="60">
                  <c:v>1.2</c:v>
                </c:pt>
                <c:pt idx="61">
                  <c:v>1</c:v>
                </c:pt>
                <c:pt idx="62">
                  <c:v>0.8</c:v>
                </c:pt>
                <c:pt idx="63">
                  <c:v>0.9</c:v>
                </c:pt>
                <c:pt idx="64">
                  <c:v>0.9</c:v>
                </c:pt>
                <c:pt idx="65">
                  <c:v>0.6</c:v>
                </c:pt>
                <c:pt idx="66">
                  <c:v>0.7</c:v>
                </c:pt>
                <c:pt idx="67">
                  <c:v>1.3</c:v>
                </c:pt>
                <c:pt idx="68">
                  <c:v>1.3</c:v>
                </c:pt>
                <c:pt idx="69">
                  <c:v>1.4</c:v>
                </c:pt>
                <c:pt idx="70">
                  <c:v>1.6</c:v>
                </c:pt>
                <c:pt idx="71">
                  <c:v>1.8</c:v>
                </c:pt>
                <c:pt idx="72">
                  <c:v>1.7</c:v>
                </c:pt>
                <c:pt idx="73">
                  <c:v>1.3</c:v>
                </c:pt>
                <c:pt idx="74">
                  <c:v>1.3</c:v>
                </c:pt>
                <c:pt idx="75">
                  <c:v>1.4</c:v>
                </c:pt>
                <c:pt idx="76">
                  <c:v>1.7</c:v>
                </c:pt>
                <c:pt idx="77">
                  <c:v>1.5</c:v>
                </c:pt>
                <c:pt idx="78">
                  <c:v>1.2</c:v>
                </c:pt>
                <c:pt idx="79">
                  <c:v>1.3</c:v>
                </c:pt>
                <c:pt idx="80">
                  <c:v>1.6</c:v>
                </c:pt>
                <c:pt idx="81">
                  <c:v>1.6</c:v>
                </c:pt>
                <c:pt idx="82">
                  <c:v>1.5</c:v>
                </c:pt>
                <c:pt idx="83">
                  <c:v>1.3</c:v>
                </c:pt>
                <c:pt idx="84">
                  <c:v>1.3</c:v>
                </c:pt>
                <c:pt idx="85">
                  <c:v>1.4</c:v>
                </c:pt>
                <c:pt idx="86">
                  <c:v>1.4</c:v>
                </c:pt>
                <c:pt idx="87">
                  <c:v>1.3</c:v>
                </c:pt>
                <c:pt idx="88">
                  <c:v>1.3</c:v>
                </c:pt>
                <c:pt idx="89">
                  <c:v>1</c:v>
                </c:pt>
                <c:pt idx="90">
                  <c:v>1.4</c:v>
                </c:pt>
                <c:pt idx="91">
                  <c:v>1.2</c:v>
                </c:pt>
                <c:pt idx="92">
                  <c:v>1.4</c:v>
                </c:pt>
                <c:pt idx="93">
                  <c:v>1.6</c:v>
                </c:pt>
                <c:pt idx="94">
                  <c:v>1.7</c:v>
                </c:pt>
                <c:pt idx="95">
                  <c:v>1.5</c:v>
                </c:pt>
                <c:pt idx="96">
                  <c:v>1.4</c:v>
                </c:pt>
                <c:pt idx="97">
                  <c:v>1.5</c:v>
                </c:pt>
                <c:pt idx="98">
                  <c:v>1.7</c:v>
                </c:pt>
                <c:pt idx="99">
                  <c:v>1.2</c:v>
                </c:pt>
                <c:pt idx="100">
                  <c:v>1.4</c:v>
                </c:pt>
                <c:pt idx="101">
                  <c:v>1.5</c:v>
                </c:pt>
                <c:pt idx="102">
                  <c:v>1.4</c:v>
                </c:pt>
                <c:pt idx="103">
                  <c:v>1.3</c:v>
                </c:pt>
                <c:pt idx="104">
                  <c:v>1.2</c:v>
                </c:pt>
                <c:pt idx="105">
                  <c:v>1.1000000000000001</c:v>
                </c:pt>
                <c:pt idx="106">
                  <c:v>1.2</c:v>
                </c:pt>
                <c:pt idx="107">
                  <c:v>2.1</c:v>
                </c:pt>
                <c:pt idx="108">
                  <c:v>2</c:v>
                </c:pt>
                <c:pt idx="109">
                  <c:v>1.6</c:v>
                </c:pt>
                <c:pt idx="110">
                  <c:v>1.6</c:v>
                </c:pt>
                <c:pt idx="111">
                  <c:v>1.7</c:v>
                </c:pt>
                <c:pt idx="112">
                  <c:v>1.7</c:v>
                </c:pt>
                <c:pt idx="113">
                  <c:v>1.8</c:v>
                </c:pt>
                <c:pt idx="114">
                  <c:v>1.8</c:v>
                </c:pt>
                <c:pt idx="115">
                  <c:v>1.8</c:v>
                </c:pt>
                <c:pt idx="116">
                  <c:v>1.1000000000000001</c:v>
                </c:pt>
                <c:pt idx="117">
                  <c:v>1.2</c:v>
                </c:pt>
                <c:pt idx="118">
                  <c:v>1.4</c:v>
                </c:pt>
                <c:pt idx="119">
                  <c:v>1.5</c:v>
                </c:pt>
                <c:pt idx="120">
                  <c:v>1.4</c:v>
                </c:pt>
                <c:pt idx="121">
                  <c:v>1.9</c:v>
                </c:pt>
                <c:pt idx="122">
                  <c:v>1.4</c:v>
                </c:pt>
                <c:pt idx="123">
                  <c:v>1.6</c:v>
                </c:pt>
                <c:pt idx="124">
                  <c:v>1.1000000000000001</c:v>
                </c:pt>
                <c:pt idx="125">
                  <c:v>1.5</c:v>
                </c:pt>
                <c:pt idx="126">
                  <c:v>1.4</c:v>
                </c:pt>
                <c:pt idx="127">
                  <c:v>1.2</c:v>
                </c:pt>
                <c:pt idx="128">
                  <c:v>1.2</c:v>
                </c:pt>
                <c:pt idx="129">
                  <c:v>1.5</c:v>
                </c:pt>
                <c:pt idx="130">
                  <c:v>1.6</c:v>
                </c:pt>
                <c:pt idx="131">
                  <c:v>2</c:v>
                </c:pt>
                <c:pt idx="132">
                  <c:v>2</c:v>
                </c:pt>
                <c:pt idx="133">
                  <c:v>1.8</c:v>
                </c:pt>
                <c:pt idx="134">
                  <c:v>1.9</c:v>
                </c:pt>
                <c:pt idx="135">
                  <c:v>2.2000000000000002</c:v>
                </c:pt>
                <c:pt idx="136">
                  <c:v>2.4</c:v>
                </c:pt>
                <c:pt idx="137">
                  <c:v>2.6</c:v>
                </c:pt>
                <c:pt idx="138">
                  <c:v>2.2999999999999998</c:v>
                </c:pt>
                <c:pt idx="139">
                  <c:v>2.5</c:v>
                </c:pt>
              </c:numCache>
            </c:numRef>
          </c:yVal>
          <c:smooth val="0"/>
          <c:extLst>
            <c:ext xmlns:c16="http://schemas.microsoft.com/office/drawing/2014/chart" uri="{C3380CC4-5D6E-409C-BE32-E72D297353CC}">
              <c16:uniqueId val="{00000000-4A78-42BC-90B4-08687C52999B}"/>
            </c:ext>
          </c:extLst>
        </c:ser>
        <c:ser>
          <c:idx val="1"/>
          <c:order val="1"/>
          <c:tx>
            <c:v>RO Permeate</c:v>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'ROP CL2'!$A$2:$A$140</c:f>
              <c:numCache>
                <c:formatCode>m/d/yyyy</c:formatCode>
                <c:ptCount val="139"/>
                <c:pt idx="0">
                  <c:v>42184</c:v>
                </c:pt>
                <c:pt idx="1">
                  <c:v>42177</c:v>
                </c:pt>
                <c:pt idx="2">
                  <c:v>42170</c:v>
                </c:pt>
                <c:pt idx="3">
                  <c:v>42165</c:v>
                </c:pt>
                <c:pt idx="4">
                  <c:v>42163</c:v>
                </c:pt>
                <c:pt idx="5">
                  <c:v>42158</c:v>
                </c:pt>
                <c:pt idx="6">
                  <c:v>42156</c:v>
                </c:pt>
                <c:pt idx="7">
                  <c:v>42151</c:v>
                </c:pt>
                <c:pt idx="8">
                  <c:v>42149</c:v>
                </c:pt>
                <c:pt idx="9">
                  <c:v>42144</c:v>
                </c:pt>
                <c:pt idx="10">
                  <c:v>42142</c:v>
                </c:pt>
                <c:pt idx="11">
                  <c:v>42137</c:v>
                </c:pt>
                <c:pt idx="12">
                  <c:v>42135</c:v>
                </c:pt>
                <c:pt idx="13">
                  <c:v>42130</c:v>
                </c:pt>
                <c:pt idx="14">
                  <c:v>42128</c:v>
                </c:pt>
                <c:pt idx="15">
                  <c:v>42123</c:v>
                </c:pt>
                <c:pt idx="16">
                  <c:v>42121</c:v>
                </c:pt>
                <c:pt idx="17">
                  <c:v>42116</c:v>
                </c:pt>
                <c:pt idx="18">
                  <c:v>42114</c:v>
                </c:pt>
                <c:pt idx="19">
                  <c:v>42109</c:v>
                </c:pt>
                <c:pt idx="20">
                  <c:v>42107</c:v>
                </c:pt>
                <c:pt idx="21">
                  <c:v>42102</c:v>
                </c:pt>
                <c:pt idx="22">
                  <c:v>42100</c:v>
                </c:pt>
                <c:pt idx="23">
                  <c:v>42095</c:v>
                </c:pt>
                <c:pt idx="24">
                  <c:v>42093</c:v>
                </c:pt>
                <c:pt idx="25">
                  <c:v>42088</c:v>
                </c:pt>
                <c:pt idx="26">
                  <c:v>42086</c:v>
                </c:pt>
                <c:pt idx="27">
                  <c:v>42081</c:v>
                </c:pt>
                <c:pt idx="28">
                  <c:v>42079</c:v>
                </c:pt>
                <c:pt idx="29">
                  <c:v>42074</c:v>
                </c:pt>
                <c:pt idx="30">
                  <c:v>42072</c:v>
                </c:pt>
                <c:pt idx="31">
                  <c:v>42067</c:v>
                </c:pt>
                <c:pt idx="32">
                  <c:v>42065</c:v>
                </c:pt>
                <c:pt idx="33">
                  <c:v>42060</c:v>
                </c:pt>
                <c:pt idx="34">
                  <c:v>42058</c:v>
                </c:pt>
                <c:pt idx="35">
                  <c:v>42053</c:v>
                </c:pt>
                <c:pt idx="36">
                  <c:v>42051</c:v>
                </c:pt>
                <c:pt idx="37">
                  <c:v>42046</c:v>
                </c:pt>
                <c:pt idx="38">
                  <c:v>42044</c:v>
                </c:pt>
                <c:pt idx="39">
                  <c:v>42039</c:v>
                </c:pt>
                <c:pt idx="40">
                  <c:v>42037</c:v>
                </c:pt>
                <c:pt idx="41">
                  <c:v>42032</c:v>
                </c:pt>
                <c:pt idx="42">
                  <c:v>42030</c:v>
                </c:pt>
                <c:pt idx="43">
                  <c:v>42025</c:v>
                </c:pt>
                <c:pt idx="44">
                  <c:v>42023</c:v>
                </c:pt>
                <c:pt idx="45">
                  <c:v>42018</c:v>
                </c:pt>
                <c:pt idx="46">
                  <c:v>42016</c:v>
                </c:pt>
                <c:pt idx="47">
                  <c:v>42011</c:v>
                </c:pt>
                <c:pt idx="48">
                  <c:v>42009</c:v>
                </c:pt>
                <c:pt idx="49">
                  <c:v>42004</c:v>
                </c:pt>
                <c:pt idx="50">
                  <c:v>42002</c:v>
                </c:pt>
                <c:pt idx="51">
                  <c:v>41996</c:v>
                </c:pt>
                <c:pt idx="52">
                  <c:v>41995</c:v>
                </c:pt>
                <c:pt idx="53">
                  <c:v>41990</c:v>
                </c:pt>
                <c:pt idx="54">
                  <c:v>41988</c:v>
                </c:pt>
                <c:pt idx="55">
                  <c:v>41983</c:v>
                </c:pt>
                <c:pt idx="56">
                  <c:v>41981</c:v>
                </c:pt>
                <c:pt idx="57">
                  <c:v>41976</c:v>
                </c:pt>
                <c:pt idx="58">
                  <c:v>41974</c:v>
                </c:pt>
                <c:pt idx="59">
                  <c:v>41969</c:v>
                </c:pt>
                <c:pt idx="60">
                  <c:v>41967</c:v>
                </c:pt>
                <c:pt idx="61">
                  <c:v>41962</c:v>
                </c:pt>
                <c:pt idx="62">
                  <c:v>41960</c:v>
                </c:pt>
                <c:pt idx="63">
                  <c:v>41955</c:v>
                </c:pt>
                <c:pt idx="64">
                  <c:v>41953</c:v>
                </c:pt>
                <c:pt idx="65">
                  <c:v>41948</c:v>
                </c:pt>
                <c:pt idx="66">
                  <c:v>41946</c:v>
                </c:pt>
                <c:pt idx="67">
                  <c:v>41941</c:v>
                </c:pt>
                <c:pt idx="68">
                  <c:v>41939</c:v>
                </c:pt>
                <c:pt idx="69">
                  <c:v>41927</c:v>
                </c:pt>
                <c:pt idx="70">
                  <c:v>41925</c:v>
                </c:pt>
                <c:pt idx="71">
                  <c:v>41920</c:v>
                </c:pt>
                <c:pt idx="72">
                  <c:v>41918</c:v>
                </c:pt>
                <c:pt idx="73">
                  <c:v>41913</c:v>
                </c:pt>
                <c:pt idx="74">
                  <c:v>41911</c:v>
                </c:pt>
                <c:pt idx="75">
                  <c:v>41906</c:v>
                </c:pt>
                <c:pt idx="76">
                  <c:v>41904</c:v>
                </c:pt>
                <c:pt idx="77">
                  <c:v>41899</c:v>
                </c:pt>
                <c:pt idx="78">
                  <c:v>41897</c:v>
                </c:pt>
                <c:pt idx="79">
                  <c:v>41892</c:v>
                </c:pt>
                <c:pt idx="80">
                  <c:v>41890</c:v>
                </c:pt>
                <c:pt idx="81">
                  <c:v>41885</c:v>
                </c:pt>
                <c:pt idx="82">
                  <c:v>41883</c:v>
                </c:pt>
                <c:pt idx="83">
                  <c:v>41878</c:v>
                </c:pt>
                <c:pt idx="84">
                  <c:v>41876</c:v>
                </c:pt>
                <c:pt idx="85">
                  <c:v>41871</c:v>
                </c:pt>
                <c:pt idx="86">
                  <c:v>41869</c:v>
                </c:pt>
                <c:pt idx="87">
                  <c:v>41864</c:v>
                </c:pt>
                <c:pt idx="88">
                  <c:v>41862</c:v>
                </c:pt>
                <c:pt idx="89">
                  <c:v>41857</c:v>
                </c:pt>
                <c:pt idx="90">
                  <c:v>41855</c:v>
                </c:pt>
                <c:pt idx="91">
                  <c:v>41850</c:v>
                </c:pt>
                <c:pt idx="92">
                  <c:v>41848</c:v>
                </c:pt>
                <c:pt idx="93">
                  <c:v>41843</c:v>
                </c:pt>
                <c:pt idx="94">
                  <c:v>41841</c:v>
                </c:pt>
                <c:pt idx="95">
                  <c:v>41835</c:v>
                </c:pt>
                <c:pt idx="96">
                  <c:v>41834</c:v>
                </c:pt>
                <c:pt idx="97">
                  <c:v>41829</c:v>
                </c:pt>
                <c:pt idx="98">
                  <c:v>41827</c:v>
                </c:pt>
                <c:pt idx="99">
                  <c:v>41794</c:v>
                </c:pt>
                <c:pt idx="100">
                  <c:v>41792</c:v>
                </c:pt>
                <c:pt idx="101">
                  <c:v>41787</c:v>
                </c:pt>
                <c:pt idx="102">
                  <c:v>41785</c:v>
                </c:pt>
                <c:pt idx="103">
                  <c:v>41780</c:v>
                </c:pt>
                <c:pt idx="104">
                  <c:v>41778</c:v>
                </c:pt>
                <c:pt idx="105">
                  <c:v>41773</c:v>
                </c:pt>
                <c:pt idx="106">
                  <c:v>41771</c:v>
                </c:pt>
                <c:pt idx="107">
                  <c:v>41759</c:v>
                </c:pt>
                <c:pt idx="108">
                  <c:v>41757</c:v>
                </c:pt>
                <c:pt idx="109">
                  <c:v>41750</c:v>
                </c:pt>
                <c:pt idx="110">
                  <c:v>41745</c:v>
                </c:pt>
                <c:pt idx="111">
                  <c:v>41743</c:v>
                </c:pt>
                <c:pt idx="112">
                  <c:v>41738</c:v>
                </c:pt>
                <c:pt idx="113">
                  <c:v>41736</c:v>
                </c:pt>
                <c:pt idx="114">
                  <c:v>41731</c:v>
                </c:pt>
                <c:pt idx="115">
                  <c:v>41729</c:v>
                </c:pt>
                <c:pt idx="116">
                  <c:v>41724</c:v>
                </c:pt>
                <c:pt idx="117">
                  <c:v>41722</c:v>
                </c:pt>
                <c:pt idx="118">
                  <c:v>41717</c:v>
                </c:pt>
                <c:pt idx="119">
                  <c:v>41715</c:v>
                </c:pt>
                <c:pt idx="120">
                  <c:v>41710</c:v>
                </c:pt>
                <c:pt idx="121">
                  <c:v>41708</c:v>
                </c:pt>
                <c:pt idx="122">
                  <c:v>41703</c:v>
                </c:pt>
                <c:pt idx="123">
                  <c:v>41701</c:v>
                </c:pt>
                <c:pt idx="124">
                  <c:v>41696</c:v>
                </c:pt>
                <c:pt idx="125">
                  <c:v>41694</c:v>
                </c:pt>
                <c:pt idx="126">
                  <c:v>41689</c:v>
                </c:pt>
                <c:pt idx="127">
                  <c:v>41687</c:v>
                </c:pt>
                <c:pt idx="128">
                  <c:v>41682</c:v>
                </c:pt>
                <c:pt idx="129">
                  <c:v>41680</c:v>
                </c:pt>
                <c:pt idx="130">
                  <c:v>41675</c:v>
                </c:pt>
                <c:pt idx="131">
                  <c:v>41673</c:v>
                </c:pt>
                <c:pt idx="132">
                  <c:v>41668</c:v>
                </c:pt>
                <c:pt idx="133">
                  <c:v>41666</c:v>
                </c:pt>
                <c:pt idx="134">
                  <c:v>41661</c:v>
                </c:pt>
                <c:pt idx="135">
                  <c:v>41659</c:v>
                </c:pt>
                <c:pt idx="136">
                  <c:v>41654</c:v>
                </c:pt>
                <c:pt idx="137">
                  <c:v>41652</c:v>
                </c:pt>
                <c:pt idx="138">
                  <c:v>41647</c:v>
                </c:pt>
              </c:numCache>
            </c:numRef>
          </c:xVal>
          <c:yVal>
            <c:numRef>
              <c:f>'ROP CL2'!$F$2:$F$140</c:f>
              <c:numCache>
                <c:formatCode>General</c:formatCode>
                <c:ptCount val="139"/>
                <c:pt idx="0">
                  <c:v>1.5</c:v>
                </c:pt>
                <c:pt idx="1">
                  <c:v>2</c:v>
                </c:pt>
                <c:pt idx="2">
                  <c:v>2.2999999999999998</c:v>
                </c:pt>
                <c:pt idx="3">
                  <c:v>2.5</c:v>
                </c:pt>
                <c:pt idx="4">
                  <c:v>2.2999999999999998</c:v>
                </c:pt>
                <c:pt idx="5">
                  <c:v>1.4</c:v>
                </c:pt>
                <c:pt idx="6">
                  <c:v>1.3</c:v>
                </c:pt>
                <c:pt idx="7">
                  <c:v>1.2</c:v>
                </c:pt>
                <c:pt idx="8">
                  <c:v>1</c:v>
                </c:pt>
                <c:pt idx="9">
                  <c:v>0.5</c:v>
                </c:pt>
                <c:pt idx="10">
                  <c:v>0.5</c:v>
                </c:pt>
                <c:pt idx="11">
                  <c:v>0.5</c:v>
                </c:pt>
                <c:pt idx="12">
                  <c:v>0.6</c:v>
                </c:pt>
                <c:pt idx="13">
                  <c:v>0.8</c:v>
                </c:pt>
                <c:pt idx="14">
                  <c:v>0.7</c:v>
                </c:pt>
                <c:pt idx="15">
                  <c:v>1.5</c:v>
                </c:pt>
                <c:pt idx="16">
                  <c:v>1.2</c:v>
                </c:pt>
                <c:pt idx="17">
                  <c:v>1.7</c:v>
                </c:pt>
                <c:pt idx="18">
                  <c:v>1.7</c:v>
                </c:pt>
                <c:pt idx="19">
                  <c:v>1.8</c:v>
                </c:pt>
                <c:pt idx="20">
                  <c:v>2.1</c:v>
                </c:pt>
                <c:pt idx="21">
                  <c:v>1.7</c:v>
                </c:pt>
                <c:pt idx="22">
                  <c:v>1.5</c:v>
                </c:pt>
                <c:pt idx="23">
                  <c:v>0.8</c:v>
                </c:pt>
                <c:pt idx="24">
                  <c:v>0.8</c:v>
                </c:pt>
                <c:pt idx="25">
                  <c:v>0.5</c:v>
                </c:pt>
                <c:pt idx="26">
                  <c:v>0.6</c:v>
                </c:pt>
                <c:pt idx="27">
                  <c:v>0.5</c:v>
                </c:pt>
                <c:pt idx="28">
                  <c:v>0.7</c:v>
                </c:pt>
                <c:pt idx="29">
                  <c:v>0.5</c:v>
                </c:pt>
                <c:pt idx="30">
                  <c:v>0.7</c:v>
                </c:pt>
                <c:pt idx="31">
                  <c:v>0.7</c:v>
                </c:pt>
                <c:pt idx="32">
                  <c:v>0.9</c:v>
                </c:pt>
                <c:pt idx="33">
                  <c:v>0.9</c:v>
                </c:pt>
                <c:pt idx="34">
                  <c:v>0.9</c:v>
                </c:pt>
                <c:pt idx="35">
                  <c:v>0.8</c:v>
                </c:pt>
                <c:pt idx="36">
                  <c:v>0.8</c:v>
                </c:pt>
                <c:pt idx="37">
                  <c:v>1</c:v>
                </c:pt>
                <c:pt idx="38">
                  <c:v>1.5</c:v>
                </c:pt>
                <c:pt idx="39">
                  <c:v>1.1000000000000001</c:v>
                </c:pt>
                <c:pt idx="40">
                  <c:v>0.9</c:v>
                </c:pt>
                <c:pt idx="41">
                  <c:v>1</c:v>
                </c:pt>
                <c:pt idx="42">
                  <c:v>0.9</c:v>
                </c:pt>
                <c:pt idx="43">
                  <c:v>0.6</c:v>
                </c:pt>
                <c:pt idx="44">
                  <c:v>0.5</c:v>
                </c:pt>
                <c:pt idx="45">
                  <c:v>0.6</c:v>
                </c:pt>
                <c:pt idx="46">
                  <c:v>0.6</c:v>
                </c:pt>
                <c:pt idx="47">
                  <c:v>0.5</c:v>
                </c:pt>
                <c:pt idx="48">
                  <c:v>0.7</c:v>
                </c:pt>
                <c:pt idx="49">
                  <c:v>0.7</c:v>
                </c:pt>
                <c:pt idx="50">
                  <c:v>0.6</c:v>
                </c:pt>
                <c:pt idx="51">
                  <c:v>1.1000000000000001</c:v>
                </c:pt>
                <c:pt idx="52">
                  <c:v>0.9</c:v>
                </c:pt>
                <c:pt idx="53">
                  <c:v>0.8</c:v>
                </c:pt>
                <c:pt idx="54">
                  <c:v>0.6</c:v>
                </c:pt>
                <c:pt idx="55">
                  <c:v>0.6</c:v>
                </c:pt>
                <c:pt idx="56">
                  <c:v>0.6</c:v>
                </c:pt>
                <c:pt idx="57">
                  <c:v>0.6</c:v>
                </c:pt>
                <c:pt idx="58">
                  <c:v>0.5</c:v>
                </c:pt>
                <c:pt idx="59">
                  <c:v>0.8</c:v>
                </c:pt>
                <c:pt idx="60">
                  <c:v>0.9</c:v>
                </c:pt>
                <c:pt idx="61">
                  <c:v>0.6</c:v>
                </c:pt>
                <c:pt idx="62">
                  <c:v>0.4</c:v>
                </c:pt>
                <c:pt idx="63">
                  <c:v>0.4</c:v>
                </c:pt>
                <c:pt idx="64">
                  <c:v>0.7</c:v>
                </c:pt>
                <c:pt idx="65">
                  <c:v>0.5</c:v>
                </c:pt>
                <c:pt idx="66">
                  <c:v>0.7</c:v>
                </c:pt>
                <c:pt idx="67">
                  <c:v>1.5</c:v>
                </c:pt>
                <c:pt idx="68">
                  <c:v>1.6</c:v>
                </c:pt>
                <c:pt idx="69">
                  <c:v>1.8</c:v>
                </c:pt>
                <c:pt idx="70">
                  <c:v>1.8</c:v>
                </c:pt>
                <c:pt idx="71">
                  <c:v>2.2000000000000002</c:v>
                </c:pt>
                <c:pt idx="72">
                  <c:v>1.9</c:v>
                </c:pt>
                <c:pt idx="73">
                  <c:v>1.6</c:v>
                </c:pt>
                <c:pt idx="74">
                  <c:v>1.8</c:v>
                </c:pt>
                <c:pt idx="75">
                  <c:v>2</c:v>
                </c:pt>
                <c:pt idx="76">
                  <c:v>1.8</c:v>
                </c:pt>
                <c:pt idx="77">
                  <c:v>1.7</c:v>
                </c:pt>
                <c:pt idx="78">
                  <c:v>1.8</c:v>
                </c:pt>
                <c:pt idx="79">
                  <c:v>1.9</c:v>
                </c:pt>
                <c:pt idx="80">
                  <c:v>1.9</c:v>
                </c:pt>
                <c:pt idx="81">
                  <c:v>2.2000000000000002</c:v>
                </c:pt>
                <c:pt idx="82">
                  <c:v>2</c:v>
                </c:pt>
                <c:pt idx="83">
                  <c:v>1.7</c:v>
                </c:pt>
                <c:pt idx="84">
                  <c:v>1.5</c:v>
                </c:pt>
                <c:pt idx="85">
                  <c:v>1.7</c:v>
                </c:pt>
                <c:pt idx="86">
                  <c:v>1.8</c:v>
                </c:pt>
                <c:pt idx="87">
                  <c:v>1.4</c:v>
                </c:pt>
                <c:pt idx="88">
                  <c:v>1.1000000000000001</c:v>
                </c:pt>
                <c:pt idx="89">
                  <c:v>1.5</c:v>
                </c:pt>
                <c:pt idx="90">
                  <c:v>1.7</c:v>
                </c:pt>
                <c:pt idx="91">
                  <c:v>1.9</c:v>
                </c:pt>
                <c:pt idx="92">
                  <c:v>1.8</c:v>
                </c:pt>
                <c:pt idx="93">
                  <c:v>2.2000000000000002</c:v>
                </c:pt>
                <c:pt idx="94">
                  <c:v>2.2000000000000002</c:v>
                </c:pt>
                <c:pt idx="95">
                  <c:v>2.2000000000000002</c:v>
                </c:pt>
                <c:pt idx="96">
                  <c:v>1.7</c:v>
                </c:pt>
                <c:pt idx="97">
                  <c:v>2.5</c:v>
                </c:pt>
                <c:pt idx="98">
                  <c:v>2.2000000000000002</c:v>
                </c:pt>
                <c:pt idx="99">
                  <c:v>1.1000000000000001</c:v>
                </c:pt>
                <c:pt idx="100">
                  <c:v>1.5</c:v>
                </c:pt>
                <c:pt idx="101">
                  <c:v>1.7</c:v>
                </c:pt>
                <c:pt idx="102">
                  <c:v>1.6</c:v>
                </c:pt>
                <c:pt idx="103">
                  <c:v>1.2</c:v>
                </c:pt>
                <c:pt idx="104">
                  <c:v>1.3</c:v>
                </c:pt>
                <c:pt idx="105">
                  <c:v>1.1000000000000001</c:v>
                </c:pt>
                <c:pt idx="106">
                  <c:v>1.3</c:v>
                </c:pt>
                <c:pt idx="107">
                  <c:v>2.2000000000000002</c:v>
                </c:pt>
                <c:pt idx="108">
                  <c:v>2.4</c:v>
                </c:pt>
                <c:pt idx="109">
                  <c:v>1.5</c:v>
                </c:pt>
                <c:pt idx="110">
                  <c:v>1.7</c:v>
                </c:pt>
                <c:pt idx="111">
                  <c:v>1.9</c:v>
                </c:pt>
                <c:pt idx="112">
                  <c:v>1.7</c:v>
                </c:pt>
                <c:pt idx="113">
                  <c:v>1.7</c:v>
                </c:pt>
                <c:pt idx="114">
                  <c:v>1.9</c:v>
                </c:pt>
                <c:pt idx="115">
                  <c:v>2.2000000000000002</c:v>
                </c:pt>
                <c:pt idx="116">
                  <c:v>1.1000000000000001</c:v>
                </c:pt>
                <c:pt idx="117">
                  <c:v>1.1000000000000001</c:v>
                </c:pt>
                <c:pt idx="118">
                  <c:v>1.4</c:v>
                </c:pt>
                <c:pt idx="119">
                  <c:v>1.7</c:v>
                </c:pt>
                <c:pt idx="120">
                  <c:v>1.8</c:v>
                </c:pt>
                <c:pt idx="121">
                  <c:v>2.2999999999999998</c:v>
                </c:pt>
                <c:pt idx="122">
                  <c:v>1.8</c:v>
                </c:pt>
                <c:pt idx="123">
                  <c:v>2.1</c:v>
                </c:pt>
                <c:pt idx="124">
                  <c:v>1.3</c:v>
                </c:pt>
                <c:pt idx="125">
                  <c:v>1.2</c:v>
                </c:pt>
                <c:pt idx="126">
                  <c:v>1.9</c:v>
                </c:pt>
                <c:pt idx="127">
                  <c:v>1.8</c:v>
                </c:pt>
                <c:pt idx="128">
                  <c:v>1.8</c:v>
                </c:pt>
                <c:pt idx="129">
                  <c:v>2</c:v>
                </c:pt>
                <c:pt idx="130">
                  <c:v>1.8</c:v>
                </c:pt>
                <c:pt idx="131">
                  <c:v>2.2000000000000002</c:v>
                </c:pt>
                <c:pt idx="132">
                  <c:v>2.2999999999999998</c:v>
                </c:pt>
                <c:pt idx="133">
                  <c:v>2.1</c:v>
                </c:pt>
                <c:pt idx="134">
                  <c:v>2.6</c:v>
                </c:pt>
                <c:pt idx="135">
                  <c:v>2.5</c:v>
                </c:pt>
                <c:pt idx="136">
                  <c:v>2.7</c:v>
                </c:pt>
                <c:pt idx="137">
                  <c:v>2.8</c:v>
                </c:pt>
                <c:pt idx="138">
                  <c:v>3</c:v>
                </c:pt>
              </c:numCache>
            </c:numRef>
          </c:yVal>
          <c:smooth val="0"/>
          <c:extLst>
            <c:ext xmlns:c16="http://schemas.microsoft.com/office/drawing/2014/chart" uri="{C3380CC4-5D6E-409C-BE32-E72D297353CC}">
              <c16:uniqueId val="{00000001-4A78-42BC-90B4-08687C52999B}"/>
            </c:ext>
          </c:extLst>
        </c:ser>
        <c:dLbls>
          <c:showLegendKey val="0"/>
          <c:showVal val="0"/>
          <c:showCatName val="0"/>
          <c:showSerName val="0"/>
          <c:showPercent val="0"/>
          <c:showBubbleSize val="0"/>
        </c:dLbls>
        <c:axId val="1012115104"/>
        <c:axId val="1103970272"/>
      </c:scatterChart>
      <c:valAx>
        <c:axId val="1012115104"/>
        <c:scaling>
          <c:orientation val="minMax"/>
        </c:scaling>
        <c:delete val="0"/>
        <c:axPos val="b"/>
        <c:majorGridlines>
          <c:spPr>
            <a:ln w="9525" cap="flat" cmpd="sng" algn="ctr">
              <a:solidFill>
                <a:schemeClr val="tx1">
                  <a:lumMod val="15000"/>
                  <a:lumOff val="85000"/>
                </a:schemeClr>
              </a:solidFill>
              <a:round/>
            </a:ln>
            <a:effectLst/>
          </c:spPr>
        </c:majorGridlines>
        <c:numFmt formatCode="[$-409]mmm\-yy;@"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03970272"/>
        <c:crosses val="autoZero"/>
        <c:crossBetween val="midCat"/>
      </c:valAx>
      <c:valAx>
        <c:axId val="11039702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Total Chlorine (mg/L Cl</a:t>
                </a:r>
                <a:r>
                  <a:rPr lang="en-US" baseline="-25000"/>
                  <a:t>2</a:t>
                </a:r>
                <a:r>
                  <a:rPr lang="en-US"/>
                  <a: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1211510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32F815-786E-4EEB-90DD-78EE7C9DAC7F}" type="datetimeFigureOut">
              <a:rPr lang="en-US" smtClean="0"/>
              <a:t>8/2/2018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B5D1F1-A18F-4099-8D55-41F50D951F2F}" type="slidenum">
              <a:rPr lang="en-US" smtClean="0"/>
              <a:t>‹#›</a:t>
            </a:fld>
            <a:endParaRPr lang="en-US"/>
          </a:p>
        </p:txBody>
      </p:sp>
    </p:spTree>
    <p:extLst>
      <p:ext uri="{BB962C8B-B14F-4D97-AF65-F5344CB8AC3E}">
        <p14:creationId xmlns:p14="http://schemas.microsoft.com/office/powerpoint/2010/main" val="376943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D577C6A-C2D3-4EDC-9F42-FD7E5966DC00}" type="slidenum">
              <a:rPr kumimoji="0" lang="en-US" altLang="en-US" sz="1200" b="0" i="0" u="none" strike="noStrike" kern="1200" cap="none" spc="0" normalizeH="0" baseline="0" noProof="0" smtClean="0">
                <a:ln>
                  <a:noFill/>
                </a:ln>
                <a:solidFill>
                  <a:srgbClr val="000000"/>
                </a:solidFill>
                <a:effectLst/>
                <a:uLnTx/>
                <a:uFillTx/>
                <a:latin typeface="Humanst521 BT" panose="020B0602020204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Humanst521 BT" panose="020B0602020204020204" pitchFamily="34" charset="0"/>
              <a:ea typeface="+mn-ea"/>
              <a:cs typeface="+mn-cs"/>
            </a:endParaRPr>
          </a:p>
        </p:txBody>
      </p:sp>
    </p:spTree>
    <p:extLst>
      <p:ext uri="{BB962C8B-B14F-4D97-AF65-F5344CB8AC3E}">
        <p14:creationId xmlns:p14="http://schemas.microsoft.com/office/powerpoint/2010/main" val="3674357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2BB048-75A2-4D16-A07B-5238529806E5}" type="slidenum">
              <a:rPr lang="en-US" smtClean="0"/>
              <a:pPr/>
              <a:t>37</a:t>
            </a:fld>
            <a:endParaRPr lang="en-US"/>
          </a:p>
        </p:txBody>
      </p:sp>
    </p:spTree>
    <p:extLst>
      <p:ext uri="{BB962C8B-B14F-4D97-AF65-F5344CB8AC3E}">
        <p14:creationId xmlns:p14="http://schemas.microsoft.com/office/powerpoint/2010/main" val="2253500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BEFF2E1A-3585-453D-BD68-A7C57B81AA81}" type="slidenum">
              <a:rPr lang="en-US" smtClean="0"/>
              <a:pPr/>
              <a:t>38</a:t>
            </a:fld>
            <a:endParaRPr lang="en-US"/>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en-AU"/>
          </a:p>
        </p:txBody>
      </p:sp>
    </p:spTree>
    <p:extLst>
      <p:ext uri="{BB962C8B-B14F-4D97-AF65-F5344CB8AC3E}">
        <p14:creationId xmlns:p14="http://schemas.microsoft.com/office/powerpoint/2010/main" val="3043375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txBox="1">
            <a:spLocks noGrp="1" noChangeArrowheads="1"/>
          </p:cNvSpPr>
          <p:nvPr/>
        </p:nvSpPr>
        <p:spPr bwMode="auto">
          <a:xfrm>
            <a:off x="3854450" y="9442450"/>
            <a:ext cx="2949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1" tIns="47836" rIns="95671" bIns="47836" anchor="b"/>
          <a:lstStyle>
            <a:lvl1pPr defTabSz="957263">
              <a:defRPr b="1">
                <a:solidFill>
                  <a:schemeClr val="tx1"/>
                </a:solidFill>
                <a:latin typeface="Helvetica" panose="020B0604020202020204" pitchFamily="34" charset="0"/>
              </a:defRPr>
            </a:lvl1pPr>
            <a:lvl2pPr marL="742950" indent="-285750" defTabSz="957263">
              <a:defRPr b="1">
                <a:solidFill>
                  <a:schemeClr val="tx1"/>
                </a:solidFill>
                <a:latin typeface="Helvetica" panose="020B0604020202020204" pitchFamily="34" charset="0"/>
              </a:defRPr>
            </a:lvl2pPr>
            <a:lvl3pPr marL="1143000" indent="-228600" defTabSz="957263">
              <a:defRPr b="1">
                <a:solidFill>
                  <a:schemeClr val="tx1"/>
                </a:solidFill>
                <a:latin typeface="Helvetica" panose="020B0604020202020204" pitchFamily="34" charset="0"/>
              </a:defRPr>
            </a:lvl3pPr>
            <a:lvl4pPr marL="1600200" indent="-228600" defTabSz="957263">
              <a:defRPr b="1">
                <a:solidFill>
                  <a:schemeClr val="tx1"/>
                </a:solidFill>
                <a:latin typeface="Helvetica" panose="020B0604020202020204" pitchFamily="34" charset="0"/>
              </a:defRPr>
            </a:lvl4pPr>
            <a:lvl5pPr marL="2057400" indent="-228600" defTabSz="957263">
              <a:defRPr b="1">
                <a:solidFill>
                  <a:schemeClr val="tx1"/>
                </a:solidFill>
                <a:latin typeface="Helvetica" panose="020B0604020202020204" pitchFamily="34" charset="0"/>
              </a:defRPr>
            </a:lvl5pPr>
            <a:lvl6pPr marL="2514600" indent="-228600" defTabSz="957263" eaLnBrk="0" fontAlgn="base" hangingPunct="0">
              <a:spcBef>
                <a:spcPct val="0"/>
              </a:spcBef>
              <a:spcAft>
                <a:spcPct val="0"/>
              </a:spcAft>
              <a:defRPr b="1">
                <a:solidFill>
                  <a:schemeClr val="tx1"/>
                </a:solidFill>
                <a:latin typeface="Helvetica" panose="020B0604020202020204" pitchFamily="34" charset="0"/>
              </a:defRPr>
            </a:lvl6pPr>
            <a:lvl7pPr marL="2971800" indent="-228600" defTabSz="957263" eaLnBrk="0" fontAlgn="base" hangingPunct="0">
              <a:spcBef>
                <a:spcPct val="0"/>
              </a:spcBef>
              <a:spcAft>
                <a:spcPct val="0"/>
              </a:spcAft>
              <a:defRPr b="1">
                <a:solidFill>
                  <a:schemeClr val="tx1"/>
                </a:solidFill>
                <a:latin typeface="Helvetica" panose="020B0604020202020204" pitchFamily="34" charset="0"/>
              </a:defRPr>
            </a:lvl7pPr>
            <a:lvl8pPr marL="3429000" indent="-228600" defTabSz="957263" eaLnBrk="0" fontAlgn="base" hangingPunct="0">
              <a:spcBef>
                <a:spcPct val="0"/>
              </a:spcBef>
              <a:spcAft>
                <a:spcPct val="0"/>
              </a:spcAft>
              <a:defRPr b="1">
                <a:solidFill>
                  <a:schemeClr val="tx1"/>
                </a:solidFill>
                <a:latin typeface="Helvetica" panose="020B0604020202020204" pitchFamily="34" charset="0"/>
              </a:defRPr>
            </a:lvl8pPr>
            <a:lvl9pPr marL="3886200" indent="-228600" defTabSz="957263" eaLnBrk="0" fontAlgn="base" hangingPunct="0">
              <a:spcBef>
                <a:spcPct val="0"/>
              </a:spcBef>
              <a:spcAft>
                <a:spcPct val="0"/>
              </a:spcAft>
              <a:defRPr b="1">
                <a:solidFill>
                  <a:schemeClr val="tx1"/>
                </a:solidFill>
                <a:latin typeface="Helvetica" panose="020B0604020202020204" pitchFamily="34" charset="0"/>
              </a:defRPr>
            </a:lvl9pPr>
          </a:lstStyle>
          <a:p>
            <a:pPr algn="r" eaLnBrk="1" hangingPunct="1"/>
            <a:fld id="{569FD5C7-23FA-4605-9E10-6A72992CD156}" type="slidenum">
              <a:rPr lang="en-US" sz="1200" b="0">
                <a:latin typeface="Times New Roman" panose="02020603050405020304" pitchFamily="18" charset="0"/>
              </a:rPr>
              <a:pPr algn="r" eaLnBrk="1" hangingPunct="1"/>
              <a:t>39</a:t>
            </a:fld>
            <a:endParaRPr lang="en-US" sz="1200" b="0">
              <a:latin typeface="Times New Roman" panose="02020603050405020304" pitchFamily="18" charset="0"/>
            </a:endParaRPr>
          </a:p>
        </p:txBody>
      </p:sp>
      <p:sp>
        <p:nvSpPr>
          <p:cNvPr id="179203" name="Rectangle 2"/>
          <p:cNvSpPr>
            <a:spLocks noGrp="1" noRot="1" noChangeAspect="1" noChangeArrowheads="1" noTextEdit="1"/>
          </p:cNvSpPr>
          <p:nvPr>
            <p:ph type="sldImg"/>
          </p:nvPr>
        </p:nvSpPr>
        <p:spPr>
          <a:xfrm>
            <a:off x="92075" y="746125"/>
            <a:ext cx="6621463" cy="3725863"/>
          </a:xfrm>
          <a:ln/>
        </p:spPr>
      </p:sp>
      <p:sp>
        <p:nvSpPr>
          <p:cNvPr id="179204" name="Rectangle 3"/>
          <p:cNvSpPr>
            <a:spLocks noGrp="1" noChangeArrowheads="1"/>
          </p:cNvSpPr>
          <p:nvPr>
            <p:ph type="body" idx="1"/>
          </p:nvPr>
        </p:nvSpPr>
        <p:spPr>
          <a:noFill/>
        </p:spPr>
        <p:txBody>
          <a:bodyPr lIns="95671" tIns="47836" rIns="95671" bIns="47836"/>
          <a:lstStyle/>
          <a:p>
            <a:pPr eaLnBrk="1" hangingPunct="1"/>
            <a:endParaRPr lang="en-AU"/>
          </a:p>
        </p:txBody>
      </p:sp>
    </p:spTree>
    <p:extLst>
      <p:ext uri="{BB962C8B-B14F-4D97-AF65-F5344CB8AC3E}">
        <p14:creationId xmlns:p14="http://schemas.microsoft.com/office/powerpoint/2010/main" val="950429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346C386F-EAF6-4828-9C87-A2C4BFC830F9}" type="slidenum">
              <a:rPr lang="en-US" smtClean="0"/>
              <a:pPr/>
              <a:t>43</a:t>
            </a:fld>
            <a:endParaRPr lang="en-US"/>
          </a:p>
        </p:txBody>
      </p:sp>
      <p:sp>
        <p:nvSpPr>
          <p:cNvPr id="161795" name="Rectangle 2"/>
          <p:cNvSpPr>
            <a:spLocks noGrp="1" noRot="1" noChangeAspect="1" noChangeArrowheads="1" noTextEdit="1"/>
          </p:cNvSpPr>
          <p:nvPr>
            <p:ph type="sldImg"/>
          </p:nvPr>
        </p:nvSpPr>
        <p:spPr>
          <a:xfrm>
            <a:off x="141288" y="768350"/>
            <a:ext cx="6819900" cy="3836988"/>
          </a:xfrm>
          <a:ln/>
        </p:spPr>
      </p:sp>
      <p:sp>
        <p:nvSpPr>
          <p:cNvPr id="161796" name="Rectangle 3"/>
          <p:cNvSpPr>
            <a:spLocks noGrp="1" noChangeArrowheads="1"/>
          </p:cNvSpPr>
          <p:nvPr>
            <p:ph type="body" idx="1"/>
          </p:nvPr>
        </p:nvSpPr>
        <p:spPr>
          <a:xfrm>
            <a:off x="946150" y="4860925"/>
            <a:ext cx="5207000" cy="4605338"/>
          </a:xfrm>
          <a:noFill/>
          <a:ln/>
        </p:spPr>
        <p:txBody>
          <a:bodyPr/>
          <a:lstStyle/>
          <a:p>
            <a:pPr eaLnBrk="1" hangingPunct="1"/>
            <a:endParaRPr lang="en-AU"/>
          </a:p>
        </p:txBody>
      </p:sp>
    </p:spTree>
    <p:extLst>
      <p:ext uri="{BB962C8B-B14F-4D97-AF65-F5344CB8AC3E}">
        <p14:creationId xmlns:p14="http://schemas.microsoft.com/office/powerpoint/2010/main" val="312348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2BB048-75A2-4D16-A07B-5238529806E5}" type="slidenum">
              <a:rPr lang="en-US" smtClean="0"/>
              <a:pPr/>
              <a:t>45</a:t>
            </a:fld>
            <a:endParaRPr lang="en-US"/>
          </a:p>
        </p:txBody>
      </p:sp>
    </p:spTree>
    <p:extLst>
      <p:ext uri="{BB962C8B-B14F-4D97-AF65-F5344CB8AC3E}">
        <p14:creationId xmlns:p14="http://schemas.microsoft.com/office/powerpoint/2010/main" val="1191763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3D224287-D102-44F0-8134-B2D30185642A}" type="slidenum">
              <a:rPr lang="en-US" smtClean="0"/>
              <a:pPr/>
              <a:t>46</a:t>
            </a:fld>
            <a:endParaRPr lang="en-US"/>
          </a:p>
        </p:txBody>
      </p:sp>
      <p:sp>
        <p:nvSpPr>
          <p:cNvPr id="163843" name="Rectangle 2"/>
          <p:cNvSpPr>
            <a:spLocks noGrp="1" noRot="1" noChangeAspect="1" noChangeArrowheads="1" noTextEdit="1"/>
          </p:cNvSpPr>
          <p:nvPr>
            <p:ph type="sldImg"/>
          </p:nvPr>
        </p:nvSpPr>
        <p:spPr>
          <a:xfrm>
            <a:off x="141288" y="768350"/>
            <a:ext cx="6819900" cy="3836988"/>
          </a:xfrm>
          <a:ln/>
        </p:spPr>
      </p:sp>
      <p:sp>
        <p:nvSpPr>
          <p:cNvPr id="163844" name="Rectangle 3"/>
          <p:cNvSpPr>
            <a:spLocks noGrp="1" noChangeArrowheads="1"/>
          </p:cNvSpPr>
          <p:nvPr>
            <p:ph type="body" idx="1"/>
          </p:nvPr>
        </p:nvSpPr>
        <p:spPr>
          <a:xfrm>
            <a:off x="709613" y="4860925"/>
            <a:ext cx="5680075" cy="293688"/>
          </a:xfrm>
          <a:noFill/>
          <a:ln/>
        </p:spPr>
        <p:txBody>
          <a:bodyPr/>
          <a:lstStyle/>
          <a:p>
            <a:pPr eaLnBrk="1" hangingPunct="1"/>
            <a:endParaRPr lang="en-AU"/>
          </a:p>
        </p:txBody>
      </p:sp>
    </p:spTree>
    <p:extLst>
      <p:ext uri="{BB962C8B-B14F-4D97-AF65-F5344CB8AC3E}">
        <p14:creationId xmlns:p14="http://schemas.microsoft.com/office/powerpoint/2010/main" val="2720755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baseline="0" dirty="0">
                <a:solidFill>
                  <a:schemeClr val="tx1"/>
                </a:solidFill>
                <a:latin typeface="Arial" panose="020B0604020202020204" pitchFamily="34" charset="0"/>
                <a:ea typeface="+mn-ea"/>
                <a:cs typeface="Arial" panose="020B0604020202020204" pitchFamily="34" charset="0"/>
              </a:rPr>
              <a:t>(If a crystal does not reach its critical mass, it will re-dissolve into solution).</a:t>
            </a:r>
          </a:p>
          <a:p>
            <a:r>
              <a:rPr lang="en-US" sz="100" b="0" i="0" u="none" strike="noStrike" kern="1200" baseline="0" dirty="0">
                <a:solidFill>
                  <a:schemeClr val="tx1"/>
                </a:solidFill>
                <a:latin typeface="Arial" panose="020B0604020202020204" pitchFamily="34" charset="0"/>
                <a:ea typeface="+mn-ea"/>
                <a:cs typeface="Arial" panose="020B0604020202020204" pitchFamily="34" charset="0"/>
              </a:rPr>
              <a:t>Mechanism of </a:t>
            </a:r>
            <a:r>
              <a:rPr lang="en-US" sz="100" b="0" i="0" u="none" strike="noStrike" kern="1200" baseline="0" dirty="0" err="1">
                <a:solidFill>
                  <a:schemeClr val="tx1"/>
                </a:solidFill>
                <a:latin typeface="Arial" panose="020B0604020202020204" pitchFamily="34" charset="0"/>
                <a:ea typeface="+mn-ea"/>
                <a:cs typeface="Arial" panose="020B0604020202020204" pitchFamily="34" charset="0"/>
              </a:rPr>
              <a:t>Antiscalant</a:t>
            </a:r>
            <a:r>
              <a:rPr lang="en-US" sz="100" b="0" i="0" u="none" strike="noStrike" kern="1200" baseline="0" dirty="0">
                <a:solidFill>
                  <a:schemeClr val="tx1"/>
                </a:solidFill>
                <a:latin typeface="Arial" panose="020B0604020202020204" pitchFamily="34" charset="0"/>
                <a:ea typeface="+mn-ea"/>
                <a:cs typeface="Arial" panose="020B0604020202020204" pitchFamily="34" charset="0"/>
              </a:rPr>
              <a:t>:</a:t>
            </a:r>
          </a:p>
          <a:p>
            <a:r>
              <a:rPr lang="en-US" sz="100" b="0" i="0" u="none" strike="noStrike" kern="1200" baseline="0" dirty="0">
                <a:solidFill>
                  <a:schemeClr val="tx1"/>
                </a:solidFill>
                <a:latin typeface="Arial" panose="020B0604020202020204" pitchFamily="34" charset="0"/>
                <a:ea typeface="+mn-ea"/>
                <a:cs typeface="Arial" panose="020B0604020202020204" pitchFamily="34" charset="0"/>
              </a:rPr>
              <a:t>1. </a:t>
            </a:r>
            <a:r>
              <a:rPr lang="en-US" sz="100" b="1" i="0" u="none" strike="noStrike" kern="1200" baseline="0" dirty="0">
                <a:solidFill>
                  <a:schemeClr val="tx1"/>
                </a:solidFill>
                <a:latin typeface="Arial" panose="020B0604020202020204" pitchFamily="34" charset="0"/>
                <a:ea typeface="+mn-ea"/>
                <a:cs typeface="Arial" panose="020B0604020202020204" pitchFamily="34" charset="0"/>
              </a:rPr>
              <a:t>Threshold Inhibition </a:t>
            </a:r>
            <a:r>
              <a:rPr lang="en-US" sz="100" b="0" i="0" u="none" strike="noStrike" kern="1200" baseline="0" dirty="0">
                <a:solidFill>
                  <a:schemeClr val="tx1"/>
                </a:solidFill>
                <a:latin typeface="Arial" panose="020B0604020202020204" pitchFamily="34" charset="0"/>
                <a:ea typeface="+mn-ea"/>
                <a:cs typeface="Arial" panose="020B0604020202020204" pitchFamily="34" charset="0"/>
              </a:rPr>
              <a:t>(</a:t>
            </a:r>
            <a:r>
              <a:rPr lang="en-US" sz="800" b="0" i="0" u="none" strike="noStrike" kern="1200" baseline="0" dirty="0" err="1">
                <a:solidFill>
                  <a:schemeClr val="tx1"/>
                </a:solidFill>
                <a:latin typeface="Arial" panose="020B0604020202020204" pitchFamily="34" charset="0"/>
                <a:ea typeface="+mn-ea"/>
                <a:cs typeface="Arial" panose="020B0604020202020204" pitchFamily="34" charset="0"/>
              </a:rPr>
              <a:t>Antiscalant</a:t>
            </a:r>
            <a:r>
              <a:rPr lang="en-US" sz="800" b="0" i="0" u="none" strike="noStrike" kern="1200" baseline="0" dirty="0">
                <a:solidFill>
                  <a:schemeClr val="tx1"/>
                </a:solidFill>
                <a:latin typeface="Arial" panose="020B0604020202020204" pitchFamily="34" charset="0"/>
                <a:ea typeface="+mn-ea"/>
                <a:cs typeface="Arial" panose="020B0604020202020204" pitchFamily="34" charset="0"/>
              </a:rPr>
              <a:t> adsorbs onto crystal seeds just as they start to form and acts as a barrier from other ions to prevent development of crystal growth. </a:t>
            </a:r>
            <a:r>
              <a:rPr lang="en-US" sz="1200" b="0" i="0" u="none" strike="noStrike" kern="1200" baseline="0" dirty="0">
                <a:solidFill>
                  <a:schemeClr val="tx1"/>
                </a:solidFill>
                <a:latin typeface="+mn-lt"/>
                <a:ea typeface="+mn-ea"/>
                <a:cs typeface="+mn-cs"/>
              </a:rPr>
              <a:t>The crystal seed never reaches its critical mass and easily re-dissolves and this puts the </a:t>
            </a:r>
            <a:r>
              <a:rPr lang="en-US" sz="1200" b="0" i="0" u="none" strike="noStrike" kern="1200" baseline="0" dirty="0" err="1">
                <a:solidFill>
                  <a:schemeClr val="tx1"/>
                </a:solidFill>
                <a:latin typeface="+mn-lt"/>
                <a:ea typeface="+mn-ea"/>
                <a:cs typeface="+mn-cs"/>
              </a:rPr>
              <a:t>antiscalant</a:t>
            </a:r>
            <a:r>
              <a:rPr lang="en-US" sz="1200" b="0" i="0" u="none" strike="noStrike" kern="1200" baseline="0" dirty="0">
                <a:solidFill>
                  <a:schemeClr val="tx1"/>
                </a:solidFill>
                <a:latin typeface="+mn-lt"/>
                <a:ea typeface="+mn-ea"/>
                <a:cs typeface="+mn-cs"/>
              </a:rPr>
              <a:t> back in solution</a:t>
            </a:r>
            <a:r>
              <a:rPr lang="en-US" sz="800" b="0" i="0" u="none" strike="noStrike" kern="1200" baseline="0" dirty="0">
                <a:solidFill>
                  <a:schemeClr val="tx1"/>
                </a:solidFill>
                <a:latin typeface="Arial" panose="020B0604020202020204" pitchFamily="34" charset="0"/>
                <a:ea typeface="+mn-ea"/>
                <a:cs typeface="Arial" panose="020B0604020202020204" pitchFamily="34" charset="0"/>
              </a:rPr>
              <a:t>)</a:t>
            </a:r>
          </a:p>
          <a:p>
            <a:r>
              <a:rPr lang="en-US" sz="800" b="0" i="0" u="none" strike="noStrike" kern="1200" baseline="0" dirty="0">
                <a:solidFill>
                  <a:schemeClr val="tx1"/>
                </a:solidFill>
                <a:latin typeface="Arial" panose="020B0604020202020204" pitchFamily="34" charset="0"/>
                <a:ea typeface="+mn-ea"/>
                <a:cs typeface="Arial" panose="020B0604020202020204" pitchFamily="34" charset="0"/>
              </a:rPr>
              <a:t>2. </a:t>
            </a:r>
            <a:r>
              <a:rPr lang="en-US" sz="800" b="1" i="0" u="none" strike="noStrike" kern="1200" baseline="0" dirty="0">
                <a:solidFill>
                  <a:schemeClr val="tx1"/>
                </a:solidFill>
                <a:latin typeface="Arial" panose="020B0604020202020204" pitchFamily="34" charset="0"/>
                <a:ea typeface="+mn-ea"/>
                <a:cs typeface="Arial" panose="020B0604020202020204" pitchFamily="34" charset="0"/>
              </a:rPr>
              <a:t>Crystal Growth Modification </a:t>
            </a:r>
            <a:r>
              <a:rPr lang="en-US" sz="800" b="0" i="0" u="none" strike="noStrike" kern="1200" baseline="0" dirty="0">
                <a:solidFill>
                  <a:schemeClr val="tx1"/>
                </a:solidFill>
                <a:latin typeface="Arial" panose="020B0604020202020204" pitchFamily="34" charset="0"/>
                <a:ea typeface="+mn-ea"/>
                <a:cs typeface="Arial" panose="020B0604020202020204" pitchFamily="34" charset="0"/>
              </a:rPr>
              <a:t>(</a:t>
            </a:r>
            <a:r>
              <a:rPr lang="en-US" sz="1200" b="0" i="0" u="none" strike="noStrike" kern="1200" baseline="0" dirty="0" err="1">
                <a:solidFill>
                  <a:schemeClr val="tx1"/>
                </a:solidFill>
                <a:latin typeface="+mn-lt"/>
                <a:ea typeface="+mn-ea"/>
                <a:cs typeface="+mn-cs"/>
              </a:rPr>
              <a:t>Antiscalant</a:t>
            </a:r>
            <a:r>
              <a:rPr lang="en-US" sz="1200" b="0" i="0" u="none" strike="noStrike" kern="1200" baseline="0" dirty="0">
                <a:solidFill>
                  <a:schemeClr val="tx1"/>
                </a:solidFill>
                <a:latin typeface="+mn-lt"/>
                <a:ea typeface="+mn-ea"/>
                <a:cs typeface="+mn-cs"/>
              </a:rPr>
              <a:t> interferes with crystal growth resulting in imperfect structures. These distorted crystals are a less stable crystalline form of the same chemical compound and will therefore easily re-dissolve)</a:t>
            </a:r>
          </a:p>
          <a:p>
            <a:r>
              <a:rPr lang="en-US" sz="800" b="0" i="0" u="none" strike="noStrike" kern="1200" baseline="0" dirty="0">
                <a:solidFill>
                  <a:schemeClr val="tx1"/>
                </a:solidFill>
                <a:latin typeface="Arial" panose="020B0604020202020204" pitchFamily="34" charset="0"/>
                <a:ea typeface="+mn-ea"/>
                <a:cs typeface="Arial" panose="020B0604020202020204" pitchFamily="34" charset="0"/>
              </a:rPr>
              <a:t>3. </a:t>
            </a:r>
            <a:r>
              <a:rPr lang="en-US" sz="800" b="1" i="0" u="none" strike="noStrike" kern="1200" baseline="0" dirty="0">
                <a:solidFill>
                  <a:schemeClr val="tx1"/>
                </a:solidFill>
                <a:latin typeface="Arial" panose="020B0604020202020204" pitchFamily="34" charset="0"/>
                <a:ea typeface="+mn-ea"/>
                <a:cs typeface="Arial" panose="020B0604020202020204" pitchFamily="34" charset="0"/>
              </a:rPr>
              <a:t>Dispersion</a:t>
            </a:r>
            <a:r>
              <a:rPr lang="en-US" sz="800" b="0" i="0" u="none" strike="noStrike" kern="1200" baseline="0" dirty="0">
                <a:solidFill>
                  <a:schemeClr val="tx1"/>
                </a:solidFill>
                <a:latin typeface="Arial" panose="020B0604020202020204" pitchFamily="34" charset="0"/>
                <a:ea typeface="+mn-ea"/>
                <a:cs typeface="Arial" panose="020B0604020202020204" pitchFamily="34" charset="0"/>
              </a:rPr>
              <a:t> (</a:t>
            </a:r>
            <a:r>
              <a:rPr lang="en-US" sz="1200" b="0" i="0" u="none" strike="noStrike" kern="1200" baseline="0" dirty="0" err="1">
                <a:solidFill>
                  <a:schemeClr val="tx1"/>
                </a:solidFill>
                <a:latin typeface="+mn-lt"/>
                <a:ea typeface="+mn-ea"/>
                <a:cs typeface="+mn-cs"/>
              </a:rPr>
              <a:t>Antiscalant</a:t>
            </a:r>
            <a:r>
              <a:rPr lang="en-US" sz="1200" b="0" i="0" u="none" strike="noStrike" kern="1200" baseline="0" dirty="0">
                <a:solidFill>
                  <a:schemeClr val="tx1"/>
                </a:solidFill>
                <a:latin typeface="+mn-lt"/>
                <a:ea typeface="+mn-ea"/>
                <a:cs typeface="+mn-cs"/>
              </a:rPr>
              <a:t> deposits on formed crystals and the Anionic charge of the </a:t>
            </a:r>
            <a:r>
              <a:rPr lang="en-US" sz="1200" b="0" i="0" u="none" strike="noStrike" kern="1200" baseline="0" dirty="0" err="1">
                <a:solidFill>
                  <a:schemeClr val="tx1"/>
                </a:solidFill>
                <a:latin typeface="+mn-lt"/>
                <a:ea typeface="+mn-ea"/>
                <a:cs typeface="+mn-cs"/>
              </a:rPr>
              <a:t>antiscalant</a:t>
            </a:r>
            <a:r>
              <a:rPr lang="en-US" sz="1200" b="0" i="0" u="none" strike="noStrike" kern="1200" baseline="0" dirty="0">
                <a:solidFill>
                  <a:schemeClr val="tx1"/>
                </a:solidFill>
                <a:latin typeface="+mn-lt"/>
                <a:ea typeface="+mn-ea"/>
                <a:cs typeface="+mn-cs"/>
              </a:rPr>
              <a:t> repels the crystals from each other, preventing them from coagulating and fusing into larger crystals. </a:t>
            </a:r>
            <a:r>
              <a:rPr lang="en-US" sz="1200" b="0" i="0" u="none" strike="noStrike" kern="1200" baseline="0" dirty="0" err="1">
                <a:solidFill>
                  <a:schemeClr val="tx1"/>
                </a:solidFill>
                <a:latin typeface="+mn-lt"/>
                <a:ea typeface="+mn-ea"/>
                <a:cs typeface="+mn-cs"/>
              </a:rPr>
              <a:t>Antiscalant</a:t>
            </a:r>
            <a:r>
              <a:rPr lang="en-US" sz="1200" b="0" i="0" u="none" strike="noStrike" kern="1200" baseline="0" dirty="0">
                <a:solidFill>
                  <a:schemeClr val="tx1"/>
                </a:solidFill>
                <a:latin typeface="+mn-lt"/>
                <a:ea typeface="+mn-ea"/>
                <a:cs typeface="+mn-cs"/>
              </a:rPr>
              <a:t> deposits on formed crystals and the Anionic charge of the </a:t>
            </a:r>
            <a:r>
              <a:rPr lang="en-US" sz="1200" b="0" i="0" u="none" strike="noStrike" kern="1200" baseline="0" dirty="0" err="1">
                <a:solidFill>
                  <a:schemeClr val="tx1"/>
                </a:solidFill>
                <a:latin typeface="+mn-lt"/>
                <a:ea typeface="+mn-ea"/>
                <a:cs typeface="+mn-cs"/>
              </a:rPr>
              <a:t>antiscalant</a:t>
            </a:r>
            <a:r>
              <a:rPr lang="en-US" sz="1200" b="0" i="0" u="none" strike="noStrike" kern="1200" baseline="0" dirty="0">
                <a:solidFill>
                  <a:schemeClr val="tx1"/>
                </a:solidFill>
                <a:latin typeface="+mn-lt"/>
                <a:ea typeface="+mn-ea"/>
                <a:cs typeface="+mn-cs"/>
              </a:rPr>
              <a:t> repels the crystals from each other, preventing them from coagulating and fusing into larger crystals). </a:t>
            </a:r>
          </a:p>
          <a:p>
            <a:r>
              <a:rPr lang="en-US" sz="800" b="0" i="0" u="none" strike="noStrike" kern="1200" baseline="0" dirty="0">
                <a:solidFill>
                  <a:schemeClr val="tx1"/>
                </a:solidFill>
                <a:latin typeface="Arial" panose="020B0604020202020204" pitchFamily="34" charset="0"/>
                <a:ea typeface="+mn-ea"/>
                <a:cs typeface="Arial" panose="020B0604020202020204" pitchFamily="34" charset="0"/>
              </a:rPr>
              <a:t>4. </a:t>
            </a:r>
            <a:r>
              <a:rPr lang="en-US" sz="800" b="1" i="0" u="none" strike="noStrike" kern="1200" baseline="0" dirty="0">
                <a:solidFill>
                  <a:schemeClr val="tx1"/>
                </a:solidFill>
                <a:latin typeface="Arial" panose="020B0604020202020204" pitchFamily="34" charset="0"/>
                <a:ea typeface="+mn-ea"/>
                <a:cs typeface="Arial" panose="020B0604020202020204" pitchFamily="34" charset="0"/>
              </a:rPr>
              <a:t>Metal Ion Stabilization </a:t>
            </a:r>
            <a:r>
              <a:rPr lang="en-US" sz="800" b="0" i="0" u="none" strike="noStrike" kern="1200" baseline="0" dirty="0">
                <a:solidFill>
                  <a:schemeClr val="tx1"/>
                </a:solidFill>
                <a:latin typeface="Arial" panose="020B0604020202020204" pitchFamily="34" charset="0"/>
                <a:ea typeface="+mn-ea"/>
                <a:cs typeface="Arial" panose="020B0604020202020204" pitchFamily="34" charset="0"/>
              </a:rPr>
              <a:t>(</a:t>
            </a:r>
            <a:r>
              <a:rPr lang="en-US" sz="1200" b="0" i="0" u="none" strike="noStrike" kern="1200" baseline="0" dirty="0">
                <a:solidFill>
                  <a:schemeClr val="tx1"/>
                </a:solidFill>
                <a:latin typeface="+mn-lt"/>
                <a:ea typeface="+mn-ea"/>
                <a:cs typeface="+mn-cs"/>
              </a:rPr>
              <a:t>By competing for the metal </a:t>
            </a:r>
            <a:r>
              <a:rPr lang="en-US" sz="1200" b="0" i="0" u="none" strike="noStrike" kern="1200" baseline="0" dirty="0" err="1">
                <a:solidFill>
                  <a:schemeClr val="tx1"/>
                </a:solidFill>
                <a:latin typeface="+mn-lt"/>
                <a:ea typeface="+mn-ea"/>
                <a:cs typeface="+mn-cs"/>
              </a:rPr>
              <a:t>cation</a:t>
            </a:r>
            <a:r>
              <a:rPr lang="en-US" sz="1200" b="0" i="0" u="none" strike="noStrike" kern="1200" baseline="0" dirty="0">
                <a:solidFill>
                  <a:schemeClr val="tx1"/>
                </a:solidFill>
                <a:latin typeface="+mn-lt"/>
                <a:ea typeface="+mn-ea"/>
                <a:cs typeface="+mn-cs"/>
              </a:rPr>
              <a:t>, the </a:t>
            </a:r>
            <a:r>
              <a:rPr lang="en-US" sz="1200" b="0" i="0" u="none" strike="noStrike" kern="1200" baseline="0" dirty="0" err="1">
                <a:solidFill>
                  <a:schemeClr val="tx1"/>
                </a:solidFill>
                <a:latin typeface="+mn-lt"/>
                <a:ea typeface="+mn-ea"/>
                <a:cs typeface="+mn-cs"/>
              </a:rPr>
              <a:t>antiscalant</a:t>
            </a:r>
            <a:r>
              <a:rPr lang="en-US" sz="1200" b="0" i="0" u="none" strike="noStrike" kern="1200" baseline="0" dirty="0">
                <a:solidFill>
                  <a:schemeClr val="tx1"/>
                </a:solidFill>
                <a:latin typeface="+mn-lt"/>
                <a:ea typeface="+mn-ea"/>
                <a:cs typeface="+mn-cs"/>
              </a:rPr>
              <a:t> delays the formation of insoluble salts)</a:t>
            </a:r>
            <a:endParaRPr lang="en-US" sz="8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882BB048-75A2-4D16-A07B-5238529806E5}" type="slidenum">
              <a:rPr lang="en-US" smtClean="0"/>
              <a:pPr/>
              <a:t>47</a:t>
            </a:fld>
            <a:endParaRPr lang="en-US"/>
          </a:p>
        </p:txBody>
      </p:sp>
    </p:spTree>
    <p:extLst>
      <p:ext uri="{BB962C8B-B14F-4D97-AF65-F5344CB8AC3E}">
        <p14:creationId xmlns:p14="http://schemas.microsoft.com/office/powerpoint/2010/main" val="135051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2BB048-75A2-4D16-A07B-5238529806E5}" type="slidenum">
              <a:rPr lang="en-US" smtClean="0"/>
              <a:pPr/>
              <a:t>50</a:t>
            </a:fld>
            <a:endParaRPr lang="en-US"/>
          </a:p>
        </p:txBody>
      </p:sp>
    </p:spTree>
    <p:extLst>
      <p:ext uri="{BB962C8B-B14F-4D97-AF65-F5344CB8AC3E}">
        <p14:creationId xmlns:p14="http://schemas.microsoft.com/office/powerpoint/2010/main" val="2770543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53</a:t>
            </a:fld>
            <a:endParaRPr lang="en-US" altLang="en-US" dirty="0"/>
          </a:p>
        </p:txBody>
      </p:sp>
    </p:spTree>
    <p:extLst>
      <p:ext uri="{BB962C8B-B14F-4D97-AF65-F5344CB8AC3E}">
        <p14:creationId xmlns:p14="http://schemas.microsoft.com/office/powerpoint/2010/main" val="3157180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54</a:t>
            </a:fld>
            <a:endParaRPr lang="en-US" altLang="en-US" dirty="0"/>
          </a:p>
        </p:txBody>
      </p:sp>
    </p:spTree>
    <p:extLst>
      <p:ext uri="{BB962C8B-B14F-4D97-AF65-F5344CB8AC3E}">
        <p14:creationId xmlns:p14="http://schemas.microsoft.com/office/powerpoint/2010/main" val="4169760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xfrm>
            <a:off x="92075" y="746125"/>
            <a:ext cx="6621463" cy="3725863"/>
          </a:xfrm>
          <a:ln/>
        </p:spPr>
      </p:sp>
      <p:sp>
        <p:nvSpPr>
          <p:cNvPr id="156675" name="Rectangle 3"/>
          <p:cNvSpPr>
            <a:spLocks noGrp="1" noChangeArrowheads="1"/>
          </p:cNvSpPr>
          <p:nvPr>
            <p:ph type="body" idx="1"/>
          </p:nvPr>
        </p:nvSpPr>
        <p:spPr>
          <a:noFill/>
        </p:spPr>
        <p:txBody>
          <a:bodyPr/>
          <a:lstStyle/>
          <a:p>
            <a:pPr eaLnBrk="1" hangingPunct="1"/>
            <a:endParaRPr lang="en-AU" altLang="en-US"/>
          </a:p>
        </p:txBody>
      </p:sp>
    </p:spTree>
    <p:extLst>
      <p:ext uri="{BB962C8B-B14F-4D97-AF65-F5344CB8AC3E}">
        <p14:creationId xmlns:p14="http://schemas.microsoft.com/office/powerpoint/2010/main" val="1488892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xfrm>
            <a:off x="92075" y="746125"/>
            <a:ext cx="6621463" cy="3725863"/>
          </a:xfrm>
          <a:ln/>
        </p:spPr>
      </p:sp>
      <p:sp>
        <p:nvSpPr>
          <p:cNvPr id="162819" name="Rectangle 3"/>
          <p:cNvSpPr>
            <a:spLocks noGrp="1" noChangeArrowheads="1"/>
          </p:cNvSpPr>
          <p:nvPr>
            <p:ph type="body" idx="1"/>
          </p:nvPr>
        </p:nvSpPr>
        <p:spPr>
          <a:noFill/>
        </p:spPr>
        <p:txBody>
          <a:bodyPr/>
          <a:lstStyle/>
          <a:p>
            <a:pPr eaLnBrk="1" hangingPunct="1"/>
            <a:endParaRPr lang="en-AU" altLang="en-US"/>
          </a:p>
        </p:txBody>
      </p:sp>
    </p:spTree>
    <p:extLst>
      <p:ext uri="{BB962C8B-B14F-4D97-AF65-F5344CB8AC3E}">
        <p14:creationId xmlns:p14="http://schemas.microsoft.com/office/powerpoint/2010/main" val="42284798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B1E7B-16F5-4703-A7F7-1FC2F86313B0}" type="slidenum">
              <a:rPr lang="en-US" smtClean="0"/>
              <a:pPr/>
              <a:t>66</a:t>
            </a:fld>
            <a:endParaRPr lang="en-US" dirty="0"/>
          </a:p>
        </p:txBody>
      </p:sp>
    </p:spTree>
    <p:extLst>
      <p:ext uri="{BB962C8B-B14F-4D97-AF65-F5344CB8AC3E}">
        <p14:creationId xmlns:p14="http://schemas.microsoft.com/office/powerpoint/2010/main" val="1804739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4C716811-0832-4362-A92A-8D047234B1D6}" type="slidenum">
              <a:rPr lang="en-US"/>
              <a:pPr/>
              <a:t>71</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xfrm>
            <a:off x="228600" y="4343400"/>
            <a:ext cx="6400800" cy="4495800"/>
          </a:xfrm>
          <a:noFill/>
          <a:ln/>
        </p:spPr>
        <p:txBody>
          <a:bodyPr/>
          <a:lstStyle/>
          <a:p>
            <a:pPr eaLnBrk="1" hangingPunct="1"/>
            <a:r>
              <a:rPr lang="en-US"/>
              <a:t>As we know, the Stage 2 D/DBP Rule developed by the USEPA and promulgated on January 4 2006 builds upon regulatory requirements for total trihalomethanes (TTHM) first promulgated in 1979, and more stringent TTHM and haloacetic acid (HAA) limits which became effective in January 2002 under the Stage 1 D/DBP Rule.  \</a:t>
            </a:r>
          </a:p>
          <a:p>
            <a:pPr eaLnBrk="1" hangingPunct="1"/>
            <a:endParaRPr lang="en-US"/>
          </a:p>
          <a:p>
            <a:pPr eaLnBrk="1" hangingPunct="1"/>
            <a:r>
              <a:rPr lang="en-US"/>
              <a:t>The Stage 2 Rule has been put in place to limit the maximum concentrations of Disinfection By-Products reaching consumer taps.  It is more stringent than the Stage 1 Rule in that it attempts to provide more equitable public health protection.</a:t>
            </a:r>
          </a:p>
          <a:p>
            <a:pPr eaLnBrk="1" hangingPunct="1"/>
            <a:endParaRPr lang="en-US"/>
          </a:p>
          <a:p>
            <a:pPr eaLnBrk="1" hangingPunct="1"/>
            <a:r>
              <a:rPr lang="en-US"/>
              <a:t>For systems coordinating compliance with the Stage 2 Rule, several options are available and fall into the categories of limiting organic precursor material prior to disinfection and/or switching disinfectant.  </a:t>
            </a:r>
          </a:p>
          <a:p>
            <a:pPr eaLnBrk="1" hangingPunct="1"/>
            <a:endParaRPr lang="en-US"/>
          </a:p>
          <a:p>
            <a:pPr eaLnBrk="1" hangingPunct="1"/>
            <a:r>
              <a:rPr lang="en-US"/>
              <a:t>Typically, organic precursor material is removed from source water through filtration and adjustment of filtration practices at some utilities may improve removal of DBP precursors, namely organic carbon.  However, there are some new technologies, such as MIEX that can assist in removal with or without corresponding filtration. </a:t>
            </a:r>
          </a:p>
          <a:p>
            <a:pPr eaLnBrk="1" hangingPunct="1"/>
            <a:endParaRPr lang="en-US"/>
          </a:p>
          <a:p>
            <a:pPr eaLnBrk="1" hangingPunct="1"/>
            <a:r>
              <a:rPr lang="en-US"/>
              <a:t>The typical way to lower TTHM and HAA5 concentrations through disinfection is to disinfect with mono-chloramine instead of chlorine.  Again, other disinfectants exist but these two are used most routinely in drinking water treatment.   </a:t>
            </a:r>
          </a:p>
          <a:p>
            <a:pPr eaLnBrk="1" hangingPunct="1"/>
            <a:endParaRPr lang="en-US"/>
          </a:p>
        </p:txBody>
      </p:sp>
    </p:spTree>
    <p:extLst>
      <p:ext uri="{BB962C8B-B14F-4D97-AF65-F5344CB8AC3E}">
        <p14:creationId xmlns:p14="http://schemas.microsoft.com/office/powerpoint/2010/main" val="3272415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a:t>
            </a:r>
            <a:r>
              <a:rPr lang="en-US" baseline="0" dirty="0"/>
              <a:t> a part of a project with WRRF identifying and using critical control points, the following have been identified including:</a:t>
            </a:r>
          </a:p>
          <a:p>
            <a:endParaRPr lang="en-US" baseline="0" dirty="0"/>
          </a:p>
          <a:p>
            <a:r>
              <a:rPr lang="en-US" baseline="0" dirty="0"/>
              <a:t>Microfiltration as a barrier to microorganisms.</a:t>
            </a:r>
          </a:p>
          <a:p>
            <a:r>
              <a:rPr lang="en-US" baseline="0" dirty="0"/>
              <a:t>Reverse osmosis as a barrier to microorganisms and dissolved chemicals of concern.</a:t>
            </a:r>
          </a:p>
          <a:p>
            <a:r>
              <a:rPr lang="en-US" baseline="0" dirty="0"/>
              <a:t>Advanced oxidation for both microorganisms (Via UV) and specific chemicals of concern.</a:t>
            </a:r>
          </a:p>
          <a:p>
            <a:r>
              <a:rPr lang="en-US" baseline="0" dirty="0"/>
              <a:t>Chlorine dosing for a CT for microorganisms.</a:t>
            </a:r>
          </a:p>
          <a:p>
            <a:endParaRPr lang="en-US" baseline="0" dirty="0"/>
          </a:p>
          <a:p>
            <a:r>
              <a:rPr lang="en-US" baseline="0" dirty="0"/>
              <a:t>Additionally, chloramine dosing, used as a preventative measure to avoid biological fouling on RO, qualifies as a critical control point as it has the potential to introduce a risk which must be managed.</a:t>
            </a:r>
          </a:p>
          <a:p>
            <a:endParaRPr lang="en-US" baseline="0" dirty="0"/>
          </a:p>
          <a:p>
            <a:r>
              <a:rPr lang="en-US" baseline="0" dirty="0"/>
              <a:t>Also, stabilization has been identified as a CCP.  Reverse osmosis produces an aggressive water which if not stabilized, can lead to lead and copper leaching in distribution networks and home services.</a:t>
            </a:r>
            <a:endParaRPr lang="en-US" dirty="0"/>
          </a:p>
        </p:txBody>
      </p:sp>
      <p:sp>
        <p:nvSpPr>
          <p:cNvPr id="4" name="Slide Number Placeholder 3"/>
          <p:cNvSpPr>
            <a:spLocks noGrp="1"/>
          </p:cNvSpPr>
          <p:nvPr>
            <p:ph type="sldNum" sz="quarter" idx="10"/>
          </p:nvPr>
        </p:nvSpPr>
        <p:spPr/>
        <p:txBody>
          <a:bodyPr/>
          <a:lstStyle/>
          <a:p>
            <a:fld id="{FC2B1E7B-16F5-4703-A7F7-1FC2F86313B0}" type="slidenum">
              <a:rPr lang="en-US" smtClean="0"/>
              <a:pPr/>
              <a:t>87</a:t>
            </a:fld>
            <a:endParaRPr lang="en-US" dirty="0"/>
          </a:p>
        </p:txBody>
      </p:sp>
    </p:spTree>
    <p:extLst>
      <p:ext uri="{BB962C8B-B14F-4D97-AF65-F5344CB8AC3E}">
        <p14:creationId xmlns:p14="http://schemas.microsoft.com/office/powerpoint/2010/main" val="35034439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D6D929-B4D3-40A1-8D37-AAA90651527A}" type="slidenum">
              <a:rPr lang="en-US" altLang="en-US"/>
              <a:pPr/>
              <a:t>89</a:t>
            </a:fld>
            <a:endParaRPr lang="en-US" altLang="en-US"/>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endParaRPr lang="en-AU" altLang="en-US"/>
          </a:p>
        </p:txBody>
      </p:sp>
    </p:spTree>
    <p:extLst>
      <p:ext uri="{BB962C8B-B14F-4D97-AF65-F5344CB8AC3E}">
        <p14:creationId xmlns:p14="http://schemas.microsoft.com/office/powerpoint/2010/main" val="31021260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B1E7B-16F5-4703-A7F7-1FC2F86313B0}" type="slidenum">
              <a:rPr lang="en-US" smtClean="0"/>
              <a:pPr/>
              <a:t>93</a:t>
            </a:fld>
            <a:endParaRPr lang="en-US" dirty="0"/>
          </a:p>
        </p:txBody>
      </p:sp>
    </p:spTree>
    <p:extLst>
      <p:ext uri="{BB962C8B-B14F-4D97-AF65-F5344CB8AC3E}">
        <p14:creationId xmlns:p14="http://schemas.microsoft.com/office/powerpoint/2010/main" val="41322423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bwMode="auto">
          <a:xfrm>
            <a:off x="701675" y="4421188"/>
            <a:ext cx="5619750" cy="41894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Using the example of reverse osmosis.  The critical control is monitored by a monitor that will detect if the barrier is not intact.  In this situation, usually the automated control system will shut down that portion of the process until the situation can be rectified.</a:t>
            </a:r>
          </a:p>
        </p:txBody>
      </p:sp>
      <p:sp>
        <p:nvSpPr>
          <p:cNvPr id="37892" name="Slide Number Placeholder 3"/>
          <p:cNvSpPr>
            <a:spLocks noGrp="1"/>
          </p:cNvSpPr>
          <p:nvPr>
            <p:ph type="sldNum" sz="quarter" idx="4294967295"/>
          </p:nvPr>
        </p:nvSpPr>
        <p:spPr bwMode="auto">
          <a:xfrm>
            <a:off x="3978275" y="8842375"/>
            <a:ext cx="3043238"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AAFF3B3-D2C6-43E8-B4EE-FD1B06404164}" type="slidenum">
              <a:rPr lang="en-US" altLang="en-US"/>
              <a:pPr/>
              <a:t>98</a:t>
            </a:fld>
            <a:endParaRPr lang="en-US" altLang="en-US"/>
          </a:p>
        </p:txBody>
      </p:sp>
    </p:spTree>
    <p:extLst>
      <p:ext uri="{BB962C8B-B14F-4D97-AF65-F5344CB8AC3E}">
        <p14:creationId xmlns:p14="http://schemas.microsoft.com/office/powerpoint/2010/main" val="3566427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2BB048-75A2-4D16-A07B-5238529806E5}" type="slidenum">
              <a:rPr lang="en-US" smtClean="0"/>
              <a:pPr/>
              <a:t>18</a:t>
            </a:fld>
            <a:endParaRPr lang="en-US"/>
          </a:p>
        </p:txBody>
      </p:sp>
    </p:spTree>
    <p:extLst>
      <p:ext uri="{BB962C8B-B14F-4D97-AF65-F5344CB8AC3E}">
        <p14:creationId xmlns:p14="http://schemas.microsoft.com/office/powerpoint/2010/main" val="1601602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eaLnBrk="0" hangingPunct="0">
              <a:defRPr sz="2400">
                <a:solidFill>
                  <a:schemeClr val="tx1"/>
                </a:solidFill>
                <a:latin typeface="Times New Roman" panose="02020603050405020304" pitchFamily="18" charset="0"/>
              </a:defRPr>
            </a:lvl1pPr>
            <a:lvl2pPr marL="742950" indent="-285750" defTabSz="990600" eaLnBrk="0" hangingPunct="0">
              <a:defRPr sz="2400">
                <a:solidFill>
                  <a:schemeClr val="tx1"/>
                </a:solidFill>
                <a:latin typeface="Times New Roman" panose="02020603050405020304" pitchFamily="18" charset="0"/>
              </a:defRPr>
            </a:lvl2pPr>
            <a:lvl3pPr marL="1143000" indent="-228600" defTabSz="990600" eaLnBrk="0" hangingPunct="0">
              <a:defRPr sz="2400">
                <a:solidFill>
                  <a:schemeClr val="tx1"/>
                </a:solidFill>
                <a:latin typeface="Times New Roman" panose="02020603050405020304" pitchFamily="18" charset="0"/>
              </a:defRPr>
            </a:lvl3pPr>
            <a:lvl4pPr marL="1600200" indent="-228600" defTabSz="990600" eaLnBrk="0" hangingPunct="0">
              <a:defRPr sz="2400">
                <a:solidFill>
                  <a:schemeClr val="tx1"/>
                </a:solidFill>
                <a:latin typeface="Times New Roman" panose="02020603050405020304" pitchFamily="18" charset="0"/>
              </a:defRPr>
            </a:lvl4pPr>
            <a:lvl5pPr marL="2057400" indent="-228600" defTabSz="990600" eaLnBrk="0" hangingPunct="0">
              <a:defRPr sz="2400">
                <a:solidFill>
                  <a:schemeClr val="tx1"/>
                </a:solidFill>
                <a:latin typeface="Times New Roman" panose="02020603050405020304" pitchFamily="18" charset="0"/>
              </a:defRPr>
            </a:lvl5pPr>
            <a:lvl6pPr marL="2514600" indent="-228600" defTabSz="990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90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90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90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AC228370-83A5-4FAA-87F7-8065AF27FF26}" type="slidenum">
              <a:rPr lang="en-US" sz="1300"/>
              <a:pPr eaLnBrk="1" hangingPunct="1"/>
              <a:t>22</a:t>
            </a:fld>
            <a:endParaRPr lang="en-US" sz="130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833852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xfrm>
            <a:off x="92075" y="746125"/>
            <a:ext cx="6621463" cy="3725863"/>
          </a:xfrm>
          <a:ln/>
        </p:spPr>
      </p:sp>
      <p:sp>
        <p:nvSpPr>
          <p:cNvPr id="159747" name="Rectangle 3"/>
          <p:cNvSpPr>
            <a:spLocks noGrp="1" noChangeArrowheads="1"/>
          </p:cNvSpPr>
          <p:nvPr>
            <p:ph type="body" idx="1"/>
          </p:nvPr>
        </p:nvSpPr>
        <p:spPr>
          <a:noFill/>
        </p:spPr>
        <p:txBody>
          <a:bodyPr/>
          <a:lstStyle/>
          <a:p>
            <a:pPr eaLnBrk="1" hangingPunct="1"/>
            <a:endParaRPr lang="en-AU"/>
          </a:p>
        </p:txBody>
      </p:sp>
    </p:spTree>
    <p:extLst>
      <p:ext uri="{BB962C8B-B14F-4D97-AF65-F5344CB8AC3E}">
        <p14:creationId xmlns:p14="http://schemas.microsoft.com/office/powerpoint/2010/main" val="1070748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txBox="1">
            <a:spLocks noGrp="1" noChangeArrowheads="1"/>
          </p:cNvSpPr>
          <p:nvPr/>
        </p:nvSpPr>
        <p:spPr bwMode="auto">
          <a:xfrm>
            <a:off x="3854450" y="9442450"/>
            <a:ext cx="2949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1" tIns="47836" rIns="95671" bIns="47836" anchor="b"/>
          <a:lstStyle>
            <a:lvl1pPr defTabSz="957263">
              <a:defRPr b="1">
                <a:solidFill>
                  <a:schemeClr val="tx1"/>
                </a:solidFill>
                <a:latin typeface="Helvetica" panose="020B0604020202020204" pitchFamily="34" charset="0"/>
              </a:defRPr>
            </a:lvl1pPr>
            <a:lvl2pPr marL="742950" indent="-285750" defTabSz="957263">
              <a:defRPr b="1">
                <a:solidFill>
                  <a:schemeClr val="tx1"/>
                </a:solidFill>
                <a:latin typeface="Helvetica" panose="020B0604020202020204" pitchFamily="34" charset="0"/>
              </a:defRPr>
            </a:lvl2pPr>
            <a:lvl3pPr marL="1143000" indent="-228600" defTabSz="957263">
              <a:defRPr b="1">
                <a:solidFill>
                  <a:schemeClr val="tx1"/>
                </a:solidFill>
                <a:latin typeface="Helvetica" panose="020B0604020202020204" pitchFamily="34" charset="0"/>
              </a:defRPr>
            </a:lvl3pPr>
            <a:lvl4pPr marL="1600200" indent="-228600" defTabSz="957263">
              <a:defRPr b="1">
                <a:solidFill>
                  <a:schemeClr val="tx1"/>
                </a:solidFill>
                <a:latin typeface="Helvetica" panose="020B0604020202020204" pitchFamily="34" charset="0"/>
              </a:defRPr>
            </a:lvl4pPr>
            <a:lvl5pPr marL="2057400" indent="-228600" defTabSz="957263">
              <a:defRPr b="1">
                <a:solidFill>
                  <a:schemeClr val="tx1"/>
                </a:solidFill>
                <a:latin typeface="Helvetica" panose="020B0604020202020204" pitchFamily="34" charset="0"/>
              </a:defRPr>
            </a:lvl5pPr>
            <a:lvl6pPr marL="2514600" indent="-228600" defTabSz="957263" eaLnBrk="0" fontAlgn="base" hangingPunct="0">
              <a:spcBef>
                <a:spcPct val="0"/>
              </a:spcBef>
              <a:spcAft>
                <a:spcPct val="0"/>
              </a:spcAft>
              <a:defRPr b="1">
                <a:solidFill>
                  <a:schemeClr val="tx1"/>
                </a:solidFill>
                <a:latin typeface="Helvetica" panose="020B0604020202020204" pitchFamily="34" charset="0"/>
              </a:defRPr>
            </a:lvl6pPr>
            <a:lvl7pPr marL="2971800" indent="-228600" defTabSz="957263" eaLnBrk="0" fontAlgn="base" hangingPunct="0">
              <a:spcBef>
                <a:spcPct val="0"/>
              </a:spcBef>
              <a:spcAft>
                <a:spcPct val="0"/>
              </a:spcAft>
              <a:defRPr b="1">
                <a:solidFill>
                  <a:schemeClr val="tx1"/>
                </a:solidFill>
                <a:latin typeface="Helvetica" panose="020B0604020202020204" pitchFamily="34" charset="0"/>
              </a:defRPr>
            </a:lvl7pPr>
            <a:lvl8pPr marL="3429000" indent="-228600" defTabSz="957263" eaLnBrk="0" fontAlgn="base" hangingPunct="0">
              <a:spcBef>
                <a:spcPct val="0"/>
              </a:spcBef>
              <a:spcAft>
                <a:spcPct val="0"/>
              </a:spcAft>
              <a:defRPr b="1">
                <a:solidFill>
                  <a:schemeClr val="tx1"/>
                </a:solidFill>
                <a:latin typeface="Helvetica" panose="020B0604020202020204" pitchFamily="34" charset="0"/>
              </a:defRPr>
            </a:lvl8pPr>
            <a:lvl9pPr marL="3886200" indent="-228600" defTabSz="957263" eaLnBrk="0" fontAlgn="base" hangingPunct="0">
              <a:spcBef>
                <a:spcPct val="0"/>
              </a:spcBef>
              <a:spcAft>
                <a:spcPct val="0"/>
              </a:spcAft>
              <a:defRPr b="1">
                <a:solidFill>
                  <a:schemeClr val="tx1"/>
                </a:solidFill>
                <a:latin typeface="Helvetica" panose="020B0604020202020204" pitchFamily="34" charset="0"/>
              </a:defRPr>
            </a:lvl9pPr>
          </a:lstStyle>
          <a:p>
            <a:pPr algn="r" eaLnBrk="1" hangingPunct="1"/>
            <a:fld id="{F6C40B1A-E9A8-449E-BA02-5E4E752CA8F0}" type="slidenum">
              <a:rPr lang="en-US" sz="1200" b="0">
                <a:latin typeface="Times New Roman" panose="02020603050405020304" pitchFamily="18" charset="0"/>
              </a:rPr>
              <a:pPr algn="r" eaLnBrk="1" hangingPunct="1"/>
              <a:t>29</a:t>
            </a:fld>
            <a:endParaRPr lang="en-US" sz="1200" b="0">
              <a:latin typeface="Times New Roman" panose="02020603050405020304" pitchFamily="18" charset="0"/>
            </a:endParaRPr>
          </a:p>
        </p:txBody>
      </p:sp>
      <p:sp>
        <p:nvSpPr>
          <p:cNvPr id="162819" name="Rectangle 2"/>
          <p:cNvSpPr>
            <a:spLocks noGrp="1" noRot="1" noChangeAspect="1" noChangeArrowheads="1" noTextEdit="1"/>
          </p:cNvSpPr>
          <p:nvPr>
            <p:ph type="sldImg"/>
          </p:nvPr>
        </p:nvSpPr>
        <p:spPr>
          <a:xfrm>
            <a:off x="92075" y="746125"/>
            <a:ext cx="6621463" cy="3725863"/>
          </a:xfrm>
          <a:ln/>
        </p:spPr>
      </p:sp>
      <p:sp>
        <p:nvSpPr>
          <p:cNvPr id="162820" name="Rectangle 3"/>
          <p:cNvSpPr>
            <a:spLocks noGrp="1" noChangeArrowheads="1"/>
          </p:cNvSpPr>
          <p:nvPr>
            <p:ph type="body" idx="1"/>
          </p:nvPr>
        </p:nvSpPr>
        <p:spPr>
          <a:noFill/>
        </p:spPr>
        <p:txBody>
          <a:bodyPr lIns="95671" tIns="47836" rIns="95671" bIns="47836"/>
          <a:lstStyle/>
          <a:p>
            <a:pPr eaLnBrk="1" hangingPunct="1"/>
            <a:endParaRPr lang="en-AU"/>
          </a:p>
        </p:txBody>
      </p:sp>
    </p:spTree>
    <p:extLst>
      <p:ext uri="{BB962C8B-B14F-4D97-AF65-F5344CB8AC3E}">
        <p14:creationId xmlns:p14="http://schemas.microsoft.com/office/powerpoint/2010/main" val="2342196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txBox="1">
            <a:spLocks noGrp="1" noChangeArrowheads="1"/>
          </p:cNvSpPr>
          <p:nvPr/>
        </p:nvSpPr>
        <p:spPr bwMode="auto">
          <a:xfrm>
            <a:off x="3854450" y="9442450"/>
            <a:ext cx="2949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1" tIns="47836" rIns="95671" bIns="47836" anchor="b"/>
          <a:lstStyle>
            <a:lvl1pPr defTabSz="957263">
              <a:defRPr b="1">
                <a:solidFill>
                  <a:schemeClr val="tx1"/>
                </a:solidFill>
                <a:latin typeface="Helvetica" panose="020B0604020202020204" pitchFamily="34" charset="0"/>
              </a:defRPr>
            </a:lvl1pPr>
            <a:lvl2pPr marL="742950" indent="-285750" defTabSz="957263">
              <a:defRPr b="1">
                <a:solidFill>
                  <a:schemeClr val="tx1"/>
                </a:solidFill>
                <a:latin typeface="Helvetica" panose="020B0604020202020204" pitchFamily="34" charset="0"/>
              </a:defRPr>
            </a:lvl2pPr>
            <a:lvl3pPr marL="1143000" indent="-228600" defTabSz="957263">
              <a:defRPr b="1">
                <a:solidFill>
                  <a:schemeClr val="tx1"/>
                </a:solidFill>
                <a:latin typeface="Helvetica" panose="020B0604020202020204" pitchFamily="34" charset="0"/>
              </a:defRPr>
            </a:lvl3pPr>
            <a:lvl4pPr marL="1600200" indent="-228600" defTabSz="957263">
              <a:defRPr b="1">
                <a:solidFill>
                  <a:schemeClr val="tx1"/>
                </a:solidFill>
                <a:latin typeface="Helvetica" panose="020B0604020202020204" pitchFamily="34" charset="0"/>
              </a:defRPr>
            </a:lvl4pPr>
            <a:lvl5pPr marL="2057400" indent="-228600" defTabSz="957263">
              <a:defRPr b="1">
                <a:solidFill>
                  <a:schemeClr val="tx1"/>
                </a:solidFill>
                <a:latin typeface="Helvetica" panose="020B0604020202020204" pitchFamily="34" charset="0"/>
              </a:defRPr>
            </a:lvl5pPr>
            <a:lvl6pPr marL="2514600" indent="-228600" defTabSz="957263" eaLnBrk="0" fontAlgn="base" hangingPunct="0">
              <a:spcBef>
                <a:spcPct val="0"/>
              </a:spcBef>
              <a:spcAft>
                <a:spcPct val="0"/>
              </a:spcAft>
              <a:defRPr b="1">
                <a:solidFill>
                  <a:schemeClr val="tx1"/>
                </a:solidFill>
                <a:latin typeface="Helvetica" panose="020B0604020202020204" pitchFamily="34" charset="0"/>
              </a:defRPr>
            </a:lvl6pPr>
            <a:lvl7pPr marL="2971800" indent="-228600" defTabSz="957263" eaLnBrk="0" fontAlgn="base" hangingPunct="0">
              <a:spcBef>
                <a:spcPct val="0"/>
              </a:spcBef>
              <a:spcAft>
                <a:spcPct val="0"/>
              </a:spcAft>
              <a:defRPr b="1">
                <a:solidFill>
                  <a:schemeClr val="tx1"/>
                </a:solidFill>
                <a:latin typeface="Helvetica" panose="020B0604020202020204" pitchFamily="34" charset="0"/>
              </a:defRPr>
            </a:lvl7pPr>
            <a:lvl8pPr marL="3429000" indent="-228600" defTabSz="957263" eaLnBrk="0" fontAlgn="base" hangingPunct="0">
              <a:spcBef>
                <a:spcPct val="0"/>
              </a:spcBef>
              <a:spcAft>
                <a:spcPct val="0"/>
              </a:spcAft>
              <a:defRPr b="1">
                <a:solidFill>
                  <a:schemeClr val="tx1"/>
                </a:solidFill>
                <a:latin typeface="Helvetica" panose="020B0604020202020204" pitchFamily="34" charset="0"/>
              </a:defRPr>
            </a:lvl8pPr>
            <a:lvl9pPr marL="3886200" indent="-228600" defTabSz="957263" eaLnBrk="0" fontAlgn="base" hangingPunct="0">
              <a:spcBef>
                <a:spcPct val="0"/>
              </a:spcBef>
              <a:spcAft>
                <a:spcPct val="0"/>
              </a:spcAft>
              <a:defRPr b="1">
                <a:solidFill>
                  <a:schemeClr val="tx1"/>
                </a:solidFill>
                <a:latin typeface="Helvetica" panose="020B0604020202020204" pitchFamily="34" charset="0"/>
              </a:defRPr>
            </a:lvl9pPr>
          </a:lstStyle>
          <a:p>
            <a:pPr algn="r" eaLnBrk="1" hangingPunct="1"/>
            <a:fld id="{0BBBA938-47B6-4987-B7EC-4E9BB6B5BE0E}" type="slidenum">
              <a:rPr lang="en-US" sz="1200" b="0">
                <a:latin typeface="Times New Roman" panose="02020603050405020304" pitchFamily="18" charset="0"/>
              </a:rPr>
              <a:pPr algn="r" eaLnBrk="1" hangingPunct="1"/>
              <a:t>30</a:t>
            </a:fld>
            <a:endParaRPr lang="en-US" sz="1200" b="0">
              <a:latin typeface="Times New Roman" panose="02020603050405020304" pitchFamily="18" charset="0"/>
            </a:endParaRPr>
          </a:p>
        </p:txBody>
      </p:sp>
      <p:sp>
        <p:nvSpPr>
          <p:cNvPr id="163843" name="Rectangle 2"/>
          <p:cNvSpPr>
            <a:spLocks noGrp="1" noRot="1" noChangeAspect="1" noChangeArrowheads="1" noTextEdit="1"/>
          </p:cNvSpPr>
          <p:nvPr>
            <p:ph type="sldImg"/>
          </p:nvPr>
        </p:nvSpPr>
        <p:spPr>
          <a:xfrm>
            <a:off x="92075" y="746125"/>
            <a:ext cx="6621463" cy="3725863"/>
          </a:xfrm>
          <a:ln/>
        </p:spPr>
      </p:sp>
      <p:sp>
        <p:nvSpPr>
          <p:cNvPr id="163844" name="Rectangle 3"/>
          <p:cNvSpPr>
            <a:spLocks noGrp="1" noChangeArrowheads="1"/>
          </p:cNvSpPr>
          <p:nvPr>
            <p:ph type="body" idx="1"/>
          </p:nvPr>
        </p:nvSpPr>
        <p:spPr>
          <a:noFill/>
        </p:spPr>
        <p:txBody>
          <a:bodyPr lIns="95671" tIns="47836" rIns="95671" bIns="47836"/>
          <a:lstStyle/>
          <a:p>
            <a:pPr eaLnBrk="1" hangingPunct="1"/>
            <a:endParaRPr lang="en-AU"/>
          </a:p>
        </p:txBody>
      </p:sp>
    </p:spTree>
    <p:extLst>
      <p:ext uri="{BB962C8B-B14F-4D97-AF65-F5344CB8AC3E}">
        <p14:creationId xmlns:p14="http://schemas.microsoft.com/office/powerpoint/2010/main" val="1932737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txBox="1">
            <a:spLocks noGrp="1" noChangeArrowheads="1"/>
          </p:cNvSpPr>
          <p:nvPr/>
        </p:nvSpPr>
        <p:spPr bwMode="auto">
          <a:xfrm>
            <a:off x="3854450" y="9442450"/>
            <a:ext cx="2949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1" tIns="47836" rIns="95671" bIns="47836" anchor="b"/>
          <a:lstStyle>
            <a:lvl1pPr defTabSz="957263">
              <a:defRPr b="1">
                <a:solidFill>
                  <a:schemeClr val="tx1"/>
                </a:solidFill>
                <a:latin typeface="Helvetica" panose="020B0604020202020204" pitchFamily="34" charset="0"/>
              </a:defRPr>
            </a:lvl1pPr>
            <a:lvl2pPr marL="742950" indent="-285750" defTabSz="957263">
              <a:defRPr b="1">
                <a:solidFill>
                  <a:schemeClr val="tx1"/>
                </a:solidFill>
                <a:latin typeface="Helvetica" panose="020B0604020202020204" pitchFamily="34" charset="0"/>
              </a:defRPr>
            </a:lvl2pPr>
            <a:lvl3pPr marL="1143000" indent="-228600" defTabSz="957263">
              <a:defRPr b="1">
                <a:solidFill>
                  <a:schemeClr val="tx1"/>
                </a:solidFill>
                <a:latin typeface="Helvetica" panose="020B0604020202020204" pitchFamily="34" charset="0"/>
              </a:defRPr>
            </a:lvl3pPr>
            <a:lvl4pPr marL="1600200" indent="-228600" defTabSz="957263">
              <a:defRPr b="1">
                <a:solidFill>
                  <a:schemeClr val="tx1"/>
                </a:solidFill>
                <a:latin typeface="Helvetica" panose="020B0604020202020204" pitchFamily="34" charset="0"/>
              </a:defRPr>
            </a:lvl4pPr>
            <a:lvl5pPr marL="2057400" indent="-228600" defTabSz="957263">
              <a:defRPr b="1">
                <a:solidFill>
                  <a:schemeClr val="tx1"/>
                </a:solidFill>
                <a:latin typeface="Helvetica" panose="020B0604020202020204" pitchFamily="34" charset="0"/>
              </a:defRPr>
            </a:lvl5pPr>
            <a:lvl6pPr marL="2514600" indent="-228600" defTabSz="957263" eaLnBrk="0" fontAlgn="base" hangingPunct="0">
              <a:spcBef>
                <a:spcPct val="0"/>
              </a:spcBef>
              <a:spcAft>
                <a:spcPct val="0"/>
              </a:spcAft>
              <a:defRPr b="1">
                <a:solidFill>
                  <a:schemeClr val="tx1"/>
                </a:solidFill>
                <a:latin typeface="Helvetica" panose="020B0604020202020204" pitchFamily="34" charset="0"/>
              </a:defRPr>
            </a:lvl6pPr>
            <a:lvl7pPr marL="2971800" indent="-228600" defTabSz="957263" eaLnBrk="0" fontAlgn="base" hangingPunct="0">
              <a:spcBef>
                <a:spcPct val="0"/>
              </a:spcBef>
              <a:spcAft>
                <a:spcPct val="0"/>
              </a:spcAft>
              <a:defRPr b="1">
                <a:solidFill>
                  <a:schemeClr val="tx1"/>
                </a:solidFill>
                <a:latin typeface="Helvetica" panose="020B0604020202020204" pitchFamily="34" charset="0"/>
              </a:defRPr>
            </a:lvl7pPr>
            <a:lvl8pPr marL="3429000" indent="-228600" defTabSz="957263" eaLnBrk="0" fontAlgn="base" hangingPunct="0">
              <a:spcBef>
                <a:spcPct val="0"/>
              </a:spcBef>
              <a:spcAft>
                <a:spcPct val="0"/>
              </a:spcAft>
              <a:defRPr b="1">
                <a:solidFill>
                  <a:schemeClr val="tx1"/>
                </a:solidFill>
                <a:latin typeface="Helvetica" panose="020B0604020202020204" pitchFamily="34" charset="0"/>
              </a:defRPr>
            </a:lvl8pPr>
            <a:lvl9pPr marL="3886200" indent="-228600" defTabSz="957263" eaLnBrk="0" fontAlgn="base" hangingPunct="0">
              <a:spcBef>
                <a:spcPct val="0"/>
              </a:spcBef>
              <a:spcAft>
                <a:spcPct val="0"/>
              </a:spcAft>
              <a:defRPr b="1">
                <a:solidFill>
                  <a:schemeClr val="tx1"/>
                </a:solidFill>
                <a:latin typeface="Helvetica" panose="020B0604020202020204" pitchFamily="34" charset="0"/>
              </a:defRPr>
            </a:lvl9pPr>
          </a:lstStyle>
          <a:p>
            <a:pPr algn="r" eaLnBrk="1" hangingPunct="1"/>
            <a:fld id="{3909F4F2-FD00-426F-84D2-77278D7DB038}" type="slidenum">
              <a:rPr lang="en-US" sz="1200" b="0">
                <a:latin typeface="Times New Roman" panose="02020603050405020304" pitchFamily="18" charset="0"/>
              </a:rPr>
              <a:pPr algn="r" eaLnBrk="1" hangingPunct="1"/>
              <a:t>32</a:t>
            </a:fld>
            <a:endParaRPr lang="en-US" sz="1200" b="0">
              <a:latin typeface="Times New Roman" panose="02020603050405020304" pitchFamily="18" charset="0"/>
            </a:endParaRPr>
          </a:p>
        </p:txBody>
      </p:sp>
      <p:sp>
        <p:nvSpPr>
          <p:cNvPr id="164867" name="Rectangle 2"/>
          <p:cNvSpPr>
            <a:spLocks noGrp="1" noRot="1" noChangeAspect="1" noChangeArrowheads="1" noTextEdit="1"/>
          </p:cNvSpPr>
          <p:nvPr>
            <p:ph type="sldImg"/>
          </p:nvPr>
        </p:nvSpPr>
        <p:spPr>
          <a:xfrm>
            <a:off x="92075" y="746125"/>
            <a:ext cx="6621463" cy="3725863"/>
          </a:xfrm>
          <a:ln/>
        </p:spPr>
      </p:sp>
      <p:sp>
        <p:nvSpPr>
          <p:cNvPr id="164868" name="Rectangle 3"/>
          <p:cNvSpPr>
            <a:spLocks noGrp="1" noChangeArrowheads="1"/>
          </p:cNvSpPr>
          <p:nvPr>
            <p:ph type="body" idx="1"/>
          </p:nvPr>
        </p:nvSpPr>
        <p:spPr>
          <a:noFill/>
        </p:spPr>
        <p:txBody>
          <a:bodyPr lIns="95671" tIns="47836" rIns="95671" bIns="47836"/>
          <a:lstStyle/>
          <a:p>
            <a:pPr eaLnBrk="1" hangingPunct="1"/>
            <a:endParaRPr lang="en-AU"/>
          </a:p>
        </p:txBody>
      </p:sp>
    </p:spTree>
    <p:extLst>
      <p:ext uri="{BB962C8B-B14F-4D97-AF65-F5344CB8AC3E}">
        <p14:creationId xmlns:p14="http://schemas.microsoft.com/office/powerpoint/2010/main" val="3282823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xfrm>
            <a:off x="92075" y="746125"/>
            <a:ext cx="6621463" cy="3725863"/>
          </a:xfrm>
          <a:ln/>
        </p:spPr>
      </p:sp>
      <p:sp>
        <p:nvSpPr>
          <p:cNvPr id="165891" name="Rectangle 3"/>
          <p:cNvSpPr>
            <a:spLocks noGrp="1" noChangeArrowheads="1"/>
          </p:cNvSpPr>
          <p:nvPr>
            <p:ph type="body" idx="1"/>
          </p:nvPr>
        </p:nvSpPr>
        <p:spPr>
          <a:noFill/>
        </p:spPr>
        <p:txBody>
          <a:bodyPr/>
          <a:lstStyle/>
          <a:p>
            <a:pPr eaLnBrk="1" hangingPunct="1"/>
            <a:endParaRPr lang="en-AU"/>
          </a:p>
        </p:txBody>
      </p:sp>
    </p:spTree>
    <p:extLst>
      <p:ext uri="{BB962C8B-B14F-4D97-AF65-F5344CB8AC3E}">
        <p14:creationId xmlns:p14="http://schemas.microsoft.com/office/powerpoint/2010/main" val="19020082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Master" Target="../slideMasters/slideMaster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Master" Target="../slideMasters/slideMaster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solidFill>
                  <a:srgbClr val="395173"/>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90B599-C7AA-4C78-ADC3-D87259F907D8}"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B563F-3A90-42D0-81E7-A1CA74F2F8B1}" type="slidenum">
              <a:rPr lang="en-US" smtClean="0"/>
              <a:t>‹#›</a:t>
            </a:fld>
            <a:endParaRPr lang="en-US"/>
          </a:p>
        </p:txBody>
      </p:sp>
      <p:sp>
        <p:nvSpPr>
          <p:cNvPr id="7" name="Rectangle 6"/>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0"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4" name="Picture 13">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5"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119845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5888"/>
            <a:ext cx="10972800" cy="63341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082000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5191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AU" dirty="0"/>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a:defRPr/>
            </a:pPr>
            <a:fld id="{43334C30-63B0-4DF5-A639-BA74C8E00362}" type="slidenum">
              <a:rPr lang="en-US"/>
              <a:pPr>
                <a:defRPr/>
              </a:pPr>
              <a:t>‹#›</a:t>
            </a:fld>
            <a:endParaRPr lang="en-US"/>
          </a:p>
        </p:txBody>
      </p:sp>
    </p:spTree>
    <p:extLst>
      <p:ext uri="{BB962C8B-B14F-4D97-AF65-F5344CB8AC3E}">
        <p14:creationId xmlns:p14="http://schemas.microsoft.com/office/powerpoint/2010/main" val="40862687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3918" y="303415"/>
            <a:ext cx="10338919" cy="533400"/>
          </a:xfrm>
          <a:prstGeom prst="rect">
            <a:avLst/>
          </a:prstGeom>
        </p:spPr>
        <p:txBody>
          <a:bodyPr/>
          <a:lstStyle>
            <a:lvl1pPr algn="l">
              <a:defRPr sz="2800" b="1"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7050"/>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1" y="6536219"/>
            <a:ext cx="940299" cy="234407"/>
          </a:xfrm>
          <a:prstGeom prst="rect">
            <a:avLst/>
          </a:prstGeom>
        </p:spPr>
      </p:pic>
      <p:sp>
        <p:nvSpPr>
          <p:cNvPr id="6" name="Rectangle 5"/>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7"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9" name="Picture 8">
            <a:extLst>
              <a:ext uri="{FF2B5EF4-FFF2-40B4-BE49-F238E27FC236}">
                <a16:creationId xmlns:a16="http://schemas.microsoft.com/office/drawing/2014/main" id="{45B5E820-C1C5-45C8-AC72-79D1C2469B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0"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0130038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736246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665784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Rectangle 12"/>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22"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4"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2" name="Picture 11">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4"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321622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395173"/>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90B599-C7AA-4C78-ADC3-D87259F907D8}"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B563F-3A90-42D0-81E7-A1CA74F2F8B1}" type="slidenum">
              <a:rPr lang="en-US" smtClean="0"/>
              <a:t>‹#›</a:t>
            </a:fld>
            <a:endParaRPr lang="en-US"/>
          </a:p>
        </p:txBody>
      </p:sp>
      <p:sp>
        <p:nvSpPr>
          <p:cNvPr id="7" name="Rectangle 6"/>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0"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4" name="Picture 13">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5"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1768020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1" y="5687628"/>
            <a:ext cx="7687733" cy="475836"/>
          </a:xfrm>
          <a:prstGeom prst="rect">
            <a:avLst/>
          </a:prstGeom>
        </p:spPr>
        <p:txBody>
          <a:bodyPr wrap="square" lIns="0" tIns="0" rIns="0" bIns="0">
            <a:noAutofit/>
          </a:bodyPr>
          <a:lstStyle>
            <a:lvl1pPr algn="l">
              <a:defRPr sz="18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80" y="4135090"/>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p:cNvSpPr/>
          <p:nvPr userDrawn="1"/>
        </p:nvSpPr>
        <p:spPr>
          <a:xfrm>
            <a:off x="1" y="4135090"/>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nvGrpSpPr>
          <p:cNvPr id="6" name="Group 5"/>
          <p:cNvGrpSpPr/>
          <p:nvPr userDrawn="1"/>
        </p:nvGrpSpPr>
        <p:grpSpPr>
          <a:xfrm>
            <a:off x="3553427"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35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350"/>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196757" y="814139"/>
            <a:ext cx="9995243" cy="3026201"/>
          </a:xfrm>
          <a:prstGeom prst="rect">
            <a:avLst/>
          </a:prstGeom>
        </p:spPr>
      </p:pic>
      <p:sp>
        <p:nvSpPr>
          <p:cNvPr id="13" name="Subtitle 2"/>
          <p:cNvSpPr txBox="1">
            <a:spLocks/>
          </p:cNvSpPr>
          <p:nvPr userDrawn="1"/>
        </p:nvSpPr>
        <p:spPr>
          <a:xfrm>
            <a:off x="585021"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smtClean="0">
                <a:solidFill>
                  <a:schemeClr val="bg1"/>
                </a:solidFill>
              </a:rPr>
              <a:t>Potable</a:t>
            </a:r>
            <a:r>
              <a:rPr lang="en-US" sz="3200" baseline="0" dirty="0" smtClean="0">
                <a:solidFill>
                  <a:schemeClr val="bg1"/>
                </a:solidFill>
              </a:rPr>
              <a:t> Reuse Operator Training</a:t>
            </a:r>
          </a:p>
          <a:p>
            <a:pPr marL="0" indent="0">
              <a:buNone/>
            </a:pPr>
            <a:r>
              <a:rPr lang="en-US" sz="2000" i="1" baseline="0" dirty="0" smtClean="0">
                <a:solidFill>
                  <a:schemeClr val="bg1"/>
                </a:solidFill>
              </a:rPr>
              <a:t>Water Research Foundation Project Reuse-15-05</a:t>
            </a:r>
            <a:endParaRPr lang="en-US" sz="2000" i="1" dirty="0">
              <a:solidFill>
                <a:schemeClr val="bg1"/>
              </a:solidFill>
            </a:endParaRP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50085" y="177634"/>
            <a:ext cx="1541392"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931981" y="153114"/>
            <a:ext cx="101385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085128" y="185496"/>
            <a:ext cx="1256075" cy="352604"/>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pic>
        <p:nvPicPr>
          <p:cNvPr id="2" name="Picture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89335" y="704683"/>
            <a:ext cx="3548595" cy="2244635"/>
          </a:xfrm>
          <a:prstGeom prst="rect">
            <a:avLst/>
          </a:prstGeom>
        </p:spPr>
      </p:pic>
    </p:spTree>
    <p:extLst>
      <p:ext uri="{BB962C8B-B14F-4D97-AF65-F5344CB8AC3E}">
        <p14:creationId xmlns:p14="http://schemas.microsoft.com/office/powerpoint/2010/main" val="3758976991"/>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1" y="1873474"/>
            <a:ext cx="10352617" cy="820738"/>
          </a:xfrm>
          <a:prstGeom prst="rect">
            <a:avLst/>
          </a:prstGeom>
        </p:spPr>
        <p:txBody>
          <a:bodyPr wrap="square" lIns="0" tIns="0" rIns="0" bIns="0">
            <a:spAutoFit/>
          </a:bodyPr>
          <a:lstStyle>
            <a:lvl1pPr algn="l">
              <a:lnSpc>
                <a:spcPts val="6375"/>
              </a:lnSpc>
              <a:defRPr sz="54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5"/>
            <a:ext cx="7687733" cy="218137"/>
          </a:xfrm>
          <a:prstGeom prst="rect">
            <a:avLst/>
          </a:prstGeom>
        </p:spPr>
        <p:txBody>
          <a:bodyPr wrap="square" lIns="0" tIns="0" rIns="0" bIns="0">
            <a:spAutoFit/>
          </a:bodyPr>
          <a:lstStyle>
            <a:lvl1pPr marL="0" indent="0" algn="l">
              <a:buNone/>
              <a:defRPr sz="1575" b="1">
                <a:solidFill>
                  <a:srgbClr val="FFFFFF"/>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500697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8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3015522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1" y="541964"/>
            <a:ext cx="10379243" cy="533400"/>
          </a:xfrm>
          <a:prstGeom prst="rect">
            <a:avLst/>
          </a:prstGeom>
        </p:spPr>
        <p:txBody>
          <a:bodyPr vert="horz" lIns="91440" tIns="45720" rIns="91440" bIns="45720" rtlCol="0" anchor="ctr">
            <a:noAutofit/>
          </a:bodyPr>
          <a:lstStyle>
            <a:lvl1pPr>
              <a:defRPr sz="27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685800" rtl="0" eaLnBrk="1" fontAlgn="auto" latinLnBrk="0" hangingPunct="1">
              <a:lnSpc>
                <a:spcPts val="2340"/>
              </a:lnSpc>
              <a:spcBef>
                <a:spcPts val="1800"/>
              </a:spcBef>
              <a:spcAft>
                <a:spcPts val="0"/>
              </a:spcAft>
              <a:buClr>
                <a:srgbClr val="000000">
                  <a:lumMod val="75000"/>
                  <a:lumOff val="25000"/>
                </a:srgbClr>
              </a:buClr>
              <a:buSzPct val="105000"/>
              <a:buFont typeface="Arial" panose="020B0604020202020204" pitchFamily="34" charset="0"/>
              <a:buNone/>
              <a:tabLst/>
              <a:defRPr baseline="0">
                <a:latin typeface="Arial" panose="020B0604020202020204" pitchFamily="34" charset="0"/>
                <a:cs typeface="Arial" panose="020B0604020202020204" pitchFamily="34" charset="0"/>
              </a:defRPr>
            </a:lvl1pPr>
          </a:lstStyle>
          <a:p>
            <a:pPr marL="171450" marR="0" lvl="0" indent="-171450" algn="l" defTabSz="685800" rtl="0" eaLnBrk="1" fontAlgn="auto" latinLnBrk="0" hangingPunct="1">
              <a:lnSpc>
                <a:spcPts val="2340"/>
              </a:lnSpc>
              <a:spcBef>
                <a:spcPts val="1800"/>
              </a:spcBef>
              <a:spcAft>
                <a:spcPts val="0"/>
              </a:spcAft>
              <a:buClr>
                <a:srgbClr val="000000">
                  <a:lumMod val="75000"/>
                  <a:lumOff val="25000"/>
                </a:srgbClr>
              </a:buClr>
              <a:buSzPct val="105000"/>
              <a:buFont typeface="Arial" panose="020B0604020202020204" pitchFamily="34" charset="0"/>
              <a:buChar char="•"/>
              <a:tabLst/>
              <a:defRPr/>
            </a:pPr>
            <a:r>
              <a:rPr kumimoji="0" lang="en-US" sz="195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7" name="Rectangle 16"/>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20"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1" name="Picture 10">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12" name="TextBox 11"/>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20967226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1" y="541964"/>
            <a:ext cx="10379243" cy="533400"/>
          </a:xfrm>
          <a:prstGeom prst="rect">
            <a:avLst/>
          </a:prstGeom>
        </p:spPr>
        <p:txBody>
          <a:bodyPr vert="horz" lIns="91440" tIns="45720" rIns="91440" bIns="45720" rtlCol="0" anchor="ctr">
            <a:noAutofit/>
          </a:bodyPr>
          <a:lstStyle>
            <a:lvl1pPr>
              <a:defRPr sz="27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Rectangle 12"/>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9"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1" name="Picture 10">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12" name="TextBox 11"/>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784476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600203"/>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3"/>
          <p:cNvSpPr txBox="1">
            <a:spLocks/>
          </p:cNvSpPr>
          <p:nvPr userDrawn="1"/>
        </p:nvSpPr>
        <p:spPr>
          <a:xfrm>
            <a:off x="2" y="6492878"/>
            <a:ext cx="530524" cy="365125"/>
          </a:xfrm>
          <a:prstGeom prst="rect">
            <a:avLst/>
          </a:prstGeom>
        </p:spPr>
        <p:txBody>
          <a:bodyPr vert="horz" lIns="68580" tIns="34290" rIns="68580" bIns="34290" rtlCol="0" anchor="ctr"/>
          <a:lstStyle>
            <a:defPPr>
              <a:defRPr lang="en-US"/>
            </a:defPPr>
            <a:lvl1pPr marL="0" algn="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E60767-D579-4E64-8C85-7C77A91890E0}" type="slidenum">
              <a:rPr lang="en-US" sz="900" smtClean="0"/>
              <a:pPr/>
              <a:t>‹#›</a:t>
            </a:fld>
            <a:endParaRPr lang="en-US" sz="900" dirty="0"/>
          </a:p>
        </p:txBody>
      </p:sp>
      <p:sp>
        <p:nvSpPr>
          <p:cNvPr id="6" name="Rectangle 5"/>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0"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2" name="Picture 11">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14" name="TextBox 13"/>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0716334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1890" b="1"/>
            </a:lvl1pPr>
          </a:lstStyle>
          <a:p>
            <a:r>
              <a:rPr lang="en-US" dirty="0"/>
              <a:t>Concise Title</a:t>
            </a:r>
          </a:p>
        </p:txBody>
      </p:sp>
      <p:sp>
        <p:nvSpPr>
          <p:cNvPr id="3" name="Content Placeholder 2"/>
          <p:cNvSpPr>
            <a:spLocks noGrp="1"/>
          </p:cNvSpPr>
          <p:nvPr>
            <p:ph sz="quarter" idx="12" hasCustomPrompt="1"/>
          </p:nvPr>
        </p:nvSpPr>
        <p:spPr>
          <a:xfrm>
            <a:off x="928100" y="3606230"/>
            <a:ext cx="10349501" cy="2565970"/>
          </a:xfrm>
        </p:spPr>
        <p:txBody>
          <a:bodyPr>
            <a:normAutofit/>
          </a:bodyPr>
          <a:lstStyle>
            <a:lvl1pPr marL="0" indent="0">
              <a:buNone/>
              <a:defRPr sz="1350" baseline="0"/>
            </a:lvl1pPr>
            <a:lvl3pPr marL="61722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100" y="1617122"/>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0"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4"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2" name="Picture 11">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16" name="TextBox 15"/>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0362054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ullout + graphic">
    <p:spTree>
      <p:nvGrpSpPr>
        <p:cNvPr id="1" name=""/>
        <p:cNvGrpSpPr/>
        <p:nvPr/>
      </p:nvGrpSpPr>
      <p:grpSpPr>
        <a:xfrm>
          <a:off x="0" y="0"/>
          <a:ext cx="0" cy="0"/>
          <a:chOff x="0" y="0"/>
          <a:chExt cx="0" cy="0"/>
        </a:xfrm>
      </p:grpSpPr>
      <p:sp>
        <p:nvSpPr>
          <p:cNvPr id="6" name="Rectangle 5"/>
          <p:cNvSpPr/>
          <p:nvPr userDrawn="1"/>
        </p:nvSpPr>
        <p:spPr>
          <a:xfrm>
            <a:off x="1" y="0"/>
            <a:ext cx="5937251" cy="6858000"/>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p>
        </p:txBody>
      </p:sp>
      <p:sp>
        <p:nvSpPr>
          <p:cNvPr id="8" name="Text Placeholder 7"/>
          <p:cNvSpPr>
            <a:spLocks noGrp="1"/>
          </p:cNvSpPr>
          <p:nvPr>
            <p:ph type="body" sz="quarter" idx="10" hasCustomPrompt="1"/>
          </p:nvPr>
        </p:nvSpPr>
        <p:spPr>
          <a:xfrm>
            <a:off x="914401" y="1419726"/>
            <a:ext cx="4636168" cy="4752474"/>
          </a:xfrm>
          <a:prstGeom prst="rect">
            <a:avLst/>
          </a:prstGeom>
        </p:spPr>
        <p:txBody>
          <a:bodyPr tIns="0" rIns="0" anchor="ctr">
            <a:noAutofit/>
          </a:bodyPr>
          <a:lstStyle>
            <a:lvl1pPr marL="0" indent="0" algn="l">
              <a:lnSpc>
                <a:spcPts val="3000"/>
              </a:lnSpc>
              <a:spcBef>
                <a:spcPts val="0"/>
              </a:spcBef>
              <a:buNone/>
              <a:defRPr sz="2700" i="1" baseline="0">
                <a:solidFill>
                  <a:schemeClr val="bg1"/>
                </a:solidFill>
                <a:latin typeface="Times New Roman" panose="02020603050405020304" pitchFamily="18" charset="0"/>
                <a:cs typeface="Times New Roman" panose="02020603050405020304" pitchFamily="18" charset="0"/>
              </a:defRPr>
            </a:lvl1pPr>
            <a:lvl2pPr marL="342900" indent="0">
              <a:buNone/>
              <a:defRPr>
                <a:solidFill>
                  <a:schemeClr val="bg1"/>
                </a:solidFill>
                <a:latin typeface="Times New Roman" panose="02020603050405020304" pitchFamily="18" charset="0"/>
                <a:cs typeface="Times New Roman" panose="02020603050405020304" pitchFamily="18" charset="0"/>
              </a:defRPr>
            </a:lvl2pPr>
            <a:lvl3pPr marL="685800" indent="0">
              <a:buNone/>
              <a:defRPr>
                <a:solidFill>
                  <a:schemeClr val="bg1"/>
                </a:solidFill>
                <a:latin typeface="Times New Roman" panose="02020603050405020304" pitchFamily="18" charset="0"/>
                <a:cs typeface="Times New Roman" panose="02020603050405020304" pitchFamily="18" charset="0"/>
              </a:defRPr>
            </a:lvl3pPr>
            <a:lvl4pPr marL="1028700" indent="0">
              <a:buNone/>
              <a:defRPr>
                <a:solidFill>
                  <a:schemeClr val="bg1"/>
                </a:solidFill>
                <a:latin typeface="Times New Roman" panose="02020603050405020304" pitchFamily="18" charset="0"/>
                <a:cs typeface="Times New Roman" panose="02020603050405020304" pitchFamily="18" charset="0"/>
              </a:defRPr>
            </a:lvl4pPr>
            <a:lvl5pPr marL="1371600" indent="0">
              <a:buNone/>
              <a:defRPr>
                <a:solidFill>
                  <a:schemeClr val="bg1"/>
                </a:solidFill>
                <a:latin typeface="Times New Roman" panose="02020603050405020304" pitchFamily="18" charset="0"/>
                <a:cs typeface="Times New Roman" panose="02020603050405020304" pitchFamily="18" charset="0"/>
              </a:defRPr>
            </a:lvl5pPr>
          </a:lstStyle>
          <a:p>
            <a:pPr lvl="0"/>
            <a:r>
              <a:rPr lang="en-US" dirty="0"/>
              <a:t>Use this for creative text such as pull quotes, marketing statements, </a:t>
            </a:r>
            <a:r>
              <a:rPr lang="en-US" dirty="0" err="1"/>
              <a:t>etc</a:t>
            </a:r>
            <a:endParaRPr lang="en-US" dirty="0"/>
          </a:p>
        </p:txBody>
      </p:sp>
      <p:sp>
        <p:nvSpPr>
          <p:cNvPr id="3" name="Content Placeholder 2"/>
          <p:cNvSpPr>
            <a:spLocks noGrp="1"/>
          </p:cNvSpPr>
          <p:nvPr>
            <p:ph sz="quarter" idx="11" hasCustomPrompt="1"/>
          </p:nvPr>
        </p:nvSpPr>
        <p:spPr>
          <a:xfrm>
            <a:off x="6248400" y="533400"/>
            <a:ext cx="5046133" cy="5638800"/>
          </a:xfrm>
        </p:spPr>
        <p:txBody>
          <a:bodyPr/>
          <a:lstStyle>
            <a:lvl1pPr>
              <a:defRPr/>
            </a:lvl1pPr>
          </a:lstStyle>
          <a:p>
            <a:pPr lvl="0"/>
            <a:r>
              <a:rPr lang="en-US" dirty="0"/>
              <a:t>Insert image or graphic</a:t>
            </a:r>
          </a:p>
        </p:txBody>
      </p:sp>
      <p:sp>
        <p:nvSpPr>
          <p:cNvPr id="5" name="Text Placeholder 4"/>
          <p:cNvSpPr>
            <a:spLocks noGrp="1"/>
          </p:cNvSpPr>
          <p:nvPr>
            <p:ph type="body" sz="quarter" idx="12" hasCustomPrompt="1"/>
          </p:nvPr>
        </p:nvSpPr>
        <p:spPr>
          <a:xfrm>
            <a:off x="914401" y="531690"/>
            <a:ext cx="5029200" cy="533400"/>
          </a:xfrm>
        </p:spPr>
        <p:txBody>
          <a:bodyPr>
            <a:noAutofit/>
          </a:bodyPr>
          <a:lstStyle>
            <a:lvl1pPr marL="0" indent="0">
              <a:buNone/>
              <a:defRPr sz="2100" b="1" baseline="0">
                <a:solidFill>
                  <a:schemeClr val="bg1"/>
                </a:solidFill>
                <a:latin typeface="+mj-lt"/>
              </a:defRPr>
            </a:lvl1pPr>
          </a:lstStyle>
          <a:p>
            <a:pPr lvl="0"/>
            <a:r>
              <a:rPr lang="en-US" dirty="0"/>
              <a:t>Concise Title</a:t>
            </a:r>
          </a:p>
        </p:txBody>
      </p:sp>
      <p:sp>
        <p:nvSpPr>
          <p:cNvPr id="7" name="Slide Number Placeholder 1"/>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750">
                <a:solidFill>
                  <a:schemeClr val="tx1">
                    <a:tint val="75000"/>
                  </a:schemeClr>
                </a:solidFill>
                <a:latin typeface="+mj-lt"/>
              </a:defRPr>
            </a:lvl1pPr>
          </a:lstStyle>
          <a:p>
            <a:fld id="{AAAAF933-B985-4433-97C3-72934A437ACB}" type="slidenum">
              <a:rPr lang="en-US" smtClean="0"/>
              <a:pPr/>
              <a:t>‹#›</a:t>
            </a:fld>
            <a:endParaRPr lang="en-US"/>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2" y="6536221"/>
            <a:ext cx="940299" cy="234407"/>
          </a:xfrm>
          <a:prstGeom prst="rect">
            <a:avLst/>
          </a:prstGeom>
        </p:spPr>
      </p:pic>
      <p:sp>
        <p:nvSpPr>
          <p:cNvPr id="10" name="Rectangle 9"/>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4"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37874629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1" y="541964"/>
            <a:ext cx="10338919" cy="533400"/>
          </a:xfrm>
          <a:prstGeom prst="rect">
            <a:avLst/>
          </a:prstGeom>
        </p:spPr>
        <p:txBody>
          <a:bodyPr/>
          <a:lstStyle>
            <a:lvl1pPr algn="l">
              <a:defRPr sz="21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100" y="1101178"/>
            <a:ext cx="7707901" cy="346466"/>
          </a:xfrm>
        </p:spPr>
        <p:txBody>
          <a:bodyPr>
            <a:noAutofit/>
          </a:bodyPr>
          <a:lstStyle>
            <a:lvl1pPr marL="0" indent="0">
              <a:lnSpc>
                <a:spcPts val="1500"/>
              </a:lnSpc>
              <a:spcBef>
                <a:spcPts val="0"/>
              </a:spcBef>
              <a:buNone/>
              <a:defRPr sz="1125" b="1">
                <a:solidFill>
                  <a:schemeClr val="accent6"/>
                </a:solidFill>
                <a:latin typeface="+mj-lt"/>
              </a:defRPr>
            </a:lvl1pPr>
          </a:lstStyle>
          <a:p>
            <a:pPr lvl="0"/>
            <a:r>
              <a:rPr lang="en-US" dirty="0"/>
              <a:t>If you need a subhead, put it here</a:t>
            </a:r>
          </a:p>
        </p:txBody>
      </p:sp>
      <p:sp>
        <p:nvSpPr>
          <p:cNvPr id="10" name="Rectangle 9"/>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5" name="Picture 14">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7"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2919176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1" y="685800"/>
            <a:ext cx="10338919" cy="533400"/>
          </a:xfrm>
          <a:prstGeom prst="rect">
            <a:avLst/>
          </a:prstGeom>
        </p:spPr>
        <p:txBody>
          <a:bodyPr/>
          <a:lstStyle>
            <a:lvl1pPr algn="l">
              <a:defRPr sz="2100" baseline="0">
                <a:solidFill>
                  <a:srgbClr val="395173"/>
                </a:solidFill>
              </a:defRPr>
            </a:lvl1pPr>
          </a:lstStyle>
          <a:p>
            <a:r>
              <a:rPr lang="en-US" dirty="0"/>
              <a:t>Concise Title</a:t>
            </a:r>
          </a:p>
        </p:txBody>
      </p:sp>
      <p:sp>
        <p:nvSpPr>
          <p:cNvPr id="3" name="Rectangle 2"/>
          <p:cNvSpPr/>
          <p:nvPr userDrawn="1"/>
        </p:nvSpPr>
        <p:spPr>
          <a:xfrm>
            <a:off x="0" y="6390526"/>
            <a:ext cx="12192000" cy="467474"/>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graphic/photo </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2" y="6536221"/>
            <a:ext cx="940299" cy="234407"/>
          </a:xfrm>
          <a:prstGeom prst="rect">
            <a:avLst/>
          </a:prstGeom>
        </p:spPr>
      </p:pic>
    </p:spTree>
    <p:extLst>
      <p:ext uri="{BB962C8B-B14F-4D97-AF65-F5344CB8AC3E}">
        <p14:creationId xmlns:p14="http://schemas.microsoft.com/office/powerpoint/2010/main" val="107368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5888"/>
            <a:ext cx="10972800" cy="63341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210675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7526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a:t>Click to edit Master title style</a:t>
            </a:r>
            <a:endParaRPr lang="en-AU" dirty="0"/>
          </a:p>
        </p:txBody>
      </p:sp>
      <p:sp>
        <p:nvSpPr>
          <p:cNvPr id="3" name="Content Placeholder 2"/>
          <p:cNvSpPr>
            <a:spLocks noGrp="1"/>
          </p:cNvSpPr>
          <p:nvPr>
            <p:ph sz="half" idx="1"/>
          </p:nvPr>
        </p:nvSpPr>
        <p:spPr>
          <a:xfrm>
            <a:off x="914400" y="1981200"/>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97600" y="1981200"/>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a:defRPr/>
            </a:pPr>
            <a:fld id="{43334C30-63B0-4DF5-A639-BA74C8E00362}" type="slidenum">
              <a:rPr lang="en-US"/>
              <a:pPr>
                <a:defRPr/>
              </a:pPr>
              <a:t>‹#›</a:t>
            </a:fld>
            <a:endParaRPr lang="en-US"/>
          </a:p>
        </p:txBody>
      </p:sp>
    </p:spTree>
    <p:extLst>
      <p:ext uri="{BB962C8B-B14F-4D97-AF65-F5344CB8AC3E}">
        <p14:creationId xmlns:p14="http://schemas.microsoft.com/office/powerpoint/2010/main" val="372722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sz="36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atin typeface="Arial" panose="020B0604020202020204" pitchFamily="34" charset="0"/>
                <a:cs typeface="Arial" panose="020B0604020202020204" pitchFamily="34" charset="0"/>
              </a:defRPr>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7" name="Rectangle 16"/>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0"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1" name="Picture 10">
            <a:extLst>
              <a:ext uri="{FF2B5EF4-FFF2-40B4-BE49-F238E27FC236}">
                <a16:creationId xmlns:a16="http://schemas.microsoft.com/office/drawing/2014/main" id="{B634B944-E318-489C-90AE-56BE2CD42B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01703" y="6287249"/>
            <a:ext cx="829262" cy="507686"/>
          </a:xfrm>
          <a:prstGeom prst="rect">
            <a:avLst/>
          </a:prstGeom>
        </p:spPr>
      </p:pic>
      <p:sp>
        <p:nvSpPr>
          <p:cNvPr id="12"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835523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2600" y="1348815"/>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4200" b="0" cap="none" baseline="0" dirty="0">
                <a:ln w="635">
                  <a:noFill/>
                </a:ln>
                <a:solidFill>
                  <a:srgbClr val="0070C0"/>
                </a:solidFill>
                <a:effectLst/>
                <a:latin typeface="+mj-lt"/>
                <a:ea typeface="+mj-ea"/>
                <a:cs typeface="+mj-cs"/>
              </a:defRPr>
            </a:lvl1pPr>
          </a:lstStyle>
          <a:p>
            <a:r>
              <a:rPr kumimoji="0" lang="en-US" dirty="0"/>
              <a:t>Click to edit Master title style</a:t>
            </a:r>
          </a:p>
        </p:txBody>
      </p:sp>
      <p:sp>
        <p:nvSpPr>
          <p:cNvPr id="3" name="Text Placeholder 2"/>
          <p:cNvSpPr>
            <a:spLocks noGrp="1"/>
          </p:cNvSpPr>
          <p:nvPr>
            <p:ph type="body" idx="1"/>
          </p:nvPr>
        </p:nvSpPr>
        <p:spPr>
          <a:xfrm>
            <a:off x="1752600" y="2704664"/>
            <a:ext cx="9317736" cy="1509712"/>
          </a:xfrm>
        </p:spPr>
        <p:txBody>
          <a:bodyPr lIns="45720" rIns="45720" anchor="t"/>
          <a:lstStyle>
            <a:lvl1pPr marL="0" indent="0">
              <a:buNone/>
              <a:defRPr sz="1650">
                <a:solidFill>
                  <a:schemeClr val="bg1"/>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dirty="0"/>
              <a:t>Click to edit Master text styles</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9FCBFCE6-CA4D-43C5-9948-B153EF656DA5}" type="datetime1">
              <a:rPr lang="en-US" smtClean="0"/>
              <a:t>8/2/2018</a:t>
            </a:fld>
            <a:endParaRPr lang="en-US" dirty="0"/>
          </a:p>
        </p:txBody>
      </p:sp>
      <p:sp>
        <p:nvSpPr>
          <p:cNvPr id="5" name="Footer Placeholder 4"/>
          <p:cNvSpPr>
            <a:spLocks noGrp="1"/>
          </p:cNvSpPr>
          <p:nvPr>
            <p:ph type="ftr" sz="quarter" idx="11"/>
          </p:nvPr>
        </p:nvSpPr>
        <p:spPr>
          <a:xfrm>
            <a:off x="3556000" y="6356353"/>
            <a:ext cx="4470400" cy="365125"/>
          </a:xfrm>
          <a:prstGeom prst="rect">
            <a:avLst/>
          </a:prstGeom>
        </p:spPr>
        <p:txBody>
          <a:bodyPr/>
          <a:lstStyle/>
          <a:p>
            <a:r>
              <a:rPr lang="en-US"/>
              <a:t>NWRI IAP for Pure Water Soquel Groundwater Replenishment Project</a:t>
            </a:r>
            <a:endParaRPr lang="en-US" dirty="0"/>
          </a:p>
        </p:txBody>
      </p:sp>
      <p:sp>
        <p:nvSpPr>
          <p:cNvPr id="6" name="Slide Number Placeholder 5"/>
          <p:cNvSpPr>
            <a:spLocks noGrp="1"/>
          </p:cNvSpPr>
          <p:nvPr>
            <p:ph type="sldNum" sz="quarter" idx="12"/>
          </p:nvPr>
        </p:nvSpPr>
        <p:spPr>
          <a:xfrm>
            <a:off x="10972800" y="6356353"/>
            <a:ext cx="1016000" cy="365125"/>
          </a:xfrm>
          <a:prstGeom prst="rect">
            <a:avLst/>
          </a:prstGeom>
        </p:spPr>
        <p:txBody>
          <a:bodyPr/>
          <a:lstStyle>
            <a:lvl1pPr>
              <a:defRPr sz="1050">
                <a:solidFill>
                  <a:schemeClr val="accent1"/>
                </a:solidFill>
              </a:defRPr>
            </a:lvl1pPr>
          </a:lstStyle>
          <a:p>
            <a:fld id="{D5761902-50E0-4E8D-8F12-D6B649950F66}" type="slidenum">
              <a:rPr lang="en-US" smtClean="0"/>
              <a:pPr/>
              <a:t>‹#›</a:t>
            </a:fld>
            <a:endParaRPr lang="en-US" dirty="0"/>
          </a:p>
        </p:txBody>
      </p:sp>
    </p:spTree>
    <p:extLst>
      <p:ext uri="{BB962C8B-B14F-4D97-AF65-F5344CB8AC3E}">
        <p14:creationId xmlns:p14="http://schemas.microsoft.com/office/powerpoint/2010/main" val="29604233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0" y="5687628"/>
            <a:ext cx="7687733"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79" y="4135088"/>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4135088"/>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nvGrpSpPr>
          <p:cNvPr id="6" name="Group 5"/>
          <p:cNvGrpSpPr/>
          <p:nvPr userDrawn="1"/>
        </p:nvGrpSpPr>
        <p:grpSpPr>
          <a:xfrm>
            <a:off x="3553426"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196757" y="814137"/>
            <a:ext cx="9995243" cy="3026201"/>
          </a:xfrm>
          <a:prstGeom prst="rect">
            <a:avLst/>
          </a:prstGeom>
        </p:spPr>
      </p:pic>
      <p:sp>
        <p:nvSpPr>
          <p:cNvPr id="13" name="Subtitle 2"/>
          <p:cNvSpPr txBox="1">
            <a:spLocks/>
          </p:cNvSpPr>
          <p:nvPr userDrawn="1"/>
        </p:nvSpPr>
        <p:spPr>
          <a:xfrm>
            <a:off x="585020"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a:solidFill>
                  <a:schemeClr val="bg1"/>
                </a:solidFill>
              </a:rPr>
              <a:t>Reuse-15-05: DPR Operator Training Template Cover Slide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56413" y="253082"/>
            <a:ext cx="1871779"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81849" y="153113"/>
            <a:ext cx="126398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32040" y="244844"/>
            <a:ext cx="1455463" cy="343525"/>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40582" y="1499359"/>
            <a:ext cx="3696577" cy="1697323"/>
          </a:xfrm>
          <a:prstGeom prst="rect">
            <a:avLst/>
          </a:prstGeom>
        </p:spPr>
      </p:pic>
    </p:spTree>
    <p:extLst>
      <p:ext uri="{BB962C8B-B14F-4D97-AF65-F5344CB8AC3E}">
        <p14:creationId xmlns:p14="http://schemas.microsoft.com/office/powerpoint/2010/main" val="2498872457"/>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1235112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045211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TextBox 18"/>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4435216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TextBox 12"/>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0469996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TextBox 12"/>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0856447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22443377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4632681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2314091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sz="36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Rectangle 12"/>
          <p:cNvSpPr/>
          <p:nvPr userDrawn="1"/>
        </p:nvSpPr>
        <p:spPr>
          <a:xfrm flipV="1">
            <a:off x="0" y="6383876"/>
            <a:ext cx="11178852"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9"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1" name="Picture 10">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2"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40193208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TextBox 10"/>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21731178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TextBox 10"/>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30018022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Rectangle 2050"/>
          <p:cNvSpPr>
            <a:spLocks noGrp="1" noChangeArrowheads="1"/>
          </p:cNvSpPr>
          <p:nvPr>
            <p:ph type="ctrTitle" sz="quarter" hasCustomPrompt="1"/>
          </p:nvPr>
        </p:nvSpPr>
        <p:spPr>
          <a:xfrm>
            <a:off x="4978400" y="5715000"/>
            <a:ext cx="6908800" cy="533400"/>
          </a:xfrm>
          <a:extLst>
            <a:ext uri="{91240B29-F687-4F45-9708-019B960494DF}">
              <a14:hiddenLine xmlns:a14="http://schemas.microsoft.com/office/drawing/2010/main" w="9525">
                <a:solidFill>
                  <a:schemeClr val="tx1"/>
                </a:solidFill>
                <a:miter lim="800000"/>
                <a:headEnd/>
                <a:tailEnd/>
              </a14:hiddenLine>
            </a:ext>
          </a:extLst>
        </p:spPr>
        <p:txBody>
          <a:bodyPr anchor="ctr"/>
          <a:lstStyle>
            <a:lvl1pPr algn="r">
              <a:defRPr sz="3400" b="0" spc="-50" baseline="0">
                <a:solidFill>
                  <a:srgbClr val="1968B2"/>
                </a:solidFill>
                <a:latin typeface="+mn-lt"/>
                <a:cs typeface="Segoe UI" panose="020B0502040204020203" pitchFamily="34" charset="0"/>
              </a:defRPr>
            </a:lvl1pPr>
          </a:lstStyle>
          <a:p>
            <a:pPr lvl="0"/>
            <a:r>
              <a:rPr lang="en-US" altLang="en-US" noProof="0" dirty="0"/>
              <a:t>Click to edit Master divider</a:t>
            </a:r>
          </a:p>
        </p:txBody>
      </p:sp>
    </p:spTree>
    <p:extLst>
      <p:ext uri="{BB962C8B-B14F-4D97-AF65-F5344CB8AC3E}">
        <p14:creationId xmlns:p14="http://schemas.microsoft.com/office/powerpoint/2010/main" val="17838426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Rectangle 2050"/>
          <p:cNvSpPr>
            <a:spLocks noGrp="1" noChangeArrowheads="1"/>
          </p:cNvSpPr>
          <p:nvPr>
            <p:ph type="ctrTitle" sz="quarter" hasCustomPrompt="1"/>
          </p:nvPr>
        </p:nvSpPr>
        <p:spPr>
          <a:xfrm>
            <a:off x="4978400" y="5715000"/>
            <a:ext cx="6908800" cy="533400"/>
          </a:xfrm>
          <a:extLst>
            <a:ext uri="{91240B29-F687-4F45-9708-019B960494DF}">
              <a14:hiddenLine xmlns:a14="http://schemas.microsoft.com/office/drawing/2010/main" w="9525">
                <a:solidFill>
                  <a:schemeClr val="tx1"/>
                </a:solidFill>
                <a:miter lim="800000"/>
                <a:headEnd/>
                <a:tailEnd/>
              </a14:hiddenLine>
            </a:ext>
          </a:extLst>
        </p:spPr>
        <p:txBody>
          <a:bodyPr anchor="ctr"/>
          <a:lstStyle>
            <a:lvl1pPr algn="r">
              <a:defRPr sz="3400" b="0" spc="-50" baseline="0">
                <a:solidFill>
                  <a:srgbClr val="1968B2"/>
                </a:solidFill>
                <a:latin typeface="+mn-lt"/>
                <a:cs typeface="Segoe UI" panose="020B0502040204020203" pitchFamily="34" charset="0"/>
              </a:defRPr>
            </a:lvl1pPr>
          </a:lstStyle>
          <a:p>
            <a:pPr lvl="0"/>
            <a:r>
              <a:rPr lang="en-US" altLang="en-US" noProof="0" dirty="0"/>
              <a:t>Click to edit Master divider</a:t>
            </a:r>
          </a:p>
        </p:txBody>
      </p:sp>
    </p:spTree>
    <p:extLst>
      <p:ext uri="{BB962C8B-B14F-4D97-AF65-F5344CB8AC3E}">
        <p14:creationId xmlns:p14="http://schemas.microsoft.com/office/powerpoint/2010/main" val="35251322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5" name="Rectangle 4"/>
          <p:cNvSpPr/>
          <p:nvPr userDrawn="1"/>
        </p:nvSpPr>
        <p:spPr bwMode="auto">
          <a:xfrm>
            <a:off x="-31261" y="4540324"/>
            <a:ext cx="12235504" cy="2317676"/>
          </a:xfrm>
          <a:custGeom>
            <a:avLst/>
            <a:gdLst>
              <a:gd name="connsiteX0" fmla="*/ 0 w 9167446"/>
              <a:gd name="connsiteY0" fmla="*/ 0 h 2349688"/>
              <a:gd name="connsiteX1" fmla="*/ 9167446 w 9167446"/>
              <a:gd name="connsiteY1" fmla="*/ 0 h 2349688"/>
              <a:gd name="connsiteX2" fmla="*/ 9167446 w 9167446"/>
              <a:gd name="connsiteY2" fmla="*/ 2349688 h 2349688"/>
              <a:gd name="connsiteX3" fmla="*/ 0 w 9167446"/>
              <a:gd name="connsiteY3" fmla="*/ 2349688 h 2349688"/>
              <a:gd name="connsiteX4" fmla="*/ 0 w 9167446"/>
              <a:gd name="connsiteY4" fmla="*/ 0 h 2349688"/>
              <a:gd name="connsiteX0" fmla="*/ 0 w 9167446"/>
              <a:gd name="connsiteY0" fmla="*/ 0 h 2349688"/>
              <a:gd name="connsiteX1" fmla="*/ 9167446 w 9167446"/>
              <a:gd name="connsiteY1" fmla="*/ 0 h 2349688"/>
              <a:gd name="connsiteX2" fmla="*/ 9158654 w 9167446"/>
              <a:gd name="connsiteY2" fmla="*/ 775865 h 2349688"/>
              <a:gd name="connsiteX3" fmla="*/ 9167446 w 9167446"/>
              <a:gd name="connsiteY3" fmla="*/ 2349688 h 2349688"/>
              <a:gd name="connsiteX4" fmla="*/ 0 w 9167446"/>
              <a:gd name="connsiteY4" fmla="*/ 2349688 h 2349688"/>
              <a:gd name="connsiteX5" fmla="*/ 0 w 9167446"/>
              <a:gd name="connsiteY5" fmla="*/ 0 h 2349688"/>
              <a:gd name="connsiteX0" fmla="*/ 0 w 9167446"/>
              <a:gd name="connsiteY0" fmla="*/ 0 h 2349688"/>
              <a:gd name="connsiteX1" fmla="*/ 8015653 w 9167446"/>
              <a:gd name="connsiteY1" fmla="*/ 624254 h 2349688"/>
              <a:gd name="connsiteX2" fmla="*/ 9158654 w 9167446"/>
              <a:gd name="connsiteY2" fmla="*/ 775865 h 2349688"/>
              <a:gd name="connsiteX3" fmla="*/ 9167446 w 9167446"/>
              <a:gd name="connsiteY3" fmla="*/ 2349688 h 2349688"/>
              <a:gd name="connsiteX4" fmla="*/ 0 w 9167446"/>
              <a:gd name="connsiteY4" fmla="*/ 2349688 h 2349688"/>
              <a:gd name="connsiteX5" fmla="*/ 0 w 9167446"/>
              <a:gd name="connsiteY5" fmla="*/ 0 h 2349688"/>
              <a:gd name="connsiteX0" fmla="*/ 0 w 9167446"/>
              <a:gd name="connsiteY0" fmla="*/ 0 h 2349688"/>
              <a:gd name="connsiteX1" fmla="*/ 2960077 w 9167446"/>
              <a:gd name="connsiteY1" fmla="*/ 230742 h 2349688"/>
              <a:gd name="connsiteX2" fmla="*/ 8015653 w 9167446"/>
              <a:gd name="connsiteY2" fmla="*/ 624254 h 2349688"/>
              <a:gd name="connsiteX3" fmla="*/ 9158654 w 9167446"/>
              <a:gd name="connsiteY3" fmla="*/ 775865 h 2349688"/>
              <a:gd name="connsiteX4" fmla="*/ 9167446 w 9167446"/>
              <a:gd name="connsiteY4" fmla="*/ 2349688 h 2349688"/>
              <a:gd name="connsiteX5" fmla="*/ 0 w 9167446"/>
              <a:gd name="connsiteY5" fmla="*/ 2349688 h 2349688"/>
              <a:gd name="connsiteX6" fmla="*/ 0 w 9167446"/>
              <a:gd name="connsiteY6" fmla="*/ 0 h 2349688"/>
              <a:gd name="connsiteX0" fmla="*/ 0 w 9167446"/>
              <a:gd name="connsiteY0" fmla="*/ 1061727 h 2118946"/>
              <a:gd name="connsiteX1" fmla="*/ 2960077 w 9167446"/>
              <a:gd name="connsiteY1" fmla="*/ 0 h 2118946"/>
              <a:gd name="connsiteX2" fmla="*/ 8015653 w 9167446"/>
              <a:gd name="connsiteY2" fmla="*/ 393512 h 2118946"/>
              <a:gd name="connsiteX3" fmla="*/ 9158654 w 9167446"/>
              <a:gd name="connsiteY3" fmla="*/ 545123 h 2118946"/>
              <a:gd name="connsiteX4" fmla="*/ 9167446 w 9167446"/>
              <a:gd name="connsiteY4" fmla="*/ 2118946 h 2118946"/>
              <a:gd name="connsiteX5" fmla="*/ 0 w 9167446"/>
              <a:gd name="connsiteY5" fmla="*/ 2118946 h 2118946"/>
              <a:gd name="connsiteX6" fmla="*/ 0 w 9167446"/>
              <a:gd name="connsiteY6" fmla="*/ 1061727 h 2118946"/>
              <a:gd name="connsiteX0" fmla="*/ 0 w 9167446"/>
              <a:gd name="connsiteY0" fmla="*/ 877089 h 2118946"/>
              <a:gd name="connsiteX1" fmla="*/ 2960077 w 9167446"/>
              <a:gd name="connsiteY1" fmla="*/ 0 h 2118946"/>
              <a:gd name="connsiteX2" fmla="*/ 8015653 w 9167446"/>
              <a:gd name="connsiteY2" fmla="*/ 393512 h 2118946"/>
              <a:gd name="connsiteX3" fmla="*/ 9158654 w 9167446"/>
              <a:gd name="connsiteY3" fmla="*/ 545123 h 2118946"/>
              <a:gd name="connsiteX4" fmla="*/ 9167446 w 9167446"/>
              <a:gd name="connsiteY4" fmla="*/ 2118946 h 2118946"/>
              <a:gd name="connsiteX5" fmla="*/ 0 w 9167446"/>
              <a:gd name="connsiteY5" fmla="*/ 2118946 h 2118946"/>
              <a:gd name="connsiteX6" fmla="*/ 0 w 9167446"/>
              <a:gd name="connsiteY6" fmla="*/ 877089 h 2118946"/>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397370 w 9167446"/>
              <a:gd name="connsiteY1" fmla="*/ 696734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1028700 h 2270557"/>
              <a:gd name="connsiteX1" fmla="*/ 2397370 w 9167446"/>
              <a:gd name="connsiteY1" fmla="*/ 1241857 h 2270557"/>
              <a:gd name="connsiteX2" fmla="*/ 6828691 w 9167446"/>
              <a:gd name="connsiteY2" fmla="*/ 0 h 2270557"/>
              <a:gd name="connsiteX3" fmla="*/ 9158654 w 9167446"/>
              <a:gd name="connsiteY3" fmla="*/ 696734 h 2270557"/>
              <a:gd name="connsiteX4" fmla="*/ 9167446 w 9167446"/>
              <a:gd name="connsiteY4" fmla="*/ 2270557 h 2270557"/>
              <a:gd name="connsiteX5" fmla="*/ 0 w 9167446"/>
              <a:gd name="connsiteY5" fmla="*/ 2270557 h 2270557"/>
              <a:gd name="connsiteX6" fmla="*/ 0 w 9167446"/>
              <a:gd name="connsiteY6" fmla="*/ 1028700 h 2270557"/>
              <a:gd name="connsiteX0" fmla="*/ 0 w 9167446"/>
              <a:gd name="connsiteY0" fmla="*/ 1056341 h 2298198"/>
              <a:gd name="connsiteX1" fmla="*/ 2397370 w 9167446"/>
              <a:gd name="connsiteY1" fmla="*/ 1269498 h 2298198"/>
              <a:gd name="connsiteX2" fmla="*/ 6828691 w 9167446"/>
              <a:gd name="connsiteY2" fmla="*/ 27641 h 2298198"/>
              <a:gd name="connsiteX3" fmla="*/ 9158654 w 9167446"/>
              <a:gd name="connsiteY3" fmla="*/ 724375 h 2298198"/>
              <a:gd name="connsiteX4" fmla="*/ 9167446 w 9167446"/>
              <a:gd name="connsiteY4" fmla="*/ 2298198 h 2298198"/>
              <a:gd name="connsiteX5" fmla="*/ 0 w 9167446"/>
              <a:gd name="connsiteY5" fmla="*/ 2298198 h 2298198"/>
              <a:gd name="connsiteX6" fmla="*/ 0 w 9167446"/>
              <a:gd name="connsiteY6" fmla="*/ 1056341 h 2298198"/>
              <a:gd name="connsiteX0" fmla="*/ 0 w 9167446"/>
              <a:gd name="connsiteY0" fmla="*/ 1048762 h 2290619"/>
              <a:gd name="connsiteX1" fmla="*/ 2397370 w 9167446"/>
              <a:gd name="connsiteY1" fmla="*/ 1261919 h 2290619"/>
              <a:gd name="connsiteX2" fmla="*/ 6828691 w 9167446"/>
              <a:gd name="connsiteY2" fmla="*/ 20062 h 2290619"/>
              <a:gd name="connsiteX3" fmla="*/ 9158654 w 9167446"/>
              <a:gd name="connsiteY3" fmla="*/ 716796 h 2290619"/>
              <a:gd name="connsiteX4" fmla="*/ 9167446 w 9167446"/>
              <a:gd name="connsiteY4" fmla="*/ 2290619 h 2290619"/>
              <a:gd name="connsiteX5" fmla="*/ 0 w 9167446"/>
              <a:gd name="connsiteY5" fmla="*/ 2290619 h 2290619"/>
              <a:gd name="connsiteX6" fmla="*/ 0 w 9167446"/>
              <a:gd name="connsiteY6" fmla="*/ 1048762 h 2290619"/>
              <a:gd name="connsiteX0" fmla="*/ 0 w 9176628"/>
              <a:gd name="connsiteY0" fmla="*/ 1045393 h 2287250"/>
              <a:gd name="connsiteX1" fmla="*/ 2397370 w 9176628"/>
              <a:gd name="connsiteY1" fmla="*/ 1258550 h 2287250"/>
              <a:gd name="connsiteX2" fmla="*/ 6828691 w 9176628"/>
              <a:gd name="connsiteY2" fmla="*/ 16693 h 2287250"/>
              <a:gd name="connsiteX3" fmla="*/ 9176239 w 9176628"/>
              <a:gd name="connsiteY3" fmla="*/ 599127 h 2287250"/>
              <a:gd name="connsiteX4" fmla="*/ 9167446 w 9176628"/>
              <a:gd name="connsiteY4" fmla="*/ 2287250 h 2287250"/>
              <a:gd name="connsiteX5" fmla="*/ 0 w 9176628"/>
              <a:gd name="connsiteY5" fmla="*/ 2287250 h 2287250"/>
              <a:gd name="connsiteX6" fmla="*/ 0 w 9176628"/>
              <a:gd name="connsiteY6" fmla="*/ 1045393 h 2287250"/>
              <a:gd name="connsiteX0" fmla="*/ 0 w 9176628"/>
              <a:gd name="connsiteY0" fmla="*/ 1045393 h 2287250"/>
              <a:gd name="connsiteX1" fmla="*/ 2397370 w 9176628"/>
              <a:gd name="connsiteY1" fmla="*/ 1258550 h 2287250"/>
              <a:gd name="connsiteX2" fmla="*/ 6828691 w 9176628"/>
              <a:gd name="connsiteY2" fmla="*/ 16693 h 2287250"/>
              <a:gd name="connsiteX3" fmla="*/ 9176239 w 9176628"/>
              <a:gd name="connsiteY3" fmla="*/ 599127 h 2287250"/>
              <a:gd name="connsiteX4" fmla="*/ 9167446 w 9176628"/>
              <a:gd name="connsiteY4" fmla="*/ 2287250 h 2287250"/>
              <a:gd name="connsiteX5" fmla="*/ 0 w 9176628"/>
              <a:gd name="connsiteY5" fmla="*/ 2287250 h 2287250"/>
              <a:gd name="connsiteX6" fmla="*/ 0 w 9176628"/>
              <a:gd name="connsiteY6" fmla="*/ 1045393 h 2287250"/>
              <a:gd name="connsiteX0" fmla="*/ 0 w 9176628"/>
              <a:gd name="connsiteY0" fmla="*/ 1062167 h 2304024"/>
              <a:gd name="connsiteX1" fmla="*/ 2397370 w 9176628"/>
              <a:gd name="connsiteY1" fmla="*/ 1275324 h 2304024"/>
              <a:gd name="connsiteX2" fmla="*/ 6828691 w 9176628"/>
              <a:gd name="connsiteY2" fmla="*/ 33467 h 2304024"/>
              <a:gd name="connsiteX3" fmla="*/ 9176239 w 9176628"/>
              <a:gd name="connsiteY3" fmla="*/ 615901 h 2304024"/>
              <a:gd name="connsiteX4" fmla="*/ 9167446 w 9176628"/>
              <a:gd name="connsiteY4" fmla="*/ 2304024 h 2304024"/>
              <a:gd name="connsiteX5" fmla="*/ 0 w 9176628"/>
              <a:gd name="connsiteY5" fmla="*/ 2304024 h 2304024"/>
              <a:gd name="connsiteX6" fmla="*/ 0 w 9176628"/>
              <a:gd name="connsiteY6" fmla="*/ 1062167 h 2304024"/>
              <a:gd name="connsiteX0" fmla="*/ 0 w 9176628"/>
              <a:gd name="connsiteY0" fmla="*/ 1059927 h 2301784"/>
              <a:gd name="connsiteX1" fmla="*/ 2476501 w 9176628"/>
              <a:gd name="connsiteY1" fmla="*/ 1237914 h 2301784"/>
              <a:gd name="connsiteX2" fmla="*/ 6828691 w 9176628"/>
              <a:gd name="connsiteY2" fmla="*/ 31227 h 2301784"/>
              <a:gd name="connsiteX3" fmla="*/ 9176239 w 9176628"/>
              <a:gd name="connsiteY3" fmla="*/ 613661 h 2301784"/>
              <a:gd name="connsiteX4" fmla="*/ 9167446 w 9176628"/>
              <a:gd name="connsiteY4" fmla="*/ 2301784 h 2301784"/>
              <a:gd name="connsiteX5" fmla="*/ 0 w 9176628"/>
              <a:gd name="connsiteY5" fmla="*/ 2301784 h 2301784"/>
              <a:gd name="connsiteX6" fmla="*/ 0 w 9176628"/>
              <a:gd name="connsiteY6" fmla="*/ 1059927 h 2301784"/>
              <a:gd name="connsiteX0" fmla="*/ 0 w 9176628"/>
              <a:gd name="connsiteY0" fmla="*/ 1059927 h 2301784"/>
              <a:gd name="connsiteX1" fmla="*/ 2476501 w 9176628"/>
              <a:gd name="connsiteY1" fmla="*/ 1237914 h 2301784"/>
              <a:gd name="connsiteX2" fmla="*/ 6828691 w 9176628"/>
              <a:gd name="connsiteY2" fmla="*/ 31227 h 2301784"/>
              <a:gd name="connsiteX3" fmla="*/ 9176239 w 9176628"/>
              <a:gd name="connsiteY3" fmla="*/ 613661 h 2301784"/>
              <a:gd name="connsiteX4" fmla="*/ 9167446 w 9176628"/>
              <a:gd name="connsiteY4" fmla="*/ 2301784 h 2301784"/>
              <a:gd name="connsiteX5" fmla="*/ 0 w 9176628"/>
              <a:gd name="connsiteY5" fmla="*/ 2301784 h 2301784"/>
              <a:gd name="connsiteX6" fmla="*/ 0 w 9176628"/>
              <a:gd name="connsiteY6" fmla="*/ 1059927 h 2301784"/>
              <a:gd name="connsiteX0" fmla="*/ 0 w 9176628"/>
              <a:gd name="connsiteY0" fmla="*/ 1075819 h 2317676"/>
              <a:gd name="connsiteX1" fmla="*/ 2476501 w 9176628"/>
              <a:gd name="connsiteY1" fmla="*/ 1253806 h 2317676"/>
              <a:gd name="connsiteX2" fmla="*/ 6916614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 name="connsiteX0" fmla="*/ 0 w 9176628"/>
              <a:gd name="connsiteY0" fmla="*/ 1075819 h 2317676"/>
              <a:gd name="connsiteX1" fmla="*/ 2476501 w 9176628"/>
              <a:gd name="connsiteY1" fmla="*/ 1253806 h 2317676"/>
              <a:gd name="connsiteX2" fmla="*/ 6863860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 name="connsiteX0" fmla="*/ 0 w 9176628"/>
              <a:gd name="connsiteY0" fmla="*/ 1075819 h 2317676"/>
              <a:gd name="connsiteX1" fmla="*/ 2476501 w 9176628"/>
              <a:gd name="connsiteY1" fmla="*/ 1253806 h 2317676"/>
              <a:gd name="connsiteX2" fmla="*/ 6863860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6628" h="2317676">
                <a:moveTo>
                  <a:pt x="0" y="1075819"/>
                </a:moveTo>
                <a:cubicBezTo>
                  <a:pt x="532911" y="1336658"/>
                  <a:pt x="1332524" y="1428187"/>
                  <a:pt x="2476501" y="1253806"/>
                </a:cubicBezTo>
                <a:cubicBezTo>
                  <a:pt x="3620478" y="1079425"/>
                  <a:pt x="5747237" y="133576"/>
                  <a:pt x="6863860" y="29534"/>
                </a:cubicBezTo>
                <a:cubicBezTo>
                  <a:pt x="7980483" y="-74508"/>
                  <a:pt x="8733693" y="89577"/>
                  <a:pt x="9176239" y="629553"/>
                </a:cubicBezTo>
                <a:cubicBezTo>
                  <a:pt x="9179170" y="1154161"/>
                  <a:pt x="9164515" y="1793068"/>
                  <a:pt x="9167446" y="2317676"/>
                </a:cubicBezTo>
                <a:lnTo>
                  <a:pt x="0" y="2317676"/>
                </a:lnTo>
                <a:lnTo>
                  <a:pt x="0" y="1075819"/>
                </a:lnTo>
                <a:close/>
              </a:path>
            </a:pathLst>
          </a:custGeom>
          <a:solidFill>
            <a:srgbClr val="FFFFFF"/>
          </a:solidFill>
          <a:ln w="12700"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Humanst521 BT" pitchFamily="34" charset="0"/>
            </a:endParaRPr>
          </a:p>
        </p:txBody>
      </p:sp>
      <p:sp>
        <p:nvSpPr>
          <p:cNvPr id="2" name="Title 1"/>
          <p:cNvSpPr>
            <a:spLocks noGrp="1"/>
          </p:cNvSpPr>
          <p:nvPr>
            <p:ph type="title"/>
          </p:nvPr>
        </p:nvSpPr>
        <p:spPr>
          <a:xfrm>
            <a:off x="508000" y="304800"/>
            <a:ext cx="11176000" cy="685800"/>
          </a:xfrm>
        </p:spPr>
        <p:txBody>
          <a:bodyPr/>
          <a:lstStyle>
            <a:lvl1pPr algn="ctr">
              <a:defRPr b="0"/>
            </a:lvl1pPr>
          </a:lstStyle>
          <a:p>
            <a:r>
              <a:rPr lang="en-US"/>
              <a:t>Click to edit Master title style</a:t>
            </a:r>
            <a:endParaRPr lang="en-US" dirty="0"/>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261" y="4508312"/>
            <a:ext cx="12273344" cy="1511488"/>
          </a:xfrm>
          <a:prstGeom prst="rect">
            <a:avLst/>
          </a:prstGeom>
        </p:spPr>
      </p:pic>
    </p:spTree>
    <p:extLst>
      <p:ext uri="{BB962C8B-B14F-4D97-AF65-F5344CB8AC3E}">
        <p14:creationId xmlns:p14="http://schemas.microsoft.com/office/powerpoint/2010/main" val="26336764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200">
                <a:solidFill>
                  <a:schemeClr val="tx1"/>
                </a:solidFill>
              </a:defRPr>
            </a:lvl1pPr>
          </a:lstStyle>
          <a:p>
            <a:r>
              <a:rPr lang="en-US"/>
              <a:t>Click to edit Master title style</a:t>
            </a:r>
            <a:endParaRPr lang="en-US" dirty="0"/>
          </a:p>
        </p:txBody>
      </p:sp>
      <p:sp>
        <p:nvSpPr>
          <p:cNvPr id="6" name="Table Placeholder 5"/>
          <p:cNvSpPr>
            <a:spLocks noGrp="1"/>
          </p:cNvSpPr>
          <p:nvPr>
            <p:ph type="tbl" sz="quarter" idx="10"/>
          </p:nvPr>
        </p:nvSpPr>
        <p:spPr>
          <a:xfrm>
            <a:off x="508000" y="1487487"/>
            <a:ext cx="11176000" cy="5029200"/>
          </a:xfrm>
        </p:spPr>
        <p:txBody>
          <a:bodyPr/>
          <a:lstStyle/>
          <a:p>
            <a:r>
              <a:rPr lang="en-US"/>
              <a:t>Click icon to add table</a:t>
            </a:r>
          </a:p>
        </p:txBody>
      </p:sp>
    </p:spTree>
    <p:extLst>
      <p:ext uri="{BB962C8B-B14F-4D97-AF65-F5344CB8AC3E}">
        <p14:creationId xmlns:p14="http://schemas.microsoft.com/office/powerpoint/2010/main" val="30877451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a:lvl1pPr>
          </a:lstStyle>
          <a:p>
            <a:r>
              <a:rPr lang="en-US"/>
              <a:t>Click to edit Master title style</a:t>
            </a:r>
            <a:endParaRPr lang="en-US" dirty="0"/>
          </a:p>
        </p:txBody>
      </p:sp>
    </p:spTree>
    <p:extLst>
      <p:ext uri="{BB962C8B-B14F-4D97-AF65-F5344CB8AC3E}">
        <p14:creationId xmlns:p14="http://schemas.microsoft.com/office/powerpoint/2010/main" val="20077240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0" y="304800"/>
            <a:ext cx="11176000" cy="685800"/>
          </a:xfrm>
        </p:spPr>
        <p:txBody>
          <a:bodyPr/>
          <a:lstStyle>
            <a:lvl1pPr algn="ctr">
              <a:defRPr b="0"/>
            </a:lvl1pPr>
          </a:lstStyle>
          <a:p>
            <a:r>
              <a:rPr lang="en-US"/>
              <a:t>Click to edit Master title style</a:t>
            </a:r>
            <a:endParaRPr lang="en-US" dirty="0"/>
          </a:p>
        </p:txBody>
      </p:sp>
      <p:sp>
        <p:nvSpPr>
          <p:cNvPr id="6" name="Rectangle 5"/>
          <p:cNvSpPr/>
          <p:nvPr userDrawn="1"/>
        </p:nvSpPr>
        <p:spPr bwMode="auto">
          <a:xfrm>
            <a:off x="355600" y="1066800"/>
            <a:ext cx="11480800" cy="5562600"/>
          </a:xfrm>
          <a:prstGeom prst="rect">
            <a:avLst/>
          </a:prstGeom>
          <a:solidFill>
            <a:srgbClr val="FFFFFF"/>
          </a:solidFill>
          <a:ln w="12700" cap="flat" cmpd="sng" algn="ctr">
            <a:solidFill>
              <a:srgbClr val="B1D7FB"/>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Humanst521 BT" pitchFamily="34" charset="0"/>
            </a:endParaRPr>
          </a:p>
        </p:txBody>
      </p:sp>
    </p:spTree>
    <p:extLst>
      <p:ext uri="{BB962C8B-B14F-4D97-AF65-F5344CB8AC3E}">
        <p14:creationId xmlns:p14="http://schemas.microsoft.com/office/powerpoint/2010/main" val="41908281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10515600" cy="685800"/>
          </a:xfrm>
        </p:spPr>
        <p:txBody>
          <a:bodyPr anchor="b"/>
          <a:lstStyle>
            <a:lvl1pPr algn="ctr">
              <a:lnSpc>
                <a:spcPct val="90000"/>
              </a:lnSpc>
              <a:defRPr sz="3200">
                <a:latin typeface="+mj-lt"/>
              </a:defRPr>
            </a:lvl1pPr>
          </a:lstStyle>
          <a:p>
            <a:r>
              <a:rPr lang="en-US"/>
              <a:t>Click to edit Master title style</a:t>
            </a:r>
            <a:endParaRPr lang="en-US" dirty="0"/>
          </a:p>
        </p:txBody>
      </p:sp>
      <p:sp>
        <p:nvSpPr>
          <p:cNvPr id="3" name="Picture Placeholder 2"/>
          <p:cNvSpPr>
            <a:spLocks noGrp="1"/>
          </p:cNvSpPr>
          <p:nvPr>
            <p:ph type="pic" idx="1"/>
          </p:nvPr>
        </p:nvSpPr>
        <p:spPr>
          <a:xfrm>
            <a:off x="840317" y="1615562"/>
            <a:ext cx="3382936" cy="3413639"/>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5" name="Picture Placeholder 2"/>
          <p:cNvSpPr>
            <a:spLocks noGrp="1"/>
          </p:cNvSpPr>
          <p:nvPr>
            <p:ph type="pic" idx="10"/>
          </p:nvPr>
        </p:nvSpPr>
        <p:spPr>
          <a:xfrm>
            <a:off x="4406649" y="1615562"/>
            <a:ext cx="3382936" cy="3413639"/>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6" name="Picture Placeholder 2"/>
          <p:cNvSpPr>
            <a:spLocks noGrp="1"/>
          </p:cNvSpPr>
          <p:nvPr>
            <p:ph type="pic" idx="11"/>
          </p:nvPr>
        </p:nvSpPr>
        <p:spPr>
          <a:xfrm>
            <a:off x="7972983" y="1615562"/>
            <a:ext cx="3382935" cy="3413637"/>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Tree>
    <p:extLst>
      <p:ext uri="{BB962C8B-B14F-4D97-AF65-F5344CB8AC3E}">
        <p14:creationId xmlns:p14="http://schemas.microsoft.com/office/powerpoint/2010/main" val="38572469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12192000" cy="6822830"/>
          </a:xfrm>
          <a:ln w="12700">
            <a:noFill/>
          </a:ln>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2" name="Title 1"/>
          <p:cNvSpPr>
            <a:spLocks noGrp="1"/>
          </p:cNvSpPr>
          <p:nvPr>
            <p:ph type="title"/>
          </p:nvPr>
        </p:nvSpPr>
        <p:spPr>
          <a:xfrm>
            <a:off x="0" y="6207370"/>
            <a:ext cx="12192000" cy="650630"/>
          </a:xfrm>
          <a:solidFill>
            <a:schemeClr val="tx1"/>
          </a:solidFill>
        </p:spPr>
        <p:txBody>
          <a:bodyPr anchor="ctr" anchorCtr="0"/>
          <a:lstStyle>
            <a:lvl1pPr algn="ctr">
              <a:lnSpc>
                <a:spcPct val="90000"/>
              </a:lnSpc>
              <a:defRPr sz="2800">
                <a:solidFill>
                  <a:schemeClr val="bg1"/>
                </a:solidFill>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2953491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3"/>
          <p:cNvSpPr txBox="1">
            <a:spLocks/>
          </p:cNvSpPr>
          <p:nvPr userDrawn="1"/>
        </p:nvSpPr>
        <p:spPr>
          <a:xfrm>
            <a:off x="1" y="6492876"/>
            <a:ext cx="530524" cy="365125"/>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E60767-D579-4E64-8C85-7C77A91890E0}" type="slidenum">
              <a:rPr lang="en-US" sz="1200" smtClean="0"/>
              <a:pPr/>
              <a:t>‹#›</a:t>
            </a:fld>
            <a:endParaRPr lang="en-US" sz="1200" dirty="0"/>
          </a:p>
        </p:txBody>
      </p:sp>
      <p:sp>
        <p:nvSpPr>
          <p:cNvPr id="6" name="Rectangle 5"/>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0"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2" name="Picture 11">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4"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240392352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0" y="5687628"/>
            <a:ext cx="7687733"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79" y="4135088"/>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4135088"/>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nvGrpSpPr>
          <p:cNvPr id="6" name="Group 5"/>
          <p:cNvGrpSpPr/>
          <p:nvPr userDrawn="1"/>
        </p:nvGrpSpPr>
        <p:grpSpPr>
          <a:xfrm>
            <a:off x="3553426"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196757" y="814137"/>
            <a:ext cx="9995243" cy="3026201"/>
          </a:xfrm>
          <a:prstGeom prst="rect">
            <a:avLst/>
          </a:prstGeom>
        </p:spPr>
      </p:pic>
      <p:sp>
        <p:nvSpPr>
          <p:cNvPr id="13" name="Subtitle 2"/>
          <p:cNvSpPr txBox="1">
            <a:spLocks/>
          </p:cNvSpPr>
          <p:nvPr userDrawn="1"/>
        </p:nvSpPr>
        <p:spPr>
          <a:xfrm>
            <a:off x="585020"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a:solidFill>
                  <a:schemeClr val="bg1"/>
                </a:solidFill>
              </a:rPr>
              <a:t>Reuse-15-05: DPR Operator Training Template Cover Slide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56413" y="253082"/>
            <a:ext cx="1871779"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81849" y="153113"/>
            <a:ext cx="126398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32040" y="244844"/>
            <a:ext cx="1455463" cy="343525"/>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40582" y="1499359"/>
            <a:ext cx="3696577" cy="1697323"/>
          </a:xfrm>
          <a:prstGeom prst="rect">
            <a:avLst/>
          </a:prstGeom>
        </p:spPr>
      </p:pic>
    </p:spTree>
    <p:extLst>
      <p:ext uri="{BB962C8B-B14F-4D97-AF65-F5344CB8AC3E}">
        <p14:creationId xmlns:p14="http://schemas.microsoft.com/office/powerpoint/2010/main" val="920233412"/>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520" b="1"/>
            </a:lvl1pPr>
          </a:lstStyle>
          <a:p>
            <a:r>
              <a:rPr lang="en-US" dirty="0"/>
              <a:t>Concise Title</a:t>
            </a:r>
          </a:p>
        </p:txBody>
      </p:sp>
      <p:sp>
        <p:nvSpPr>
          <p:cNvPr id="3" name="Content Placeholder 2"/>
          <p:cNvSpPr>
            <a:spLocks noGrp="1"/>
          </p:cNvSpPr>
          <p:nvPr>
            <p:ph sz="quarter" idx="12" hasCustomPrompt="1"/>
          </p:nvPr>
        </p:nvSpPr>
        <p:spPr>
          <a:xfrm>
            <a:off x="928100" y="3606230"/>
            <a:ext cx="10349501" cy="2565970"/>
          </a:xfrm>
        </p:spPr>
        <p:txBody>
          <a:bodyPr>
            <a:normAutofit/>
          </a:bodyPr>
          <a:lstStyle>
            <a:lvl1pPr marL="0" indent="0">
              <a:buNone/>
              <a:defRPr sz="1800" baseline="0"/>
            </a:lvl1pPr>
            <a:lvl3pPr marL="82296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100" y="161712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0"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4"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2" name="Picture 11">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6"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4283020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ullout + graphic">
    <p:spTree>
      <p:nvGrpSpPr>
        <p:cNvPr id="1" name=""/>
        <p:cNvGrpSpPr/>
        <p:nvPr/>
      </p:nvGrpSpPr>
      <p:grpSpPr>
        <a:xfrm>
          <a:off x="0" y="0"/>
          <a:ext cx="0" cy="0"/>
          <a:chOff x="0" y="0"/>
          <a:chExt cx="0" cy="0"/>
        </a:xfrm>
      </p:grpSpPr>
      <p:sp>
        <p:nvSpPr>
          <p:cNvPr id="6" name="Rectangle 5"/>
          <p:cNvSpPr/>
          <p:nvPr userDrawn="1"/>
        </p:nvSpPr>
        <p:spPr>
          <a:xfrm>
            <a:off x="0" y="0"/>
            <a:ext cx="5937251" cy="6858000"/>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8" name="Text Placeholder 7"/>
          <p:cNvSpPr>
            <a:spLocks noGrp="1"/>
          </p:cNvSpPr>
          <p:nvPr>
            <p:ph type="body" sz="quarter" idx="10" hasCustomPrompt="1"/>
          </p:nvPr>
        </p:nvSpPr>
        <p:spPr>
          <a:xfrm>
            <a:off x="914401" y="1419726"/>
            <a:ext cx="4636168" cy="4752474"/>
          </a:xfrm>
          <a:prstGeom prst="rect">
            <a:avLst/>
          </a:prstGeom>
        </p:spPr>
        <p:txBody>
          <a:bodyPr tIns="0" rIns="0" anchor="ctr">
            <a:noAutofit/>
          </a:bodyPr>
          <a:lstStyle>
            <a:lvl1pPr marL="0" indent="0" algn="l">
              <a:lnSpc>
                <a:spcPts val="4000"/>
              </a:lnSpc>
              <a:spcBef>
                <a:spcPts val="0"/>
              </a:spcBef>
              <a:buNone/>
              <a:defRPr sz="3600" i="1" baseline="0">
                <a:solidFill>
                  <a:schemeClr val="bg1"/>
                </a:solidFill>
                <a:latin typeface="Times New Roman" panose="02020603050405020304" pitchFamily="18" charset="0"/>
                <a:cs typeface="Times New Roman" panose="02020603050405020304" pitchFamily="18" charset="0"/>
              </a:defRPr>
            </a:lvl1pPr>
            <a:lvl2pPr marL="457200" indent="0">
              <a:buNone/>
              <a:defRPr>
                <a:solidFill>
                  <a:schemeClr val="bg1"/>
                </a:solidFill>
                <a:latin typeface="Times New Roman" panose="02020603050405020304" pitchFamily="18" charset="0"/>
                <a:cs typeface="Times New Roman" panose="02020603050405020304" pitchFamily="18" charset="0"/>
              </a:defRPr>
            </a:lvl2pPr>
            <a:lvl3pPr marL="914400" indent="0">
              <a:buNone/>
              <a:defRPr>
                <a:solidFill>
                  <a:schemeClr val="bg1"/>
                </a:solidFill>
                <a:latin typeface="Times New Roman" panose="02020603050405020304" pitchFamily="18" charset="0"/>
                <a:cs typeface="Times New Roman" panose="02020603050405020304" pitchFamily="18" charset="0"/>
              </a:defRPr>
            </a:lvl3pPr>
            <a:lvl4pPr marL="1371600" indent="0">
              <a:buNone/>
              <a:defRPr>
                <a:solidFill>
                  <a:schemeClr val="bg1"/>
                </a:solidFill>
                <a:latin typeface="Times New Roman" panose="02020603050405020304" pitchFamily="18" charset="0"/>
                <a:cs typeface="Times New Roman" panose="02020603050405020304" pitchFamily="18" charset="0"/>
              </a:defRPr>
            </a:lvl4pPr>
            <a:lvl5pPr marL="1828800" indent="0">
              <a:buNone/>
              <a:defRPr>
                <a:solidFill>
                  <a:schemeClr val="bg1"/>
                </a:solidFill>
                <a:latin typeface="Times New Roman" panose="02020603050405020304" pitchFamily="18" charset="0"/>
                <a:cs typeface="Times New Roman" panose="02020603050405020304" pitchFamily="18" charset="0"/>
              </a:defRPr>
            </a:lvl5pPr>
          </a:lstStyle>
          <a:p>
            <a:pPr lvl="0"/>
            <a:r>
              <a:rPr lang="en-US" dirty="0"/>
              <a:t>Use this for creative text such as pull quotes, marketing statements, </a:t>
            </a:r>
            <a:r>
              <a:rPr lang="en-US" dirty="0" err="1"/>
              <a:t>etc</a:t>
            </a:r>
            <a:endParaRPr lang="en-US" dirty="0"/>
          </a:p>
        </p:txBody>
      </p:sp>
      <p:sp>
        <p:nvSpPr>
          <p:cNvPr id="3" name="Content Placeholder 2"/>
          <p:cNvSpPr>
            <a:spLocks noGrp="1"/>
          </p:cNvSpPr>
          <p:nvPr>
            <p:ph sz="quarter" idx="11" hasCustomPrompt="1"/>
          </p:nvPr>
        </p:nvSpPr>
        <p:spPr>
          <a:xfrm>
            <a:off x="6248400" y="533400"/>
            <a:ext cx="5046133" cy="5638800"/>
          </a:xfrm>
        </p:spPr>
        <p:txBody>
          <a:bodyPr/>
          <a:lstStyle>
            <a:lvl1pPr>
              <a:defRPr/>
            </a:lvl1pPr>
          </a:lstStyle>
          <a:p>
            <a:pPr lvl="0"/>
            <a:r>
              <a:rPr lang="en-US" dirty="0"/>
              <a:t>Insert image or graphic</a:t>
            </a:r>
          </a:p>
        </p:txBody>
      </p:sp>
      <p:sp>
        <p:nvSpPr>
          <p:cNvPr id="5" name="Text Placeholder 4"/>
          <p:cNvSpPr>
            <a:spLocks noGrp="1"/>
          </p:cNvSpPr>
          <p:nvPr>
            <p:ph type="body" sz="quarter" idx="12" hasCustomPrompt="1"/>
          </p:nvPr>
        </p:nvSpPr>
        <p:spPr>
          <a:xfrm>
            <a:off x="914401" y="531690"/>
            <a:ext cx="5029200" cy="533400"/>
          </a:xfrm>
        </p:spPr>
        <p:txBody>
          <a:bodyPr>
            <a:noAutofit/>
          </a:bodyPr>
          <a:lstStyle>
            <a:lvl1pPr marL="0" indent="0">
              <a:buNone/>
              <a:defRPr sz="2800" b="1" baseline="0">
                <a:solidFill>
                  <a:schemeClr val="bg1"/>
                </a:solidFill>
                <a:latin typeface="+mj-lt"/>
              </a:defRPr>
            </a:lvl1pPr>
          </a:lstStyle>
          <a:p>
            <a:pPr lvl="0"/>
            <a:r>
              <a:rPr lang="en-US" dirty="0"/>
              <a:t>Concise Title</a:t>
            </a:r>
          </a:p>
        </p:txBody>
      </p:sp>
      <p:sp>
        <p:nvSpPr>
          <p:cNvPr id="7" name="Slide Number Placeholder 1"/>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000">
                <a:solidFill>
                  <a:schemeClr val="tx1">
                    <a:tint val="75000"/>
                  </a:schemeClr>
                </a:solidFill>
                <a:latin typeface="+mj-lt"/>
              </a:defRPr>
            </a:lvl1pPr>
          </a:lstStyle>
          <a:p>
            <a:fld id="{AAAAF933-B985-4433-97C3-72934A437ACB}" type="slidenum">
              <a:rPr lang="en-US" smtClean="0"/>
              <a:pPr/>
              <a:t>‹#›</a:t>
            </a:fld>
            <a:endParaRPr lang="en-US"/>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1" y="6536219"/>
            <a:ext cx="940299" cy="234407"/>
          </a:xfrm>
          <a:prstGeom prst="rect">
            <a:avLst/>
          </a:prstGeom>
        </p:spPr>
      </p:pic>
      <p:sp>
        <p:nvSpPr>
          <p:cNvPr id="10" name="Rectangle 9"/>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3"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sp>
        <p:nvSpPr>
          <p:cNvPr id="14" name="TextBox 14"/>
          <p:cNvSpPr txBox="1"/>
          <p:nvPr userDrawn="1"/>
        </p:nvSpPr>
        <p:spPr>
          <a:xfrm>
            <a:off x="7286764" y="6456381"/>
            <a:ext cx="452024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 2016 WE&amp;RF  ALL RIGHTS RESERVED</a:t>
            </a:r>
          </a:p>
        </p:txBody>
      </p:sp>
      <p:pic>
        <p:nvPicPr>
          <p:cNvPr id="16" name="Picture 15">
            <a:extLst>
              <a:ext uri="{FF2B5EF4-FFF2-40B4-BE49-F238E27FC236}">
                <a16:creationId xmlns:a16="http://schemas.microsoft.com/office/drawing/2014/main" id="{A44751BC-3C22-4C8E-BA14-27E0E6A29F9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65776" y="6272595"/>
            <a:ext cx="829262" cy="507686"/>
          </a:xfrm>
          <a:prstGeom prst="rect">
            <a:avLst/>
          </a:prstGeom>
        </p:spPr>
      </p:pic>
    </p:spTree>
    <p:extLst>
      <p:ext uri="{BB962C8B-B14F-4D97-AF65-F5344CB8AC3E}">
        <p14:creationId xmlns:p14="http://schemas.microsoft.com/office/powerpoint/2010/main" val="2381147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accent6"/>
                </a:solidFill>
                <a:latin typeface="+mj-lt"/>
              </a:defRPr>
            </a:lvl1pPr>
          </a:lstStyle>
          <a:p>
            <a:pPr lvl="0"/>
            <a:r>
              <a:rPr lang="en-US" dirty="0"/>
              <a:t>If you need a subhead, put it here</a:t>
            </a:r>
          </a:p>
        </p:txBody>
      </p:sp>
      <p:sp>
        <p:nvSpPr>
          <p:cNvPr id="10" name="Rectangle 9"/>
          <p:cNvSpPr/>
          <p:nvPr userDrawn="1"/>
        </p:nvSpPr>
        <p:spPr>
          <a:xfrm flipV="1">
            <a:off x="0" y="6383876"/>
            <a:ext cx="11178852"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3"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5" name="Picture 14">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7"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075941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68580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3" name="Rectangle 2"/>
          <p:cNvSpPr/>
          <p:nvPr userDrawn="1"/>
        </p:nvSpPr>
        <p:spPr>
          <a:xfrm>
            <a:off x="0" y="6390526"/>
            <a:ext cx="11178852" cy="467474"/>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graphic/photo </a:t>
            </a:r>
          </a:p>
        </p:txBody>
      </p:sp>
      <p:sp>
        <p:nvSpPr>
          <p:cNvPr id="8"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9" name="Picture 8">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0"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939431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90B599-C7AA-4C78-ADC3-D87259F907D8}" type="datetimeFigureOut">
              <a:rPr lang="en-US" smtClean="0"/>
              <a:t>8/2/2018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B563F-3A90-42D0-81E7-A1CA74F2F8B1}" type="slidenum">
              <a:rPr lang="en-US" smtClean="0"/>
              <a:t>‹#›</a:t>
            </a:fld>
            <a:endParaRPr lang="en-US"/>
          </a:p>
        </p:txBody>
      </p:sp>
    </p:spTree>
    <p:extLst>
      <p:ext uri="{BB962C8B-B14F-4D97-AF65-F5344CB8AC3E}">
        <p14:creationId xmlns:p14="http://schemas.microsoft.com/office/powerpoint/2010/main" val="337666516"/>
      </p:ext>
    </p:extLst>
  </p:cSld>
  <p:clrMap bg1="lt1" tx1="dk1" bg2="lt2" tx2="dk2" accent1="accent1" accent2="accent2" accent3="accent3" accent4="accent4" accent5="accent5" accent6="accent6" hlink="hlink" folHlink="folHlink"/>
  <p:sldLayoutIdLst>
    <p:sldLayoutId id="2147483650" r:id="rId1"/>
    <p:sldLayoutId id="2147483668" r:id="rId2"/>
    <p:sldLayoutId id="2147483669" r:id="rId3"/>
    <p:sldLayoutId id="2147483675" r:id="rId4"/>
    <p:sldLayoutId id="2147483673" r:id="rId5"/>
    <p:sldLayoutId id="2147483674"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l" defTabSz="914400" rtl="0" eaLnBrk="1" latinLnBrk="0" hangingPunct="1">
        <a:lnSpc>
          <a:spcPct val="90000"/>
        </a:lnSpc>
        <a:spcBef>
          <a:spcPct val="0"/>
        </a:spcBef>
        <a:buNone/>
        <a:defRPr sz="4000" b="1" kern="1200">
          <a:solidFill>
            <a:srgbClr val="39517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79560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090B599-C7AA-4C78-ADC3-D87259F907D8}" type="datetimeFigureOut">
              <a:rPr lang="en-US" smtClean="0"/>
              <a:t>8/2/2018</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88B563F-3A90-42D0-81E7-A1CA74F2F8B1}" type="slidenum">
              <a:rPr lang="en-US" smtClean="0"/>
              <a:t>‹#›</a:t>
            </a:fld>
            <a:endParaRPr lang="en-US"/>
          </a:p>
        </p:txBody>
      </p:sp>
    </p:spTree>
    <p:extLst>
      <p:ext uri="{BB962C8B-B14F-4D97-AF65-F5344CB8AC3E}">
        <p14:creationId xmlns:p14="http://schemas.microsoft.com/office/powerpoint/2010/main" val="205226899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 id="2147483710" r:id="rId27"/>
    <p:sldLayoutId id="2147483711" r:id="rId28"/>
    <p:sldLayoutId id="2147483712" r:id="rId29"/>
    <p:sldLayoutId id="2147483713" r:id="rId30"/>
    <p:sldLayoutId id="2147483714" r:id="rId31"/>
    <p:sldLayoutId id="2147483715" r:id="rId32"/>
    <p:sldLayoutId id="2147483716" r:id="rId33"/>
    <p:sldLayoutId id="2147483717" r:id="rId34"/>
  </p:sldLayoutIdLst>
  <p:txStyles>
    <p:titleStyle>
      <a:lvl1pPr algn="l" defTabSz="685800" rtl="0" eaLnBrk="1" latinLnBrk="0" hangingPunct="1">
        <a:lnSpc>
          <a:spcPct val="90000"/>
        </a:lnSpc>
        <a:spcBef>
          <a:spcPct val="0"/>
        </a:spcBef>
        <a:buNone/>
        <a:defRPr sz="3000" b="1" kern="1200">
          <a:solidFill>
            <a:srgbClr val="395173"/>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image" Target="../media/image144.emf"/><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hyperlink" Target="mailto:werf@werf.org" TargetMode="External"/><Relationship Id="rId2" Type="http://schemas.openxmlformats.org/officeDocument/2006/relationships/hyperlink" Target="http://www.werf.org/" TargetMode="External"/><Relationship Id="rId1" Type="http://schemas.openxmlformats.org/officeDocument/2006/relationships/slideLayout" Target="../slideLayouts/slideLayout1.xml"/><Relationship Id="rId5" Type="http://schemas.openxmlformats.org/officeDocument/2006/relationships/hyperlink" Target="mailto:Info@WaterRF.org" TargetMode="External"/><Relationship Id="rId4" Type="http://schemas.openxmlformats.org/officeDocument/2006/relationships/hyperlink" Target="http://www.waterrf.org/"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38.png"/><Relationship Id="rId5" Type="http://schemas.openxmlformats.org/officeDocument/2006/relationships/image" Target="../media/image37.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44.wmf"/><Relationship Id="rId4" Type="http://schemas.openxmlformats.org/officeDocument/2006/relationships/oleObject" Target="../embeddings/oleObject2.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45.wmf"/><Relationship Id="rId4" Type="http://schemas.openxmlformats.org/officeDocument/2006/relationships/oleObject" Target="../embeddings/oleObject3.bin"/></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34.jpeg"/><Relationship Id="rId1" Type="http://schemas.openxmlformats.org/officeDocument/2006/relationships/slideLayout" Target="../slideLayouts/slideLayout1.xml"/><Relationship Id="rId6" Type="http://schemas.openxmlformats.org/officeDocument/2006/relationships/image" Target="../media/image53.wmf"/><Relationship Id="rId5" Type="http://schemas.openxmlformats.org/officeDocument/2006/relationships/image" Target="../media/image52.png"/><Relationship Id="rId4" Type="http://schemas.openxmlformats.org/officeDocument/2006/relationships/image" Target="../media/image51.wmf"/></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4.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4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4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4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79.emf"/></Relationships>
</file>

<file path=ppt/slides/_rels/slide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5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5.wmf"/><Relationship Id="rId1" Type="http://schemas.openxmlformats.org/officeDocument/2006/relationships/slideLayout" Target="../slideLayouts/slideLayout1.xml"/><Relationship Id="rId4" Type="http://schemas.openxmlformats.org/officeDocument/2006/relationships/image" Target="../media/image8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xml"/><Relationship Id="rId4" Type="http://schemas.openxmlformats.org/officeDocument/2006/relationships/image" Target="../media/image89.wmf"/></Relationships>
</file>

<file path=ppt/slides/_rels/slide6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xml"/><Relationship Id="rId4" Type="http://schemas.openxmlformats.org/officeDocument/2006/relationships/image" Target="../media/image92.png"/></Relationships>
</file>

<file path=ppt/slides/_rels/slide6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5.jpe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66.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99.wmf"/><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image" Target="../media/image100.wmf"/><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png"/><Relationship Id="rId1" Type="http://schemas.openxmlformats.org/officeDocument/2006/relationships/slideLayout" Target="../slideLayouts/slideLayout1.xml"/><Relationship Id="rId4" Type="http://schemas.openxmlformats.org/officeDocument/2006/relationships/image" Target="../media/image104.jpeg"/></Relationships>
</file>

<file path=ppt/slides/_rels/slide75.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xml"/><Relationship Id="rId4" Type="http://schemas.openxmlformats.org/officeDocument/2006/relationships/image" Target="../media/image113.png"/></Relationships>
</file>

<file path=ppt/slides/_rels/slide81.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119.emf"/><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22.png"/><Relationship Id="rId4" Type="http://schemas.openxmlformats.org/officeDocument/2006/relationships/image" Target="../media/image12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emf"/><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26.emf"/><Relationship Id="rId5" Type="http://schemas.openxmlformats.org/officeDocument/2006/relationships/oleObject" Target="../embeddings/oleObject4.bin"/><Relationship Id="rId4" Type="http://schemas.openxmlformats.org/officeDocument/2006/relationships/image" Target="../media/image128.jpeg"/></Relationships>
</file>

<file path=ppt/slides/_rels/slide93.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8.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s>
</file>

<file path=ppt/slides/_rels/slide9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99.xml.rels><?xml version="1.0" encoding="UTF-8" standalone="yes"?>
<Relationships xmlns="http://schemas.openxmlformats.org/package/2006/relationships"><Relationship Id="rId2" Type="http://schemas.openxmlformats.org/officeDocument/2006/relationships/image" Target="../media/image143.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43F66416-8AD4-465A-B4A8-C619C38FB837}"/>
              </a:ext>
            </a:extLst>
          </p:cNvPr>
          <p:cNvSpPr txBox="1">
            <a:spLocks/>
          </p:cNvSpPr>
          <p:nvPr/>
        </p:nvSpPr>
        <p:spPr>
          <a:xfrm>
            <a:off x="447968" y="5872323"/>
            <a:ext cx="7687733" cy="475836"/>
          </a:xfrm>
          <a:prstGeom prst="rect">
            <a:avLst/>
          </a:prstGeom>
        </p:spPr>
        <p:txBody>
          <a:bodyPr vert="horz" wrap="square" lIns="0" tIns="0" rIns="0" bIns="0" rtlCol="0" anchor="ctr">
            <a:noAutofit/>
          </a:bodyPr>
          <a:lstStyle>
            <a:lvl1pPr algn="l" defTabSz="685800" rtl="0" eaLnBrk="1" latinLnBrk="0" hangingPunct="1">
              <a:lnSpc>
                <a:spcPct val="90000"/>
              </a:lnSpc>
              <a:spcBef>
                <a:spcPct val="0"/>
              </a:spcBef>
              <a:buNone/>
              <a:defRPr sz="1800" b="1" kern="1200">
                <a:solidFill>
                  <a:schemeClr val="tx1">
                    <a:lumMod val="75000"/>
                    <a:lumOff val="25000"/>
                  </a:schemeClr>
                </a:solidFill>
                <a:latin typeface="Arial"/>
                <a:ea typeface="+mj-ea"/>
                <a:cs typeface="Arial"/>
              </a:defRPr>
            </a:lvl1pPr>
          </a:lstStyle>
          <a:p>
            <a:r>
              <a:rPr lang="en-US" sz="2800" dirty="0"/>
              <a:t>Reverse Osmosis (RO) Membranes</a:t>
            </a:r>
          </a:p>
        </p:txBody>
      </p:sp>
    </p:spTree>
    <p:extLst>
      <p:ext uri="{BB962C8B-B14F-4D97-AF65-F5344CB8AC3E}">
        <p14:creationId xmlns:p14="http://schemas.microsoft.com/office/powerpoint/2010/main" val="590041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38919" cy="533400"/>
          </a:xfrm>
        </p:spPr>
        <p:txBody>
          <a:bodyPr/>
          <a:lstStyle/>
          <a:p>
            <a:r>
              <a:rPr lang="en-US" dirty="0"/>
              <a:t>The Filtration Spectrum</a:t>
            </a:r>
          </a:p>
        </p:txBody>
      </p:sp>
      <p:grpSp>
        <p:nvGrpSpPr>
          <p:cNvPr id="6" name="Group 23"/>
          <p:cNvGrpSpPr>
            <a:grpSpLocks/>
          </p:cNvGrpSpPr>
          <p:nvPr/>
        </p:nvGrpSpPr>
        <p:grpSpPr bwMode="auto">
          <a:xfrm>
            <a:off x="1828801" y="1390650"/>
            <a:ext cx="6928358" cy="4526119"/>
            <a:chOff x="340" y="937"/>
            <a:chExt cx="4082" cy="2676"/>
          </a:xfrm>
        </p:grpSpPr>
        <p:pic>
          <p:nvPicPr>
            <p:cNvPr id="7" name="Picture 3" descr="pijlen filter2"/>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0" y="1430"/>
              <a:ext cx="3985" cy="1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4"/>
            <p:cNvSpPr txBox="1">
              <a:spLocks noChangeArrowheads="1"/>
            </p:cNvSpPr>
            <p:nvPr/>
          </p:nvSpPr>
          <p:spPr bwMode="auto">
            <a:xfrm>
              <a:off x="340" y="937"/>
              <a:ext cx="1077"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spcBef>
                  <a:spcPct val="50000"/>
                </a:spcBef>
              </a:pPr>
              <a:r>
                <a:rPr lang="en-GB" altLang="en-US" sz="1400"/>
                <a:t>Microfiltration</a:t>
              </a:r>
              <a:br>
                <a:rPr lang="en-GB" altLang="en-US" sz="1400"/>
              </a:br>
              <a:endParaRPr lang="en-GB" altLang="en-US" sz="1400"/>
            </a:p>
            <a:p>
              <a:pPr algn="l" eaLnBrk="0" hangingPunct="0">
                <a:lnSpc>
                  <a:spcPct val="20000"/>
                </a:lnSpc>
                <a:spcBef>
                  <a:spcPct val="50000"/>
                </a:spcBef>
              </a:pPr>
              <a:r>
                <a:rPr lang="en-GB" altLang="en-US" sz="1400" b="1">
                  <a:solidFill>
                    <a:srgbClr val="0099FF"/>
                  </a:solidFill>
                </a:rPr>
                <a:t>10 um – 100 nm</a:t>
              </a:r>
            </a:p>
          </p:txBody>
        </p:sp>
        <p:sp>
          <p:nvSpPr>
            <p:cNvPr id="9" name="Rectangle 5"/>
            <p:cNvSpPr>
              <a:spLocks noChangeArrowheads="1"/>
            </p:cNvSpPr>
            <p:nvPr/>
          </p:nvSpPr>
          <p:spPr bwMode="auto">
            <a:xfrm>
              <a:off x="1383" y="937"/>
              <a:ext cx="762"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spcBef>
                  <a:spcPct val="50000"/>
                </a:spcBef>
              </a:pPr>
              <a:r>
                <a:rPr lang="en-GB" altLang="en-US" sz="1400"/>
                <a:t>Ultrafiltration</a:t>
              </a:r>
              <a:br>
                <a:rPr lang="en-GB" altLang="en-US" sz="1400"/>
              </a:br>
              <a:endParaRPr lang="en-GB" altLang="en-US" sz="1400"/>
            </a:p>
            <a:p>
              <a:pPr algn="l" eaLnBrk="0" hangingPunct="0">
                <a:lnSpc>
                  <a:spcPct val="20000"/>
                </a:lnSpc>
                <a:spcBef>
                  <a:spcPct val="50000"/>
                </a:spcBef>
              </a:pPr>
              <a:r>
                <a:rPr lang="en-GB" altLang="en-US" sz="1400" b="1">
                  <a:solidFill>
                    <a:srgbClr val="0099FF"/>
                  </a:solidFill>
                </a:rPr>
                <a:t>100 - 10 nm</a:t>
              </a:r>
              <a:r>
                <a:rPr lang="en-GB" altLang="en-US" sz="1400"/>
                <a:t> </a:t>
              </a:r>
            </a:p>
          </p:txBody>
        </p:sp>
        <p:sp>
          <p:nvSpPr>
            <p:cNvPr id="10" name="Rectangle 6"/>
            <p:cNvSpPr>
              <a:spLocks noChangeArrowheads="1"/>
            </p:cNvSpPr>
            <p:nvPr/>
          </p:nvSpPr>
          <p:spPr bwMode="auto">
            <a:xfrm>
              <a:off x="2336" y="937"/>
              <a:ext cx="781"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spcBef>
                  <a:spcPct val="50000"/>
                </a:spcBef>
              </a:pPr>
              <a:r>
                <a:rPr lang="en-GB" altLang="en-US" sz="1400"/>
                <a:t>Nanofiltration</a:t>
              </a:r>
              <a:br>
                <a:rPr lang="en-GB" altLang="en-US" sz="1400"/>
              </a:br>
              <a:endParaRPr lang="en-GB" altLang="en-US" sz="1400"/>
            </a:p>
            <a:p>
              <a:pPr algn="l" eaLnBrk="0" hangingPunct="0">
                <a:lnSpc>
                  <a:spcPct val="20000"/>
                </a:lnSpc>
                <a:spcBef>
                  <a:spcPct val="50000"/>
                </a:spcBef>
              </a:pPr>
              <a:r>
                <a:rPr lang="en-GB" altLang="en-US" sz="1400" b="1">
                  <a:solidFill>
                    <a:srgbClr val="0099FF"/>
                  </a:solidFill>
                </a:rPr>
                <a:t>10 - 1 nm</a:t>
              </a:r>
            </a:p>
          </p:txBody>
        </p:sp>
        <p:sp>
          <p:nvSpPr>
            <p:cNvPr id="11" name="Rectangle 7"/>
            <p:cNvSpPr>
              <a:spLocks noChangeArrowheads="1"/>
            </p:cNvSpPr>
            <p:nvPr/>
          </p:nvSpPr>
          <p:spPr bwMode="auto">
            <a:xfrm>
              <a:off x="3327" y="937"/>
              <a:ext cx="1007"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spcBef>
                  <a:spcPct val="50000"/>
                </a:spcBef>
              </a:pPr>
              <a:r>
                <a:rPr lang="en-GB" altLang="en-US" sz="1400"/>
                <a:t>Reverse Osmosis</a:t>
              </a:r>
              <a:br>
                <a:rPr lang="en-GB" altLang="en-US" sz="1400"/>
              </a:br>
              <a:endParaRPr lang="en-GB" altLang="en-US" sz="1400"/>
            </a:p>
            <a:p>
              <a:pPr algn="l" eaLnBrk="0" hangingPunct="0">
                <a:lnSpc>
                  <a:spcPct val="20000"/>
                </a:lnSpc>
                <a:spcBef>
                  <a:spcPct val="50000"/>
                </a:spcBef>
              </a:pPr>
              <a:r>
                <a:rPr lang="en-GB" altLang="en-US" sz="1400" b="1">
                  <a:solidFill>
                    <a:srgbClr val="0099FF"/>
                  </a:solidFill>
                </a:rPr>
                <a:t>&lt; 1 nm</a:t>
              </a:r>
            </a:p>
          </p:txBody>
        </p:sp>
        <p:sp>
          <p:nvSpPr>
            <p:cNvPr id="12" name="Text Box 8"/>
            <p:cNvSpPr txBox="1">
              <a:spLocks noChangeArrowheads="1"/>
            </p:cNvSpPr>
            <p:nvPr/>
          </p:nvSpPr>
          <p:spPr bwMode="auto">
            <a:xfrm>
              <a:off x="439" y="2795"/>
              <a:ext cx="768"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dirty="0"/>
                <a:t>colloids viruses</a:t>
              </a:r>
            </a:p>
            <a:p>
              <a:pPr algn="l" eaLnBrk="0" hangingPunct="0">
                <a:lnSpc>
                  <a:spcPct val="80000"/>
                </a:lnSpc>
              </a:pPr>
              <a:r>
                <a:rPr lang="en-GB" altLang="en-US" sz="1400" dirty="0" err="1"/>
                <a:t>color</a:t>
              </a:r>
              <a:endParaRPr lang="en-GB" altLang="en-US" sz="1400" dirty="0"/>
            </a:p>
            <a:p>
              <a:pPr algn="l" eaLnBrk="0" hangingPunct="0">
                <a:lnSpc>
                  <a:spcPct val="80000"/>
                </a:lnSpc>
              </a:pPr>
              <a:r>
                <a:rPr lang="en-GB" altLang="en-US" sz="1400" dirty="0"/>
                <a:t>hardness pesticides salts</a:t>
              </a:r>
            </a:p>
            <a:p>
              <a:pPr algn="l" eaLnBrk="0" hangingPunct="0">
                <a:lnSpc>
                  <a:spcPct val="80000"/>
                </a:lnSpc>
              </a:pPr>
              <a:r>
                <a:rPr lang="en-GB" altLang="en-US" sz="1400" dirty="0"/>
                <a:t>water</a:t>
              </a:r>
            </a:p>
          </p:txBody>
        </p:sp>
        <p:sp>
          <p:nvSpPr>
            <p:cNvPr id="13" name="Rectangle 9"/>
            <p:cNvSpPr>
              <a:spLocks noChangeArrowheads="1"/>
            </p:cNvSpPr>
            <p:nvPr/>
          </p:nvSpPr>
          <p:spPr bwMode="auto">
            <a:xfrm>
              <a:off x="870" y="1442"/>
              <a:ext cx="513"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5000"/>
                </a:lnSpc>
              </a:pPr>
              <a:r>
                <a:rPr lang="en-GB" altLang="en-US" sz="1400"/>
                <a:t>giarda</a:t>
              </a:r>
            </a:p>
            <a:p>
              <a:pPr algn="l" eaLnBrk="0" hangingPunct="0">
                <a:lnSpc>
                  <a:spcPct val="85000"/>
                </a:lnSpc>
              </a:pPr>
              <a:r>
                <a:rPr lang="en-GB" altLang="en-US" sz="1400"/>
                <a:t>crypto</a:t>
              </a:r>
            </a:p>
            <a:p>
              <a:pPr algn="l" eaLnBrk="0" hangingPunct="0">
                <a:lnSpc>
                  <a:spcPct val="85000"/>
                </a:lnSpc>
              </a:pPr>
              <a:r>
                <a:rPr lang="en-GB" altLang="en-US" sz="1400"/>
                <a:t>bacteria</a:t>
              </a:r>
            </a:p>
          </p:txBody>
        </p:sp>
        <p:sp>
          <p:nvSpPr>
            <p:cNvPr id="14" name="Rectangle 10"/>
            <p:cNvSpPr>
              <a:spLocks noChangeArrowheads="1"/>
            </p:cNvSpPr>
            <p:nvPr/>
          </p:nvSpPr>
          <p:spPr bwMode="auto">
            <a:xfrm>
              <a:off x="1457" y="2792"/>
              <a:ext cx="578" cy="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dirty="0" err="1" smtClean="0"/>
                <a:t>color</a:t>
              </a:r>
              <a:r>
                <a:rPr lang="en-GB" altLang="en-US" sz="1400" dirty="0" smtClean="0"/>
                <a:t> </a:t>
              </a:r>
              <a:endParaRPr lang="en-GB" altLang="en-US" sz="1400" dirty="0"/>
            </a:p>
            <a:p>
              <a:pPr algn="l" eaLnBrk="0" hangingPunct="0">
                <a:lnSpc>
                  <a:spcPct val="80000"/>
                </a:lnSpc>
              </a:pPr>
              <a:r>
                <a:rPr lang="en-GB" altLang="en-US" sz="1400" dirty="0"/>
                <a:t>hardness</a:t>
              </a:r>
            </a:p>
            <a:p>
              <a:pPr algn="l" eaLnBrk="0" hangingPunct="0">
                <a:lnSpc>
                  <a:spcPct val="80000"/>
                </a:lnSpc>
              </a:pPr>
              <a:r>
                <a:rPr lang="en-GB" altLang="en-US" sz="1400" dirty="0"/>
                <a:t>pesticides</a:t>
              </a:r>
            </a:p>
            <a:p>
              <a:pPr algn="l" eaLnBrk="0" hangingPunct="0">
                <a:lnSpc>
                  <a:spcPct val="80000"/>
                </a:lnSpc>
              </a:pPr>
              <a:r>
                <a:rPr lang="en-GB" altLang="en-US" sz="1400" dirty="0"/>
                <a:t>salts</a:t>
              </a:r>
            </a:p>
            <a:p>
              <a:pPr algn="l" eaLnBrk="0" hangingPunct="0">
                <a:lnSpc>
                  <a:spcPct val="80000"/>
                </a:lnSpc>
              </a:pPr>
              <a:r>
                <a:rPr lang="en-GB" altLang="en-US" sz="1400" dirty="0"/>
                <a:t>water</a:t>
              </a:r>
            </a:p>
          </p:txBody>
        </p:sp>
        <p:sp>
          <p:nvSpPr>
            <p:cNvPr id="15" name="Rectangle 11"/>
            <p:cNvSpPr>
              <a:spLocks noChangeArrowheads="1"/>
            </p:cNvSpPr>
            <p:nvPr/>
          </p:nvSpPr>
          <p:spPr bwMode="auto">
            <a:xfrm>
              <a:off x="1801" y="1570"/>
              <a:ext cx="489"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a:t>colloids</a:t>
              </a:r>
            </a:p>
            <a:p>
              <a:pPr algn="l" eaLnBrk="0" hangingPunct="0">
                <a:lnSpc>
                  <a:spcPct val="80000"/>
                </a:lnSpc>
              </a:pPr>
              <a:r>
                <a:rPr lang="en-GB" altLang="en-US" sz="1400"/>
                <a:t>viruses</a:t>
              </a:r>
            </a:p>
          </p:txBody>
        </p:sp>
        <p:sp>
          <p:nvSpPr>
            <p:cNvPr id="16" name="Rectangle 12"/>
            <p:cNvSpPr>
              <a:spLocks noChangeArrowheads="1"/>
            </p:cNvSpPr>
            <p:nvPr/>
          </p:nvSpPr>
          <p:spPr bwMode="auto">
            <a:xfrm>
              <a:off x="2457" y="2792"/>
              <a:ext cx="389"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dirty="0"/>
                <a:t>salts</a:t>
              </a:r>
            </a:p>
            <a:p>
              <a:pPr algn="l" eaLnBrk="0" hangingPunct="0">
                <a:lnSpc>
                  <a:spcPct val="80000"/>
                </a:lnSpc>
              </a:pPr>
              <a:r>
                <a:rPr lang="en-GB" altLang="en-US" sz="1400" dirty="0"/>
                <a:t>water</a:t>
              </a:r>
            </a:p>
          </p:txBody>
        </p:sp>
        <p:sp>
          <p:nvSpPr>
            <p:cNvPr id="17" name="Rectangle 13"/>
            <p:cNvSpPr>
              <a:spLocks noChangeArrowheads="1"/>
            </p:cNvSpPr>
            <p:nvPr/>
          </p:nvSpPr>
          <p:spPr bwMode="auto">
            <a:xfrm>
              <a:off x="2789" y="1463"/>
              <a:ext cx="61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dirty="0" err="1"/>
                <a:t>color</a:t>
              </a:r>
              <a:endParaRPr lang="en-GB" altLang="en-US" sz="1400" dirty="0"/>
            </a:p>
            <a:p>
              <a:pPr algn="l" eaLnBrk="0" hangingPunct="0">
                <a:lnSpc>
                  <a:spcPct val="80000"/>
                </a:lnSpc>
              </a:pPr>
              <a:r>
                <a:rPr lang="en-GB" altLang="en-US" sz="1400" dirty="0"/>
                <a:t>hardness</a:t>
              </a:r>
            </a:p>
            <a:p>
              <a:pPr algn="l" eaLnBrk="0" hangingPunct="0">
                <a:lnSpc>
                  <a:spcPct val="80000"/>
                </a:lnSpc>
              </a:pPr>
              <a:r>
                <a:rPr lang="en-GB" altLang="en-US" sz="1400" dirty="0"/>
                <a:t>pesticides</a:t>
              </a:r>
            </a:p>
          </p:txBody>
        </p:sp>
        <p:sp>
          <p:nvSpPr>
            <p:cNvPr id="18" name="Rectangle 14"/>
            <p:cNvSpPr>
              <a:spLocks noChangeArrowheads="1"/>
            </p:cNvSpPr>
            <p:nvPr/>
          </p:nvSpPr>
          <p:spPr bwMode="auto">
            <a:xfrm>
              <a:off x="4076" y="1661"/>
              <a:ext cx="3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r>
                <a:rPr lang="en-GB" altLang="en-US" sz="1400"/>
                <a:t>salts</a:t>
              </a:r>
            </a:p>
          </p:txBody>
        </p:sp>
        <p:sp>
          <p:nvSpPr>
            <p:cNvPr id="19" name="Rectangle 15"/>
            <p:cNvSpPr>
              <a:spLocks noChangeArrowheads="1"/>
            </p:cNvSpPr>
            <p:nvPr/>
          </p:nvSpPr>
          <p:spPr bwMode="auto">
            <a:xfrm>
              <a:off x="3441" y="2792"/>
              <a:ext cx="3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r>
                <a:rPr lang="en-GB" altLang="en-US" sz="1400" dirty="0"/>
                <a:t>water</a:t>
              </a:r>
            </a:p>
          </p:txBody>
        </p:sp>
      </p:grpSp>
      <p:sp>
        <p:nvSpPr>
          <p:cNvPr id="20" name="TextBox 19"/>
          <p:cNvSpPr txBox="1"/>
          <p:nvPr/>
        </p:nvSpPr>
        <p:spPr>
          <a:xfrm>
            <a:off x="2276983" y="6046249"/>
            <a:ext cx="428733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Pentair - </a:t>
            </a:r>
            <a:r>
              <a:rPr lang="en-US" sz="1400" dirty="0" err="1">
                <a:latin typeface="Arial" panose="020B0604020202020204" pitchFamily="34" charset="0"/>
                <a:cs typeface="Arial" panose="020B0604020202020204" pitchFamily="34" charset="0"/>
              </a:rPr>
              <a:t>Norit</a:t>
            </a:r>
            <a:r>
              <a:rPr lang="en-US" sz="1400" dirty="0">
                <a:latin typeface="Arial" panose="020B0604020202020204" pitchFamily="34" charset="0"/>
                <a:cs typeface="Arial" panose="020B0604020202020204" pitchFamily="34" charset="0"/>
              </a:rPr>
              <a:t> Membranes</a:t>
            </a:r>
          </a:p>
        </p:txBody>
      </p:sp>
    </p:spTree>
    <p:extLst>
      <p:ext uri="{BB962C8B-B14F-4D97-AF65-F5344CB8AC3E}">
        <p14:creationId xmlns:p14="http://schemas.microsoft.com/office/powerpoint/2010/main" val="142277740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a:ext>
            </a:extLst>
          </a:blip>
          <a:srcRect/>
          <a:stretch>
            <a:fillRect/>
          </a:stretch>
        </p:blipFill>
        <p:spPr bwMode="auto">
          <a:xfrm>
            <a:off x="2447636" y="0"/>
            <a:ext cx="9744364" cy="6858000"/>
          </a:xfrm>
          <a:prstGeom prst="rect">
            <a:avLst/>
          </a:prstGeom>
          <a:solidFill>
            <a:schemeClr val="bg1"/>
          </a:solidFill>
          <a:ln>
            <a:noFill/>
          </a:ln>
        </p:spPr>
      </p:pic>
      <p:sp>
        <p:nvSpPr>
          <p:cNvPr id="3" name="Title 2"/>
          <p:cNvSpPr>
            <a:spLocks noGrp="1"/>
          </p:cNvSpPr>
          <p:nvPr>
            <p:ph type="title"/>
          </p:nvPr>
        </p:nvSpPr>
        <p:spPr>
          <a:xfrm>
            <a:off x="-1" y="0"/>
            <a:ext cx="4943475" cy="1325563"/>
          </a:xfrm>
        </p:spPr>
        <p:txBody>
          <a:bodyPr>
            <a:noAutofit/>
          </a:bodyPr>
          <a:lstStyle/>
          <a:p>
            <a:r>
              <a:rPr lang="en-US" sz="2800" dirty="0"/>
              <a:t>Chloramine Dosing Critical Alarm (Failure) Response</a:t>
            </a:r>
          </a:p>
        </p:txBody>
      </p:sp>
    </p:spTree>
    <p:extLst>
      <p:ext uri="{BB962C8B-B14F-4D97-AF65-F5344CB8AC3E}">
        <p14:creationId xmlns:p14="http://schemas.microsoft.com/office/powerpoint/2010/main" val="36085251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2032068" cy="1325563"/>
          </a:xfrm>
        </p:spPr>
        <p:txBody>
          <a:bodyPr>
            <a:normAutofit/>
          </a:bodyPr>
          <a:lstStyle/>
          <a:p>
            <a:r>
              <a:rPr lang="en-US" sz="2800" dirty="0"/>
              <a:t>RO Alert (Warning) Response</a:t>
            </a:r>
          </a:p>
        </p:txBody>
      </p:sp>
      <p:pic>
        <p:nvPicPr>
          <p:cNvPr id="5" name="Picture 4"/>
          <p:cNvPicPr>
            <a:picLocks noChangeAspect="1"/>
          </p:cNvPicPr>
          <p:nvPr/>
        </p:nvPicPr>
        <p:blipFill>
          <a:blip r:embed="rId2"/>
          <a:stretch>
            <a:fillRect/>
          </a:stretch>
        </p:blipFill>
        <p:spPr>
          <a:xfrm>
            <a:off x="2032068" y="53318"/>
            <a:ext cx="10159932" cy="6804682"/>
          </a:xfrm>
          <a:prstGeom prst="rect">
            <a:avLst/>
          </a:prstGeom>
        </p:spPr>
      </p:pic>
    </p:spTree>
    <p:extLst>
      <p:ext uri="{BB962C8B-B14F-4D97-AF65-F5344CB8AC3E}">
        <p14:creationId xmlns:p14="http://schemas.microsoft.com/office/powerpoint/2010/main" val="161881977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a:ext>
            </a:extLst>
          </a:blip>
          <a:stretch>
            <a:fillRect/>
          </a:stretch>
        </p:blipFill>
        <p:spPr>
          <a:xfrm>
            <a:off x="1560944" y="0"/>
            <a:ext cx="10741891" cy="6858000"/>
          </a:xfrm>
          <a:prstGeom prst="rect">
            <a:avLst/>
          </a:prstGeom>
        </p:spPr>
      </p:pic>
      <p:sp>
        <p:nvSpPr>
          <p:cNvPr id="3" name="Title 2"/>
          <p:cNvSpPr>
            <a:spLocks noGrp="1"/>
          </p:cNvSpPr>
          <p:nvPr>
            <p:ph type="title"/>
          </p:nvPr>
        </p:nvSpPr>
        <p:spPr>
          <a:xfrm>
            <a:off x="-1" y="0"/>
            <a:ext cx="4267201" cy="1325563"/>
          </a:xfrm>
        </p:spPr>
        <p:txBody>
          <a:bodyPr>
            <a:normAutofit/>
          </a:bodyPr>
          <a:lstStyle/>
          <a:p>
            <a:r>
              <a:rPr lang="en-US" sz="2800" dirty="0"/>
              <a:t>RO Critical Alarm (Failure) Response</a:t>
            </a:r>
          </a:p>
        </p:txBody>
      </p:sp>
    </p:spTree>
    <p:extLst>
      <p:ext uri="{BB962C8B-B14F-4D97-AF65-F5344CB8AC3E}">
        <p14:creationId xmlns:p14="http://schemas.microsoft.com/office/powerpoint/2010/main" val="83764914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0625" y="1197806"/>
            <a:ext cx="7764463" cy="2180084"/>
          </a:xfrm>
        </p:spPr>
        <p:txBody>
          <a:bodyPr/>
          <a:lstStyle/>
          <a:p>
            <a:r>
              <a:rPr lang="en-US" b="0" dirty="0">
                <a:latin typeface="Arial" panose="020B0604020202020204" pitchFamily="34" charset="0"/>
                <a:cs typeface="Arial" panose="020B0604020202020204" pitchFamily="34" charset="0"/>
              </a:rPr>
              <a:t>Additional Design Criteria</a:t>
            </a:r>
          </a:p>
        </p:txBody>
      </p:sp>
    </p:spTree>
    <p:extLst>
      <p:ext uri="{BB962C8B-B14F-4D97-AF65-F5344CB8AC3E}">
        <p14:creationId xmlns:p14="http://schemas.microsoft.com/office/powerpoint/2010/main" val="313463337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690688"/>
            <a:ext cx="10289308" cy="4430713"/>
          </a:xfrm>
        </p:spPr>
        <p:txBody>
          <a:bodyPr>
            <a:normAutofit/>
          </a:bodyPr>
          <a:lstStyle/>
          <a:p>
            <a:pPr marL="0" indent="0">
              <a:lnSpc>
                <a:spcPct val="100000"/>
              </a:lnSpc>
              <a:buNone/>
            </a:pPr>
            <a:r>
              <a:rPr lang="en-US" dirty="0"/>
              <a:t>Design criteria for RO and NF is included in the existing training material provided by membrane organizations (as noted later in this module</a:t>
            </a:r>
            <a:r>
              <a:rPr lang="en-US" dirty="0" smtClean="0"/>
              <a:t>)</a:t>
            </a:r>
            <a:endParaRPr lang="en-US" dirty="0"/>
          </a:p>
          <a:p>
            <a:pPr marL="0" indent="0">
              <a:lnSpc>
                <a:spcPct val="100000"/>
              </a:lnSpc>
              <a:buNone/>
            </a:pPr>
            <a:endParaRPr lang="en-US" dirty="0"/>
          </a:p>
          <a:p>
            <a:pPr marL="0" indent="0">
              <a:lnSpc>
                <a:spcPct val="100000"/>
              </a:lnSpc>
              <a:buNone/>
            </a:pPr>
            <a:r>
              <a:rPr lang="en-US" dirty="0"/>
              <a:t>Additional considerations that should be considered for IPR/DPR systems include:</a:t>
            </a:r>
          </a:p>
          <a:p>
            <a:pPr>
              <a:lnSpc>
                <a:spcPct val="100000"/>
              </a:lnSpc>
              <a:buFont typeface="Arial" panose="020B0604020202020204" pitchFamily="34" charset="0"/>
              <a:buChar char="–"/>
            </a:pPr>
            <a:r>
              <a:rPr lang="en-US" dirty="0" smtClean="0"/>
              <a:t>Dissolved </a:t>
            </a:r>
            <a:r>
              <a:rPr lang="en-US" dirty="0"/>
              <a:t>Total Organic Carbon </a:t>
            </a:r>
            <a:r>
              <a:rPr lang="en-US" dirty="0" smtClean="0"/>
              <a:t>Monitoring</a:t>
            </a:r>
            <a:endParaRPr lang="en-US" dirty="0"/>
          </a:p>
          <a:p>
            <a:pPr>
              <a:lnSpc>
                <a:spcPct val="100000"/>
              </a:lnSpc>
              <a:buFont typeface="Arial" panose="020B0604020202020204" pitchFamily="34" charset="0"/>
              <a:buChar char="–"/>
            </a:pPr>
            <a:r>
              <a:rPr lang="en-US" dirty="0"/>
              <a:t>Alternative integrity/log removal </a:t>
            </a:r>
            <a:r>
              <a:rPr lang="en-US" dirty="0" smtClean="0"/>
              <a:t>monitoring approaches</a:t>
            </a:r>
            <a:endParaRPr lang="en-US" dirty="0"/>
          </a:p>
        </p:txBody>
      </p:sp>
      <p:sp>
        <p:nvSpPr>
          <p:cNvPr id="3" name="Title 2"/>
          <p:cNvSpPr>
            <a:spLocks noGrp="1"/>
          </p:cNvSpPr>
          <p:nvPr>
            <p:ph type="title"/>
          </p:nvPr>
        </p:nvSpPr>
        <p:spPr>
          <a:xfrm>
            <a:off x="685800" y="539496"/>
            <a:ext cx="10515600" cy="530352"/>
          </a:xfrm>
        </p:spPr>
        <p:txBody>
          <a:bodyPr>
            <a:normAutofit/>
          </a:bodyPr>
          <a:lstStyle/>
          <a:p>
            <a:r>
              <a:rPr lang="en-US" sz="2800" dirty="0"/>
              <a:t>RO Design Criteria</a:t>
            </a:r>
          </a:p>
        </p:txBody>
      </p:sp>
    </p:spTree>
    <p:extLst>
      <p:ext uri="{BB962C8B-B14F-4D97-AF65-F5344CB8AC3E}">
        <p14:creationId xmlns:p14="http://schemas.microsoft.com/office/powerpoint/2010/main" val="298876946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4417" y="1681163"/>
            <a:ext cx="8229600" cy="4430713"/>
          </a:xfrm>
        </p:spPr>
        <p:txBody>
          <a:bodyPr>
            <a:normAutofit/>
          </a:bodyPr>
          <a:lstStyle/>
          <a:p>
            <a:pPr marL="0" indent="0">
              <a:lnSpc>
                <a:spcPct val="100000"/>
              </a:lnSpc>
              <a:spcBef>
                <a:spcPts val="0"/>
              </a:spcBef>
              <a:spcAft>
                <a:spcPts val="600"/>
              </a:spcAft>
              <a:buNone/>
            </a:pPr>
            <a:r>
              <a:rPr lang="en-US" sz="2000" dirty="0"/>
              <a:t>On Line total organic carbon (TOC) analyzers can measure low levels of organic carbon in RO permeate (in the 10 – 50 </a:t>
            </a:r>
            <a:r>
              <a:rPr lang="en-US" sz="2000" dirty="0" err="1"/>
              <a:t>ug</a:t>
            </a:r>
            <a:r>
              <a:rPr lang="en-US" sz="2000" dirty="0"/>
              <a:t>/L range).</a:t>
            </a:r>
            <a:br>
              <a:rPr lang="en-US" sz="2000" dirty="0"/>
            </a:br>
            <a:endParaRPr lang="en-US" sz="2000" dirty="0"/>
          </a:p>
          <a:p>
            <a:pPr marL="0" indent="0">
              <a:lnSpc>
                <a:spcPct val="100000"/>
              </a:lnSpc>
              <a:spcBef>
                <a:spcPts val="0"/>
              </a:spcBef>
              <a:spcAft>
                <a:spcPts val="600"/>
              </a:spcAft>
              <a:buNone/>
            </a:pPr>
            <a:r>
              <a:rPr lang="en-US" sz="2000" dirty="0"/>
              <a:t>TOC measured upstream of the RO, and in the RO permeate can provide an indication of overall membrane integrity to a higher resolution than electrical conductivity (greater than 2 log).</a:t>
            </a:r>
          </a:p>
          <a:p>
            <a:pPr marL="0" indent="0">
              <a:lnSpc>
                <a:spcPct val="100000"/>
              </a:lnSpc>
              <a:spcBef>
                <a:spcPts val="0"/>
              </a:spcBef>
              <a:spcAft>
                <a:spcPts val="600"/>
              </a:spcAft>
              <a:buNone/>
            </a:pPr>
            <a:r>
              <a:rPr lang="en-US" sz="2000" dirty="0"/>
              <a:t>A spike in permeate TOC may also indicated a higher concentration of low molecular weight, non-polar material in the RO feed. </a:t>
            </a:r>
            <a:r>
              <a:rPr lang="en-US" sz="2000" dirty="0" smtClean="0"/>
              <a:t>It </a:t>
            </a:r>
            <a:r>
              <a:rPr lang="en-US" sz="2000" dirty="0"/>
              <a:t>can be used as a trigger to investigate for a spill of industrial material into the sewer catchment. </a:t>
            </a:r>
            <a:r>
              <a:rPr lang="en-US" sz="2000" dirty="0" smtClean="0"/>
              <a:t>It </a:t>
            </a:r>
            <a:r>
              <a:rPr lang="en-US" sz="2000" dirty="0"/>
              <a:t>can also trigger based on plant issues, including leaching of material from new tank liner material.</a:t>
            </a:r>
          </a:p>
          <a:p>
            <a:pPr marL="0" indent="0">
              <a:lnSpc>
                <a:spcPct val="100000"/>
              </a:lnSpc>
              <a:spcBef>
                <a:spcPts val="0"/>
              </a:spcBef>
              <a:spcAft>
                <a:spcPts val="600"/>
              </a:spcAft>
              <a:buNone/>
            </a:pPr>
            <a:r>
              <a:rPr lang="en-US" sz="2000" dirty="0" smtClean="0"/>
              <a:t>Online </a:t>
            </a:r>
            <a:r>
              <a:rPr lang="en-US" sz="2000" dirty="0"/>
              <a:t>TOC analyzers are expensive, and consequently typically used on a combined RO permeate stream. </a:t>
            </a:r>
          </a:p>
          <a:p>
            <a:pPr marL="0" indent="0">
              <a:buNone/>
            </a:pPr>
            <a:endParaRPr lang="en-US" sz="2000" dirty="0"/>
          </a:p>
        </p:txBody>
      </p:sp>
      <p:sp>
        <p:nvSpPr>
          <p:cNvPr id="3" name="Title 2"/>
          <p:cNvSpPr>
            <a:spLocks noGrp="1"/>
          </p:cNvSpPr>
          <p:nvPr>
            <p:ph type="title"/>
          </p:nvPr>
        </p:nvSpPr>
        <p:spPr>
          <a:xfrm>
            <a:off x="685800" y="539496"/>
            <a:ext cx="10515600" cy="530352"/>
          </a:xfrm>
        </p:spPr>
        <p:txBody>
          <a:bodyPr>
            <a:normAutofit/>
          </a:bodyPr>
          <a:lstStyle/>
          <a:p>
            <a:r>
              <a:rPr lang="en-US" sz="2800" dirty="0"/>
              <a:t>On Line TOC</a:t>
            </a:r>
          </a:p>
        </p:txBody>
      </p:sp>
      <p:pic>
        <p:nvPicPr>
          <p:cNvPr id="4" name="Picture 3"/>
          <p:cNvPicPr>
            <a:picLocks noChangeAspect="1"/>
          </p:cNvPicPr>
          <p:nvPr/>
        </p:nvPicPr>
        <p:blipFill>
          <a:blip r:embed="rId2"/>
          <a:stretch>
            <a:fillRect/>
          </a:stretch>
        </p:blipFill>
        <p:spPr>
          <a:xfrm>
            <a:off x="8933583" y="1150359"/>
            <a:ext cx="2764222" cy="3183515"/>
          </a:xfrm>
          <a:prstGeom prst="rect">
            <a:avLst/>
          </a:prstGeom>
        </p:spPr>
      </p:pic>
      <p:sp>
        <p:nvSpPr>
          <p:cNvPr id="5" name="TextBox 4"/>
          <p:cNvSpPr txBox="1"/>
          <p:nvPr/>
        </p:nvSpPr>
        <p:spPr>
          <a:xfrm>
            <a:off x="10625460" y="4490605"/>
            <a:ext cx="1072345" cy="307777"/>
          </a:xfrm>
          <a:prstGeom prst="rect">
            <a:avLst/>
          </a:prstGeom>
          <a:noFill/>
        </p:spPr>
        <p:txBody>
          <a:bodyPr wrap="none" rtlCol="0">
            <a:spAutoFit/>
          </a:bodyPr>
          <a:lstStyle/>
          <a:p>
            <a:r>
              <a:rPr lang="en-US" sz="1400" dirty="0"/>
              <a:t>Courtesy GE</a:t>
            </a:r>
          </a:p>
        </p:txBody>
      </p:sp>
    </p:spTree>
    <p:extLst>
      <p:ext uri="{BB962C8B-B14F-4D97-AF65-F5344CB8AC3E}">
        <p14:creationId xmlns:p14="http://schemas.microsoft.com/office/powerpoint/2010/main" val="192911616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690688"/>
            <a:ext cx="10365508" cy="4430713"/>
          </a:xfrm>
        </p:spPr>
        <p:txBody>
          <a:bodyPr>
            <a:noAutofit/>
          </a:bodyPr>
          <a:lstStyle/>
          <a:p>
            <a:pPr marL="0" indent="0">
              <a:buNone/>
            </a:pPr>
            <a:r>
              <a:rPr lang="en-US" sz="2400" dirty="0"/>
              <a:t>Alternative monitoring approaches are currently under development for improved monitoring of RO membrane integrity.  This is to advance the log removal that can be validated beyond the current limitation of 1.5 to 2.0</a:t>
            </a:r>
            <a:r>
              <a:rPr lang="en-US" sz="2400" dirty="0" smtClean="0"/>
              <a:t>.</a:t>
            </a:r>
            <a:endParaRPr lang="en-US" sz="2400" dirty="0"/>
          </a:p>
          <a:p>
            <a:pPr marL="0" indent="0">
              <a:buNone/>
            </a:pPr>
            <a:r>
              <a:rPr lang="en-US" sz="2400" dirty="0"/>
              <a:t>These are often a dose of chemical with a marker type compound such as rhodamine, </a:t>
            </a:r>
            <a:r>
              <a:rPr lang="en-US" sz="2400" dirty="0" err="1"/>
              <a:t>uranine</a:t>
            </a:r>
            <a:r>
              <a:rPr lang="en-US" sz="2400" dirty="0"/>
              <a:t> or other proprietary chemical. </a:t>
            </a:r>
            <a:r>
              <a:rPr lang="en-US" sz="2400" dirty="0" smtClean="0"/>
              <a:t>These </a:t>
            </a:r>
            <a:r>
              <a:rPr lang="en-US" sz="2400" dirty="0"/>
              <a:t>are either dosed as a separate inlet dose to the RO unit, or incorporated into the </a:t>
            </a:r>
            <a:r>
              <a:rPr lang="en-US" sz="2400" dirty="0" err="1"/>
              <a:t>antiscalant</a:t>
            </a:r>
            <a:r>
              <a:rPr lang="en-US" sz="2400" dirty="0"/>
              <a:t> dose</a:t>
            </a:r>
            <a:r>
              <a:rPr lang="en-US" sz="2400" dirty="0" smtClean="0"/>
              <a:t>.</a:t>
            </a:r>
            <a:endParaRPr lang="en-US" sz="2400" dirty="0"/>
          </a:p>
          <a:p>
            <a:pPr marL="0" indent="0">
              <a:buNone/>
            </a:pPr>
            <a:r>
              <a:rPr lang="en-US" sz="2400" dirty="0"/>
              <a:t>Monitoring techniques vary depending on the chemical used.</a:t>
            </a:r>
          </a:p>
          <a:p>
            <a:pPr marL="0" indent="0">
              <a:buNone/>
            </a:pPr>
            <a:endParaRPr lang="en-US" sz="2400" dirty="0"/>
          </a:p>
        </p:txBody>
      </p:sp>
      <p:sp>
        <p:nvSpPr>
          <p:cNvPr id="3" name="Title 2"/>
          <p:cNvSpPr>
            <a:spLocks noGrp="1"/>
          </p:cNvSpPr>
          <p:nvPr>
            <p:ph type="title"/>
          </p:nvPr>
        </p:nvSpPr>
        <p:spPr>
          <a:xfrm>
            <a:off x="685800" y="539496"/>
            <a:ext cx="10515600" cy="530352"/>
          </a:xfrm>
        </p:spPr>
        <p:txBody>
          <a:bodyPr>
            <a:normAutofit/>
          </a:bodyPr>
          <a:lstStyle/>
          <a:p>
            <a:r>
              <a:rPr lang="en-US" sz="2800" dirty="0"/>
              <a:t>Alternative Integrity Monitoring </a:t>
            </a:r>
          </a:p>
        </p:txBody>
      </p:sp>
    </p:spTree>
    <p:extLst>
      <p:ext uri="{BB962C8B-B14F-4D97-AF65-F5344CB8AC3E}">
        <p14:creationId xmlns:p14="http://schemas.microsoft.com/office/powerpoint/2010/main" val="170662569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1075" y="1131131"/>
            <a:ext cx="7764463" cy="2180084"/>
          </a:xfrm>
        </p:spPr>
        <p:txBody>
          <a:bodyPr/>
          <a:lstStyle/>
          <a:p>
            <a:r>
              <a:rPr lang="en-US" b="0" dirty="0">
                <a:latin typeface="Arial" panose="020B0604020202020204" pitchFamily="34" charset="0"/>
                <a:cs typeface="Arial" panose="020B0604020202020204" pitchFamily="34" charset="0"/>
              </a:rPr>
              <a:t>Process Components</a:t>
            </a:r>
          </a:p>
        </p:txBody>
      </p:sp>
    </p:spTree>
    <p:extLst>
      <p:ext uri="{BB962C8B-B14F-4D97-AF65-F5344CB8AC3E}">
        <p14:creationId xmlns:p14="http://schemas.microsoft.com/office/powerpoint/2010/main" val="115418758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690688"/>
            <a:ext cx="10289308" cy="4430713"/>
          </a:xfrm>
        </p:spPr>
        <p:txBody>
          <a:bodyPr>
            <a:normAutofit/>
          </a:bodyPr>
          <a:lstStyle/>
          <a:p>
            <a:pPr marL="0" indent="0">
              <a:buNone/>
            </a:pPr>
            <a:r>
              <a:rPr lang="en-US" i="1" dirty="0"/>
              <a:t>This material is covered in existing training course noted later in this </a:t>
            </a:r>
            <a:r>
              <a:rPr lang="en-US" i="1" dirty="0" smtClean="0"/>
              <a:t>module</a:t>
            </a:r>
            <a:endParaRPr lang="en-US" i="1" dirty="0"/>
          </a:p>
          <a:p>
            <a:pPr marL="0" indent="0">
              <a:buNone/>
            </a:pPr>
            <a:endParaRPr lang="en-US" i="1" dirty="0"/>
          </a:p>
        </p:txBody>
      </p:sp>
      <p:sp>
        <p:nvSpPr>
          <p:cNvPr id="3" name="Title 2"/>
          <p:cNvSpPr>
            <a:spLocks noGrp="1"/>
          </p:cNvSpPr>
          <p:nvPr>
            <p:ph type="title"/>
          </p:nvPr>
        </p:nvSpPr>
        <p:spPr>
          <a:xfrm>
            <a:off x="685800" y="539496"/>
            <a:ext cx="10515600" cy="530352"/>
          </a:xfrm>
        </p:spPr>
        <p:txBody>
          <a:bodyPr>
            <a:normAutofit/>
          </a:bodyPr>
          <a:lstStyle/>
          <a:p>
            <a:r>
              <a:rPr lang="en-US" sz="2800" dirty="0"/>
              <a:t>Process Components</a:t>
            </a:r>
          </a:p>
        </p:txBody>
      </p:sp>
    </p:spTree>
    <p:extLst>
      <p:ext uri="{BB962C8B-B14F-4D97-AF65-F5344CB8AC3E}">
        <p14:creationId xmlns:p14="http://schemas.microsoft.com/office/powerpoint/2010/main" val="9113544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2050" y="1226381"/>
            <a:ext cx="7764463" cy="2180084"/>
          </a:xfrm>
        </p:spPr>
        <p:txBody>
          <a:bodyPr/>
          <a:lstStyle/>
          <a:p>
            <a:r>
              <a:rPr lang="en-US" b="0" dirty="0">
                <a:latin typeface="Arial" panose="020B0604020202020204" pitchFamily="34" charset="0"/>
                <a:cs typeface="Arial" panose="020B0604020202020204" pitchFamily="34" charset="0"/>
              </a:rPr>
              <a:t>Operation and Maintenance </a:t>
            </a:r>
          </a:p>
        </p:txBody>
      </p:sp>
    </p:spTree>
    <p:extLst>
      <p:ext uri="{BB962C8B-B14F-4D97-AF65-F5344CB8AC3E}">
        <p14:creationId xmlns:p14="http://schemas.microsoft.com/office/powerpoint/2010/main" val="1673406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539496"/>
            <a:ext cx="10515600" cy="530352"/>
          </a:xfrm>
        </p:spPr>
        <p:txBody>
          <a:bodyPr vert="horz" lIns="91440" tIns="45720" rIns="91440" bIns="45720" rtlCol="0" anchor="ctr">
            <a:noAutofit/>
          </a:bodyPr>
          <a:lstStyle/>
          <a:p>
            <a:r>
              <a:rPr lang="en-US" sz="2800" dirty="0"/>
              <a:t>Desalination Technology</a:t>
            </a:r>
            <a:endParaRPr lang="en-AU" sz="2800" dirty="0"/>
          </a:p>
        </p:txBody>
      </p:sp>
      <p:pic>
        <p:nvPicPr>
          <p:cNvPr id="25603"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351089" y="1779393"/>
            <a:ext cx="7697786" cy="4480401"/>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5493" name="Rectangle 5"/>
          <p:cNvSpPr>
            <a:spLocks noChangeArrowheads="1"/>
          </p:cNvSpPr>
          <p:nvPr/>
        </p:nvSpPr>
        <p:spPr bwMode="auto">
          <a:xfrm>
            <a:off x="2351089" y="1804150"/>
            <a:ext cx="186013" cy="369974"/>
          </a:xfrm>
          <a:prstGeom prst="rect">
            <a:avLst/>
          </a:prstGeom>
          <a:solidFill>
            <a:schemeClr val="bg1"/>
          </a:solidFill>
          <a:ln>
            <a:noFill/>
          </a:ln>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spAutoFit/>
          </a:bodyPr>
          <a:lstStyle/>
          <a:p>
            <a:pPr>
              <a:defRPr/>
            </a:pPr>
            <a:endParaRPr lang="en-AU">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0614313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690688"/>
            <a:ext cx="10289308" cy="4430713"/>
          </a:xfrm>
        </p:spPr>
        <p:txBody>
          <a:bodyPr>
            <a:normAutofit/>
          </a:bodyPr>
          <a:lstStyle/>
          <a:p>
            <a:pPr marL="0" indent="0">
              <a:buNone/>
            </a:pPr>
            <a:r>
              <a:rPr lang="en-US" i="1" dirty="0"/>
              <a:t>O&amp;M items are included in the existing training material noted later in this </a:t>
            </a:r>
            <a:r>
              <a:rPr lang="en-US" i="1" dirty="0" smtClean="0"/>
              <a:t>module</a:t>
            </a:r>
            <a:endParaRPr lang="en-US" i="1" dirty="0"/>
          </a:p>
        </p:txBody>
      </p:sp>
      <p:sp>
        <p:nvSpPr>
          <p:cNvPr id="3" name="Title 2"/>
          <p:cNvSpPr>
            <a:spLocks noGrp="1"/>
          </p:cNvSpPr>
          <p:nvPr>
            <p:ph type="title"/>
          </p:nvPr>
        </p:nvSpPr>
        <p:spPr>
          <a:xfrm>
            <a:off x="685800" y="539496"/>
            <a:ext cx="10515600" cy="530352"/>
          </a:xfrm>
        </p:spPr>
        <p:txBody>
          <a:bodyPr>
            <a:normAutofit/>
          </a:bodyPr>
          <a:lstStyle/>
          <a:p>
            <a:r>
              <a:rPr lang="en-US" sz="2800" dirty="0"/>
              <a:t>Operation and Maintenance</a:t>
            </a:r>
          </a:p>
        </p:txBody>
      </p:sp>
    </p:spTree>
    <p:extLst>
      <p:ext uri="{BB962C8B-B14F-4D97-AF65-F5344CB8AC3E}">
        <p14:creationId xmlns:p14="http://schemas.microsoft.com/office/powerpoint/2010/main" val="217167207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81125" y="1628527"/>
            <a:ext cx="7764463" cy="1090042"/>
          </a:xfrm>
        </p:spPr>
        <p:txBody>
          <a:bodyPr/>
          <a:lstStyle/>
          <a:p>
            <a:r>
              <a:rPr lang="en-US" b="0" dirty="0">
                <a:latin typeface="Arial" panose="020B0604020202020204" pitchFamily="34" charset="0"/>
                <a:cs typeface="Arial" panose="020B0604020202020204" pitchFamily="34" charset="0"/>
              </a:rPr>
              <a:t>Safety</a:t>
            </a:r>
          </a:p>
        </p:txBody>
      </p:sp>
    </p:spTree>
    <p:extLst>
      <p:ext uri="{BB962C8B-B14F-4D97-AF65-F5344CB8AC3E}">
        <p14:creationId xmlns:p14="http://schemas.microsoft.com/office/powerpoint/2010/main" val="184628949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4349" y="1441018"/>
            <a:ext cx="10858501" cy="4430713"/>
          </a:xfrm>
        </p:spPr>
        <p:txBody>
          <a:bodyPr>
            <a:normAutofit/>
          </a:bodyPr>
          <a:lstStyle/>
          <a:p>
            <a:pPr marL="0" indent="0">
              <a:buNone/>
            </a:pPr>
            <a:r>
              <a:rPr lang="en-US" sz="2400" dirty="0"/>
              <a:t>As with any operating process, there are safety concerns associated with </a:t>
            </a:r>
            <a:r>
              <a:rPr lang="en-US" sz="2400" dirty="0" smtClean="0"/>
              <a:t>RO </a:t>
            </a:r>
          </a:p>
          <a:p>
            <a:pPr marL="0" indent="0">
              <a:buNone/>
            </a:pPr>
            <a:r>
              <a:rPr lang="en-US" sz="2400" b="1" dirty="0" smtClean="0"/>
              <a:t>High </a:t>
            </a:r>
            <a:r>
              <a:rPr lang="en-US" sz="2400" b="1" dirty="0"/>
              <a:t>Pressure </a:t>
            </a:r>
            <a:r>
              <a:rPr lang="en-US" sz="2400" dirty="0"/>
              <a:t>– RO units operate at higher pressure.  Operators must take care to understand what points on the RO are at high pressure.</a:t>
            </a:r>
          </a:p>
          <a:p>
            <a:pPr marL="0" indent="0">
              <a:buNone/>
            </a:pPr>
            <a:r>
              <a:rPr lang="en-US" sz="2400" b="1" dirty="0"/>
              <a:t>Corrosive Chemicals </a:t>
            </a:r>
            <a:r>
              <a:rPr lang="en-US" sz="2400" dirty="0"/>
              <a:t>– RO cleaning requires both caustic and acid chemicals for cleaning.  Operators must take care with handling of chemicals during RO cleaning.</a:t>
            </a:r>
          </a:p>
          <a:p>
            <a:pPr marL="0" indent="0">
              <a:buNone/>
            </a:pPr>
            <a:r>
              <a:rPr lang="en-US" sz="2400" b="1" dirty="0"/>
              <a:t>Manual Handling </a:t>
            </a:r>
            <a:r>
              <a:rPr lang="en-US" sz="2400" dirty="0"/>
              <a:t>– Careful consideration of RO membrane loading and unloading is important.  Membranes may be located at high points and at loading and unloading safe access to pressure vessels is important.</a:t>
            </a:r>
          </a:p>
          <a:p>
            <a:endParaRPr lang="en-US" sz="2400" dirty="0"/>
          </a:p>
        </p:txBody>
      </p:sp>
      <p:sp>
        <p:nvSpPr>
          <p:cNvPr id="3" name="Title 2"/>
          <p:cNvSpPr>
            <a:spLocks noGrp="1"/>
          </p:cNvSpPr>
          <p:nvPr>
            <p:ph type="title"/>
          </p:nvPr>
        </p:nvSpPr>
        <p:spPr>
          <a:xfrm>
            <a:off x="685800" y="530352"/>
            <a:ext cx="10515600" cy="530352"/>
          </a:xfrm>
        </p:spPr>
        <p:txBody>
          <a:bodyPr>
            <a:normAutofit/>
          </a:bodyPr>
          <a:lstStyle/>
          <a:p>
            <a:r>
              <a:rPr lang="en-US" sz="2800" dirty="0"/>
              <a:t>RO Safety Concerns</a:t>
            </a:r>
          </a:p>
        </p:txBody>
      </p:sp>
    </p:spTree>
    <p:extLst>
      <p:ext uri="{BB962C8B-B14F-4D97-AF65-F5344CB8AC3E}">
        <p14:creationId xmlns:p14="http://schemas.microsoft.com/office/powerpoint/2010/main" val="40983703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70289" y="966054"/>
            <a:ext cx="8816686" cy="4431983"/>
          </a:xfrm>
        </p:spPr>
        <p:txBody>
          <a:bodyPr/>
          <a:lstStyle/>
          <a:p>
            <a:pPr>
              <a:lnSpc>
                <a:spcPct val="100000"/>
              </a:lnSpc>
            </a:pPr>
            <a:r>
              <a:rPr lang="en-US" sz="4800" b="0" dirty="0">
                <a:latin typeface="Arial" panose="020B0604020202020204" pitchFamily="34" charset="0"/>
                <a:cs typeface="Arial" panose="020B0604020202020204" pitchFamily="34" charset="0"/>
              </a:rPr>
              <a:t>Introduction to RO Processes</a:t>
            </a:r>
            <a:br>
              <a:rPr lang="en-US" sz="4800" b="0" dirty="0">
                <a:latin typeface="Arial" panose="020B0604020202020204" pitchFamily="34" charset="0"/>
                <a:cs typeface="Arial" panose="020B0604020202020204" pitchFamily="34" charset="0"/>
              </a:rPr>
            </a:br>
            <a:r>
              <a:rPr lang="en-US" sz="4800" b="0" dirty="0">
                <a:latin typeface="Arial" panose="020B0604020202020204" pitchFamily="34" charset="0"/>
                <a:cs typeface="Arial" panose="020B0604020202020204" pitchFamily="34" charset="0"/>
              </a:rPr>
              <a:t>(South East Desalting Association – Handbook for Membrane Plant Operator Training Module 1)</a:t>
            </a:r>
          </a:p>
        </p:txBody>
      </p:sp>
    </p:spTree>
    <p:extLst>
      <p:ext uri="{BB962C8B-B14F-4D97-AF65-F5344CB8AC3E}">
        <p14:creationId xmlns:p14="http://schemas.microsoft.com/office/powerpoint/2010/main" val="65789097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53498" y="1509568"/>
            <a:ext cx="9300152" cy="4430713"/>
          </a:xfrm>
        </p:spPr>
        <p:txBody>
          <a:bodyPr>
            <a:normAutofit/>
          </a:bodyPr>
          <a:lstStyle/>
          <a:p>
            <a:pPr marL="0" indent="0">
              <a:buNone/>
            </a:pPr>
            <a:r>
              <a:rPr lang="en-US" b="1" dirty="0"/>
              <a:t>Chapter 1 – Introduction to Membrane Processes</a:t>
            </a:r>
          </a:p>
          <a:p>
            <a:pPr marL="0" indent="0">
              <a:buNone/>
            </a:pPr>
            <a:r>
              <a:rPr lang="en-US" sz="2000" dirty="0" smtClean="0"/>
              <a:t>1.00 </a:t>
            </a:r>
            <a:r>
              <a:rPr lang="en-US" sz="2000" dirty="0"/>
              <a:t>Introduction</a:t>
            </a:r>
          </a:p>
          <a:p>
            <a:pPr marL="0" indent="0">
              <a:buNone/>
            </a:pPr>
            <a:r>
              <a:rPr lang="en-US" sz="2000" dirty="0"/>
              <a:t>1.01 Water Permeable Membranes</a:t>
            </a:r>
          </a:p>
          <a:p>
            <a:pPr marL="0" indent="0">
              <a:buNone/>
            </a:pPr>
            <a:r>
              <a:rPr lang="en-US" sz="2000" dirty="0"/>
              <a:t>1.02 Membrane Types and Materials</a:t>
            </a:r>
          </a:p>
          <a:p>
            <a:pPr marL="0" indent="0">
              <a:buNone/>
            </a:pPr>
            <a:r>
              <a:rPr lang="en-US" sz="2000" dirty="0"/>
              <a:t>1.03 Permeable Membrane – Configurations</a:t>
            </a:r>
          </a:p>
          <a:p>
            <a:pPr marL="0" indent="0">
              <a:buNone/>
            </a:pPr>
            <a:r>
              <a:rPr lang="en-US" sz="2000" dirty="0"/>
              <a:t>1.04 Tubular and Plate and Frame Configurations</a:t>
            </a:r>
          </a:p>
          <a:p>
            <a:pPr marL="0" indent="0">
              <a:buNone/>
            </a:pPr>
            <a:r>
              <a:rPr lang="en-US" sz="2000" dirty="0"/>
              <a:t>1.05 Spiral Wound Configuration</a:t>
            </a:r>
          </a:p>
          <a:p>
            <a:pPr marL="0" indent="0">
              <a:buNone/>
            </a:pPr>
            <a:r>
              <a:rPr lang="en-US" sz="2000" dirty="0"/>
              <a:t>1.07  Hollow Fiber Straight Through Configuration</a:t>
            </a:r>
          </a:p>
          <a:p>
            <a:pPr marL="0" indent="0">
              <a:buNone/>
            </a:pPr>
            <a:r>
              <a:rPr lang="en-US" sz="2000" dirty="0"/>
              <a:t>1.08 Historical Review – Permeable Membranes</a:t>
            </a:r>
          </a:p>
          <a:p>
            <a:pPr marL="0" indent="0">
              <a:buNone/>
            </a:pPr>
            <a:r>
              <a:rPr lang="en-US" sz="2000" dirty="0"/>
              <a:t>1.10 Water Impervious Membranes</a:t>
            </a:r>
          </a:p>
          <a:p>
            <a:pPr marL="342900" indent="-342900">
              <a:buFont typeface="+mj-lt"/>
              <a:buAutoNum type="arabicPeriod"/>
            </a:pPr>
            <a:endParaRPr lang="en-US" sz="1800" dirty="0"/>
          </a:p>
        </p:txBody>
      </p:sp>
      <p:sp>
        <p:nvSpPr>
          <p:cNvPr id="3"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1 – Handbook for Membrane Plant Operator Training</a:t>
            </a:r>
          </a:p>
        </p:txBody>
      </p:sp>
    </p:spTree>
    <p:extLst>
      <p:ext uri="{BB962C8B-B14F-4D97-AF65-F5344CB8AC3E}">
        <p14:creationId xmlns:p14="http://schemas.microsoft.com/office/powerpoint/2010/main" val="92796889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58273" y="1985818"/>
            <a:ext cx="9871652" cy="4430713"/>
          </a:xfrm>
        </p:spPr>
        <p:txBody>
          <a:bodyPr>
            <a:normAutofit/>
          </a:bodyPr>
          <a:lstStyle/>
          <a:p>
            <a:pPr marL="0" indent="0">
              <a:buNone/>
            </a:pPr>
            <a:r>
              <a:rPr lang="en-US" b="1" dirty="0"/>
              <a:t>Chapter 2 – Reverse Osmosis Membrane Processes</a:t>
            </a:r>
          </a:p>
          <a:p>
            <a:pPr marL="0" indent="0">
              <a:buNone/>
            </a:pPr>
            <a:r>
              <a:rPr lang="en-US" sz="2000" dirty="0"/>
              <a:t>2.00 Introduction</a:t>
            </a:r>
          </a:p>
          <a:p>
            <a:pPr marL="0" indent="0">
              <a:buNone/>
            </a:pPr>
            <a:r>
              <a:rPr lang="en-US" sz="2000" dirty="0"/>
              <a:t>2.10 Basic Principles (What is Osmosis?)</a:t>
            </a:r>
          </a:p>
          <a:p>
            <a:pPr marL="0" indent="0">
              <a:buNone/>
            </a:pPr>
            <a:r>
              <a:rPr lang="en-US" sz="2000" dirty="0"/>
              <a:t>2.20 Flow Across the Membrane</a:t>
            </a:r>
          </a:p>
          <a:p>
            <a:pPr marL="0" indent="0">
              <a:buNone/>
            </a:pPr>
            <a:r>
              <a:rPr lang="en-US" sz="2000" dirty="0"/>
              <a:t>2.30 Basic RO Systems</a:t>
            </a:r>
          </a:p>
          <a:p>
            <a:pPr marL="0" indent="0">
              <a:buNone/>
            </a:pPr>
            <a:r>
              <a:rPr lang="en-US" sz="2000" dirty="0"/>
              <a:t>2.40 Element Construction</a:t>
            </a:r>
          </a:p>
          <a:p>
            <a:pPr marL="0" indent="0">
              <a:buNone/>
            </a:pPr>
            <a:r>
              <a:rPr lang="en-US" sz="2000" dirty="0"/>
              <a:t>2.50 Fouling, Damage, Cleaning and Troubleshooting RO Systems</a:t>
            </a:r>
          </a:p>
          <a:p>
            <a:pPr marL="0" indent="0">
              <a:buNone/>
            </a:pPr>
            <a:r>
              <a:rPr lang="en-US" sz="2000" dirty="0"/>
              <a:t>2.60 What Can RO Do and What Can RO Not Do</a:t>
            </a:r>
          </a:p>
        </p:txBody>
      </p:sp>
      <p:sp>
        <p:nvSpPr>
          <p:cNvPr id="3" name="Title 2"/>
          <p:cNvSpPr>
            <a:spLocks noGrp="1"/>
          </p:cNvSpPr>
          <p:nvPr>
            <p:ph type="title"/>
          </p:nvPr>
        </p:nvSpPr>
        <p:spPr>
          <a:xfrm>
            <a:off x="685800" y="530352"/>
            <a:ext cx="10515600" cy="530352"/>
          </a:xfrm>
        </p:spPr>
        <p:txBody>
          <a:bodyPr>
            <a:normAutofit/>
          </a:bodyPr>
          <a:lstStyle/>
          <a:p>
            <a:r>
              <a:rPr lang="en-US" sz="2800" dirty="0" smtClean="0"/>
              <a:t>Module </a:t>
            </a:r>
            <a:r>
              <a:rPr lang="en-US" sz="2800" dirty="0"/>
              <a:t>1 – Handbook for Membrane Plant Operator Training</a:t>
            </a:r>
          </a:p>
        </p:txBody>
      </p:sp>
    </p:spTree>
    <p:extLst>
      <p:ext uri="{BB962C8B-B14F-4D97-AF65-F5344CB8AC3E}">
        <p14:creationId xmlns:p14="http://schemas.microsoft.com/office/powerpoint/2010/main" val="424464068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4089" y="840085"/>
            <a:ext cx="8911936" cy="3693319"/>
          </a:xfrm>
        </p:spPr>
        <p:txBody>
          <a:bodyPr/>
          <a:lstStyle/>
          <a:p>
            <a:pPr>
              <a:lnSpc>
                <a:spcPct val="100000"/>
              </a:lnSpc>
            </a:pPr>
            <a:r>
              <a:rPr lang="en-US" sz="4800" b="0" dirty="0">
                <a:latin typeface="Arial" panose="020B0604020202020204" pitchFamily="34" charset="0"/>
                <a:cs typeface="Arial" panose="020B0604020202020204" pitchFamily="34" charset="0"/>
              </a:rPr>
              <a:t>Introduction to RO Processes</a:t>
            </a:r>
            <a:br>
              <a:rPr lang="en-US" sz="4800" b="0" dirty="0">
                <a:latin typeface="Arial" panose="020B0604020202020204" pitchFamily="34" charset="0"/>
                <a:cs typeface="Arial" panose="020B0604020202020204" pitchFamily="34" charset="0"/>
              </a:rPr>
            </a:br>
            <a:r>
              <a:rPr lang="en-US" sz="4800" b="0" dirty="0">
                <a:latin typeface="Arial" panose="020B0604020202020204" pitchFamily="34" charset="0"/>
                <a:cs typeface="Arial" panose="020B0604020202020204" pitchFamily="34" charset="0"/>
              </a:rPr>
              <a:t>(South East Desalting Association – Handbook for Membrane Plant Operator Training Module 2)</a:t>
            </a:r>
          </a:p>
        </p:txBody>
      </p:sp>
    </p:spTree>
    <p:extLst>
      <p:ext uri="{BB962C8B-B14F-4D97-AF65-F5344CB8AC3E}">
        <p14:creationId xmlns:p14="http://schemas.microsoft.com/office/powerpoint/2010/main" val="21229527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58273" y="1524000"/>
            <a:ext cx="8229600" cy="4892531"/>
          </a:xfrm>
        </p:spPr>
        <p:txBody>
          <a:bodyPr>
            <a:normAutofit fontScale="92500" lnSpcReduction="10000"/>
          </a:bodyPr>
          <a:lstStyle/>
          <a:p>
            <a:pPr marL="0" indent="0">
              <a:buNone/>
            </a:pPr>
            <a:r>
              <a:rPr lang="en-US" sz="3000" b="1" dirty="0"/>
              <a:t>Chapter 10 – Pre-Treatment Chemicals</a:t>
            </a:r>
          </a:p>
          <a:p>
            <a:pPr marL="0" indent="0">
              <a:buNone/>
            </a:pPr>
            <a:r>
              <a:rPr lang="en-US" sz="2200" dirty="0"/>
              <a:t>10.00 Introduction</a:t>
            </a:r>
          </a:p>
          <a:p>
            <a:pPr marL="0" indent="0">
              <a:buNone/>
            </a:pPr>
            <a:r>
              <a:rPr lang="en-US" sz="2200" dirty="0"/>
              <a:t>10.01 Basic Principles</a:t>
            </a:r>
          </a:p>
          <a:p>
            <a:pPr marL="0" indent="0">
              <a:buNone/>
            </a:pPr>
            <a:r>
              <a:rPr lang="en-US" sz="2200" dirty="0"/>
              <a:t>	10.11 Why Feed Pretreatment Chemicals?</a:t>
            </a:r>
          </a:p>
          <a:p>
            <a:pPr marL="0" indent="0">
              <a:buNone/>
            </a:pPr>
            <a:r>
              <a:rPr lang="en-US" sz="2200" dirty="0"/>
              <a:t>	10.12 Definition of Fouling/scale</a:t>
            </a:r>
          </a:p>
          <a:p>
            <a:pPr marL="0" indent="0">
              <a:buNone/>
            </a:pPr>
            <a:r>
              <a:rPr lang="en-US" sz="2200" dirty="0"/>
              <a:t>	10.13 Definition of Scale Inhibitor/</a:t>
            </a:r>
            <a:r>
              <a:rPr lang="en-US" sz="2200" dirty="0" err="1"/>
              <a:t>Antifoulant</a:t>
            </a:r>
            <a:endParaRPr lang="en-US" sz="2200" dirty="0"/>
          </a:p>
          <a:p>
            <a:pPr marL="0" indent="0">
              <a:buNone/>
            </a:pPr>
            <a:r>
              <a:rPr lang="en-US" sz="2200" dirty="0"/>
              <a:t>	10.14 How Scale Inhibitors Work</a:t>
            </a:r>
          </a:p>
          <a:p>
            <a:pPr marL="0" indent="0">
              <a:buNone/>
            </a:pPr>
            <a:r>
              <a:rPr lang="en-US" sz="2200" dirty="0"/>
              <a:t>	10.15 How </a:t>
            </a:r>
            <a:r>
              <a:rPr lang="en-US" sz="2200" dirty="0" err="1"/>
              <a:t>antifoulants</a:t>
            </a:r>
            <a:r>
              <a:rPr lang="en-US" sz="2200" dirty="0"/>
              <a:t> Work</a:t>
            </a:r>
          </a:p>
          <a:p>
            <a:pPr marL="0" indent="0">
              <a:buNone/>
            </a:pPr>
            <a:r>
              <a:rPr lang="en-US" sz="2200" dirty="0"/>
              <a:t>10.20 History of Inhibitors in Membrane Treatment</a:t>
            </a:r>
          </a:p>
          <a:p>
            <a:pPr marL="0" indent="0">
              <a:buNone/>
            </a:pPr>
            <a:r>
              <a:rPr lang="en-US" sz="2200" dirty="0"/>
              <a:t>	10.21 Sodium </a:t>
            </a:r>
            <a:r>
              <a:rPr lang="en-US" sz="2200" dirty="0" err="1"/>
              <a:t>Hexametaphosphate</a:t>
            </a:r>
            <a:endParaRPr lang="en-US" sz="2200" dirty="0"/>
          </a:p>
          <a:p>
            <a:pPr marL="0" indent="0">
              <a:buNone/>
            </a:pPr>
            <a:r>
              <a:rPr lang="en-US" sz="2200" dirty="0"/>
              <a:t>	10.22 </a:t>
            </a:r>
            <a:r>
              <a:rPr lang="en-US" sz="2200" dirty="0" err="1"/>
              <a:t>Polyacrylate</a:t>
            </a:r>
            <a:endParaRPr lang="en-US" sz="2200" dirty="0"/>
          </a:p>
          <a:p>
            <a:pPr marL="0" indent="0">
              <a:buNone/>
            </a:pPr>
            <a:r>
              <a:rPr lang="en-US" sz="2200" dirty="0"/>
              <a:t>	10.23 HEDP</a:t>
            </a:r>
          </a:p>
          <a:p>
            <a:pPr marL="0" indent="0">
              <a:buNone/>
            </a:pPr>
            <a:r>
              <a:rPr lang="en-US" sz="2200" dirty="0"/>
              <a:t>	10.24 Organic co-polymers and </a:t>
            </a:r>
            <a:r>
              <a:rPr lang="en-US" sz="2200" dirty="0" err="1"/>
              <a:t>terpolymers</a:t>
            </a:r>
            <a:endParaRPr lang="en-US" sz="2200" dirty="0"/>
          </a:p>
        </p:txBody>
      </p:sp>
      <p:sp>
        <p:nvSpPr>
          <p:cNvPr id="3"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417472705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58273" y="1985818"/>
            <a:ext cx="9757352" cy="4430713"/>
          </a:xfrm>
        </p:spPr>
        <p:txBody>
          <a:bodyPr>
            <a:normAutofit/>
          </a:bodyPr>
          <a:lstStyle/>
          <a:p>
            <a:pPr marL="0" indent="0">
              <a:buNone/>
            </a:pPr>
            <a:r>
              <a:rPr lang="en-US" b="1" dirty="0"/>
              <a:t>Chapter 10 – Pre-Treatment Chemicals (Continued)</a:t>
            </a:r>
          </a:p>
          <a:p>
            <a:pPr marL="0" indent="0">
              <a:buNone/>
            </a:pPr>
            <a:r>
              <a:rPr lang="en-US" dirty="0"/>
              <a:t>10.30 Product and dosing recommendations</a:t>
            </a:r>
          </a:p>
          <a:p>
            <a:pPr marL="457200" lvl="1" indent="0">
              <a:buNone/>
            </a:pPr>
            <a:r>
              <a:rPr lang="en-US" sz="2000" dirty="0"/>
              <a:t>10.31 Product and dosage recommendations by supplier computer software</a:t>
            </a:r>
          </a:p>
          <a:p>
            <a:pPr marL="457200" lvl="1" indent="0">
              <a:buNone/>
            </a:pPr>
            <a:r>
              <a:rPr lang="en-US" sz="2000" dirty="0"/>
              <a:t>10.32 Pilot Test Skids</a:t>
            </a:r>
          </a:p>
          <a:p>
            <a:pPr marL="457200" lvl="1" indent="0">
              <a:buNone/>
            </a:pPr>
            <a:r>
              <a:rPr lang="en-US" sz="2000" dirty="0"/>
              <a:t>10.33 Plant scale testing</a:t>
            </a:r>
          </a:p>
          <a:p>
            <a:pPr marL="0" indent="0">
              <a:buNone/>
            </a:pPr>
            <a:r>
              <a:rPr lang="en-US" dirty="0"/>
              <a:t>10.40 Proper Feed Methods</a:t>
            </a:r>
          </a:p>
          <a:p>
            <a:pPr marL="457200" lvl="1" indent="0">
              <a:buNone/>
            </a:pPr>
            <a:r>
              <a:rPr lang="en-US" sz="2000" dirty="0"/>
              <a:t>10.41 Where to feed the product</a:t>
            </a:r>
          </a:p>
          <a:p>
            <a:pPr marL="457200" lvl="1" indent="0">
              <a:buNone/>
            </a:pPr>
            <a:r>
              <a:rPr lang="en-US" sz="2000" dirty="0"/>
              <a:t>10.42 Consequences of chemical underfeed or overfeed</a:t>
            </a:r>
          </a:p>
          <a:p>
            <a:pPr marL="457200" lvl="1" indent="0">
              <a:buNone/>
            </a:pPr>
            <a:r>
              <a:rPr lang="en-US" sz="2000" dirty="0"/>
              <a:t>10.43 Determining if feed rate is </a:t>
            </a:r>
            <a:r>
              <a:rPr lang="en-US" sz="2000" dirty="0" smtClean="0"/>
              <a:t>correct</a:t>
            </a:r>
            <a:endParaRPr lang="en-US" sz="2000" dirty="0"/>
          </a:p>
          <a:p>
            <a:pPr marL="457200" lvl="1" indent="0">
              <a:buNone/>
            </a:pPr>
            <a:r>
              <a:rPr lang="en-US" sz="2000" dirty="0"/>
              <a:t>10.44 Dilution of scale inhibitor/</a:t>
            </a:r>
            <a:r>
              <a:rPr lang="en-US" sz="2000" dirty="0" err="1"/>
              <a:t>antifoulant</a:t>
            </a:r>
            <a:endParaRPr lang="en-US" sz="2000" dirty="0"/>
          </a:p>
          <a:p>
            <a:pPr marL="0" indent="0">
              <a:buNone/>
            </a:pPr>
            <a:endParaRPr lang="en-US" sz="1800" dirty="0"/>
          </a:p>
          <a:p>
            <a:pPr marL="0" indent="0">
              <a:buNone/>
            </a:pPr>
            <a:endParaRPr lang="en-US" sz="1800" dirty="0"/>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399934229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93618" y="1200150"/>
            <a:ext cx="8675255" cy="5145232"/>
          </a:xfrm>
        </p:spPr>
        <p:txBody>
          <a:bodyPr>
            <a:normAutofit fontScale="55000" lnSpcReduction="20000"/>
          </a:bodyPr>
          <a:lstStyle/>
          <a:p>
            <a:pPr marL="0" indent="0">
              <a:buNone/>
            </a:pPr>
            <a:r>
              <a:rPr lang="en-US" sz="3300" b="1" dirty="0"/>
              <a:t>Chapter 11 – Pre-Treatment Filtration</a:t>
            </a:r>
          </a:p>
          <a:p>
            <a:pPr marL="0" indent="0">
              <a:buNone/>
            </a:pPr>
            <a:r>
              <a:rPr lang="en-US" sz="2200" dirty="0"/>
              <a:t>11.00 Introduction</a:t>
            </a:r>
          </a:p>
          <a:p>
            <a:pPr marL="0" indent="0">
              <a:buNone/>
            </a:pPr>
            <a:r>
              <a:rPr lang="en-US" sz="2200" dirty="0"/>
              <a:t>11.10 Defining Filtration</a:t>
            </a:r>
          </a:p>
          <a:p>
            <a:pPr marL="0" indent="0">
              <a:buNone/>
            </a:pPr>
            <a:r>
              <a:rPr lang="en-US" sz="2200" dirty="0"/>
              <a:t>11.20 Selecting the Proper Pre filtration</a:t>
            </a:r>
          </a:p>
          <a:p>
            <a:pPr marL="0" indent="0">
              <a:buNone/>
            </a:pPr>
            <a:r>
              <a:rPr lang="en-US" sz="2200" dirty="0"/>
              <a:t>11.30 Cartridge Filters</a:t>
            </a:r>
          </a:p>
          <a:p>
            <a:pPr marL="0" indent="0">
              <a:buNone/>
            </a:pPr>
            <a:r>
              <a:rPr lang="en-US" sz="2200" dirty="0"/>
              <a:t>	11.31 Cartridge Filter Materials</a:t>
            </a:r>
          </a:p>
          <a:p>
            <a:pPr marL="0" indent="0">
              <a:buNone/>
            </a:pPr>
            <a:r>
              <a:rPr lang="en-US" sz="2200" dirty="0"/>
              <a:t>	11.32 Wound Polypropylene</a:t>
            </a:r>
          </a:p>
          <a:p>
            <a:pPr marL="0" indent="0">
              <a:buNone/>
            </a:pPr>
            <a:r>
              <a:rPr lang="en-US" sz="2200" dirty="0"/>
              <a:t>	11.33 Pleated Polypropylene</a:t>
            </a:r>
          </a:p>
          <a:p>
            <a:pPr marL="0" indent="0">
              <a:buNone/>
            </a:pPr>
            <a:r>
              <a:rPr lang="en-US" sz="2200" dirty="0"/>
              <a:t>	11.34 Melt Blown (Depth)</a:t>
            </a:r>
          </a:p>
          <a:p>
            <a:pPr marL="0" indent="0">
              <a:buNone/>
            </a:pPr>
            <a:r>
              <a:rPr lang="en-US" sz="2200" dirty="0"/>
              <a:t>	11.35 Spun Bonded</a:t>
            </a:r>
          </a:p>
          <a:p>
            <a:pPr marL="0" indent="0">
              <a:buNone/>
            </a:pPr>
            <a:r>
              <a:rPr lang="en-US" sz="2200" dirty="0"/>
              <a:t>	11.36 Bi-component</a:t>
            </a:r>
          </a:p>
          <a:p>
            <a:pPr marL="0" indent="0">
              <a:buNone/>
            </a:pPr>
            <a:r>
              <a:rPr lang="en-US" sz="2200" dirty="0"/>
              <a:t>11.40 Cartridge Filter Rating and Efficiency</a:t>
            </a:r>
          </a:p>
          <a:p>
            <a:pPr marL="0" indent="0">
              <a:buNone/>
            </a:pPr>
            <a:r>
              <a:rPr lang="en-US" sz="2200" dirty="0"/>
              <a:t>	11.41 Efficiency</a:t>
            </a:r>
          </a:p>
          <a:p>
            <a:pPr marL="0" indent="0">
              <a:buNone/>
            </a:pPr>
            <a:r>
              <a:rPr lang="en-US" sz="2200" dirty="0"/>
              <a:t>	11.42 Beta Ratio</a:t>
            </a:r>
          </a:p>
          <a:p>
            <a:pPr marL="0" indent="0">
              <a:buNone/>
            </a:pPr>
            <a:r>
              <a:rPr lang="en-US" sz="2200" dirty="0"/>
              <a:t>11.50 Cartridge Filter Vessels</a:t>
            </a:r>
          </a:p>
          <a:p>
            <a:pPr marL="0" indent="0">
              <a:buNone/>
            </a:pPr>
            <a:r>
              <a:rPr lang="en-US" sz="2200" dirty="0"/>
              <a:t>	11.51 Initial Installation for New Vessels</a:t>
            </a:r>
          </a:p>
          <a:p>
            <a:pPr marL="0" indent="0">
              <a:buNone/>
            </a:pPr>
            <a:r>
              <a:rPr lang="en-US" sz="2200" dirty="0"/>
              <a:t>	11.52 Cover Replacement and Start Up</a:t>
            </a:r>
          </a:p>
          <a:p>
            <a:pPr marL="0" indent="0">
              <a:buNone/>
            </a:pPr>
            <a:r>
              <a:rPr lang="en-US" sz="2200" dirty="0"/>
              <a:t>	11.53 Shutdown and Cartridge Change Procedure</a:t>
            </a:r>
          </a:p>
          <a:p>
            <a:pPr marL="0" indent="0">
              <a:buNone/>
            </a:pPr>
            <a:r>
              <a:rPr lang="en-US" sz="2200" dirty="0"/>
              <a:t>	11.54 </a:t>
            </a:r>
            <a:r>
              <a:rPr lang="en-US" sz="2200" dirty="0" smtClean="0"/>
              <a:t>Troubleshooting</a:t>
            </a:r>
            <a:endParaRPr lang="en-US" sz="2200" dirty="0"/>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2852349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799" y="539496"/>
            <a:ext cx="10448926" cy="530352"/>
          </a:xfrm>
        </p:spPr>
        <p:txBody>
          <a:bodyPr vert="horz" lIns="91440" tIns="45720" rIns="91440" bIns="45720" rtlCol="0" anchor="ctr">
            <a:noAutofit/>
          </a:bodyPr>
          <a:lstStyle/>
          <a:p>
            <a:r>
              <a:rPr lang="en-US" sz="2800" dirty="0"/>
              <a:t>Two Types of Desalination Process – Thermal or Membrane</a:t>
            </a:r>
            <a:endParaRPr lang="en-AU" sz="2800" dirty="0"/>
          </a:p>
        </p:txBody>
      </p:sp>
      <p:pic>
        <p:nvPicPr>
          <p:cNvPr id="26627"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24391" y="1167929"/>
            <a:ext cx="4943218" cy="31675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ext Box 25"/>
          <p:cNvSpPr txBox="1">
            <a:spLocks noChangeArrowheads="1"/>
          </p:cNvSpPr>
          <p:nvPr/>
        </p:nvSpPr>
        <p:spPr bwMode="auto">
          <a:xfrm>
            <a:off x="1724283" y="4997090"/>
            <a:ext cx="3276342" cy="1108638"/>
          </a:xfrm>
          <a:prstGeom prst="rect">
            <a:avLst/>
          </a:prstGeom>
          <a:solidFill>
            <a:srgbClr val="FFCC99"/>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p>
            <a:pPr algn="ctr">
              <a:spcAft>
                <a:spcPts val="600"/>
              </a:spcAft>
              <a:defRPr/>
            </a:pPr>
            <a:r>
              <a:rPr lang="en-US" sz="1400" b="1" dirty="0">
                <a:effectLst>
                  <a:outerShdw blurRad="38100" dist="38100" dir="2700000" algn="tl">
                    <a:srgbClr val="FFFFFF"/>
                  </a:outerShdw>
                </a:effectLst>
                <a:latin typeface="Arial" panose="020B0604020202020204" pitchFamily="34" charset="0"/>
                <a:cs typeface="Arial" panose="020B0604020202020204" pitchFamily="34" charset="0"/>
              </a:rPr>
              <a:t>Multi Stage Flash Distillation (MSF)</a:t>
            </a:r>
          </a:p>
          <a:p>
            <a:pPr algn="ctr">
              <a:spcAft>
                <a:spcPts val="600"/>
              </a:spcAft>
              <a:defRPr/>
            </a:pPr>
            <a:r>
              <a:rPr lang="en-US" sz="1400" b="1" dirty="0" smtClean="0">
                <a:effectLst>
                  <a:outerShdw blurRad="38100" dist="38100" dir="2700000" algn="tl">
                    <a:srgbClr val="FFFFFF"/>
                  </a:outerShdw>
                </a:effectLst>
                <a:latin typeface="Arial" panose="020B0604020202020204" pitchFamily="34" charset="0"/>
                <a:cs typeface="Arial" panose="020B0604020202020204" pitchFamily="34" charset="0"/>
              </a:rPr>
              <a:t>Multi </a:t>
            </a:r>
            <a:r>
              <a:rPr lang="en-US" sz="1400" b="1" dirty="0">
                <a:effectLst>
                  <a:outerShdw blurRad="38100" dist="38100" dir="2700000" algn="tl">
                    <a:srgbClr val="FFFFFF"/>
                  </a:outerShdw>
                </a:effectLst>
                <a:latin typeface="Arial" panose="020B0604020202020204" pitchFamily="34" charset="0"/>
                <a:cs typeface="Arial" panose="020B0604020202020204" pitchFamily="34" charset="0"/>
              </a:rPr>
              <a:t>Effect Distillation (MED)</a:t>
            </a:r>
          </a:p>
          <a:p>
            <a:pPr algn="ctr">
              <a:spcAft>
                <a:spcPts val="600"/>
              </a:spcAft>
              <a:defRPr/>
            </a:pPr>
            <a:r>
              <a:rPr lang="en-US" sz="1400" b="1" dirty="0" smtClean="0">
                <a:effectLst>
                  <a:outerShdw blurRad="38100" dist="38100" dir="2700000" algn="tl">
                    <a:srgbClr val="FFFFFF"/>
                  </a:outerShdw>
                </a:effectLst>
                <a:latin typeface="Arial" panose="020B0604020202020204" pitchFamily="34" charset="0"/>
                <a:cs typeface="Arial" panose="020B0604020202020204" pitchFamily="34" charset="0"/>
              </a:rPr>
              <a:t>Mechanical </a:t>
            </a:r>
            <a:r>
              <a:rPr lang="en-US" sz="1400" b="1" dirty="0">
                <a:effectLst>
                  <a:outerShdw blurRad="38100" dist="38100" dir="2700000" algn="tl">
                    <a:srgbClr val="FFFFFF"/>
                  </a:outerShdw>
                </a:effectLst>
                <a:latin typeface="Arial" panose="020B0604020202020204" pitchFamily="34" charset="0"/>
                <a:cs typeface="Arial" panose="020B0604020202020204" pitchFamily="34" charset="0"/>
              </a:rPr>
              <a:t>Vapor Compression (MVC</a:t>
            </a:r>
            <a:r>
              <a:rPr lang="en-US" sz="1400" b="1" dirty="0" smtClean="0">
                <a:effectLst>
                  <a:outerShdw blurRad="38100" dist="38100" dir="2700000" algn="tl">
                    <a:srgbClr val="FFFFFF"/>
                  </a:outerShdw>
                </a:effectLst>
                <a:latin typeface="Arial" panose="020B0604020202020204" pitchFamily="34" charset="0"/>
                <a:cs typeface="Arial" panose="020B0604020202020204" pitchFamily="34" charset="0"/>
              </a:rPr>
              <a:t>)</a:t>
            </a:r>
            <a:endParaRPr lang="en-US" sz="1400" b="1" dirty="0">
              <a:effectLst>
                <a:outerShdw blurRad="38100" dist="38100" dir="2700000" algn="tl">
                  <a:srgbClr val="FFFFFF"/>
                </a:outerShdw>
              </a:effectLst>
              <a:latin typeface="Arial" panose="020B0604020202020204" pitchFamily="34" charset="0"/>
              <a:cs typeface="Arial" panose="020B0604020202020204" pitchFamily="34" charset="0"/>
            </a:endParaRPr>
          </a:p>
        </p:txBody>
      </p:sp>
      <p:sp>
        <p:nvSpPr>
          <p:cNvPr id="5" name="Text Box 23"/>
          <p:cNvSpPr txBox="1">
            <a:spLocks noChangeArrowheads="1"/>
          </p:cNvSpPr>
          <p:nvPr/>
        </p:nvSpPr>
        <p:spPr bwMode="auto">
          <a:xfrm>
            <a:off x="7326884" y="5011206"/>
            <a:ext cx="2655238" cy="1108638"/>
          </a:xfrm>
          <a:prstGeom prst="rect">
            <a:avLst/>
          </a:prstGeom>
          <a:solidFill>
            <a:srgbClr val="FFCC99"/>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defPPr>
              <a:defRPr lang="en-US"/>
            </a:defPPr>
            <a:lvl1pPr algn="ctr">
              <a:defRPr sz="1200" b="1">
                <a:effectLst>
                  <a:outerShdw blurRad="38100" dist="38100" dir="2700000" algn="tl">
                    <a:srgbClr val="FFFFFF"/>
                  </a:outerShdw>
                </a:effectLst>
                <a:latin typeface="+mn-lt"/>
              </a:defRPr>
            </a:lvl1pPr>
          </a:lstStyle>
          <a:p>
            <a:pPr>
              <a:spcAft>
                <a:spcPts val="600"/>
              </a:spcAft>
            </a:pPr>
            <a:r>
              <a:rPr lang="en-US" sz="1400" dirty="0">
                <a:latin typeface="Arial" panose="020B0604020202020204" pitchFamily="34" charset="0"/>
                <a:cs typeface="Arial" panose="020B0604020202020204" pitchFamily="34" charset="0"/>
              </a:rPr>
              <a:t>Reverse Osmosis (RO)</a:t>
            </a:r>
          </a:p>
          <a:p>
            <a:pPr>
              <a:spcAft>
                <a:spcPts val="600"/>
              </a:spcAft>
            </a:pPr>
            <a:r>
              <a:rPr lang="en-US" sz="1400" dirty="0" smtClean="0">
                <a:latin typeface="Arial" panose="020B0604020202020204" pitchFamily="34" charset="0"/>
                <a:cs typeface="Arial" panose="020B0604020202020204" pitchFamily="34" charset="0"/>
              </a:rPr>
              <a:t>Electro </a:t>
            </a:r>
            <a:r>
              <a:rPr lang="en-US" sz="1400" dirty="0">
                <a:latin typeface="Arial" panose="020B0604020202020204" pitchFamily="34" charset="0"/>
                <a:cs typeface="Arial" panose="020B0604020202020204" pitchFamily="34" charset="0"/>
              </a:rPr>
              <a:t>Dialysis Reversal (EDR)</a:t>
            </a:r>
          </a:p>
          <a:p>
            <a:endParaRPr lang="en-US" sz="1400" dirty="0">
              <a:latin typeface="Arial" panose="020B0604020202020204" pitchFamily="34" charset="0"/>
              <a:cs typeface="Arial" panose="020B0604020202020204" pitchFamily="34" charset="0"/>
            </a:endParaRPr>
          </a:p>
        </p:txBody>
      </p:sp>
      <p:cxnSp>
        <p:nvCxnSpPr>
          <p:cNvPr id="3" name="Straight Arrow Connector 2"/>
          <p:cNvCxnSpPr/>
          <p:nvPr/>
        </p:nvCxnSpPr>
        <p:spPr>
          <a:xfrm flipH="1">
            <a:off x="3486279" y="4384552"/>
            <a:ext cx="830606" cy="563497"/>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a:off x="7606086" y="4377493"/>
            <a:ext cx="961523" cy="577613"/>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0215926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93618" y="1441306"/>
            <a:ext cx="10107757" cy="4904076"/>
          </a:xfrm>
        </p:spPr>
        <p:txBody>
          <a:bodyPr>
            <a:noAutofit/>
          </a:bodyPr>
          <a:lstStyle/>
          <a:p>
            <a:pPr marL="0" indent="0">
              <a:buNone/>
            </a:pPr>
            <a:r>
              <a:rPr lang="en-US" b="1" dirty="0"/>
              <a:t>Chapter 11 – Pre-Treatment Filtration (continued)</a:t>
            </a:r>
          </a:p>
          <a:p>
            <a:pPr marL="0" indent="0">
              <a:buNone/>
            </a:pPr>
            <a:r>
              <a:rPr lang="en-US" sz="2400" dirty="0"/>
              <a:t>11.60 SDI Procedure</a:t>
            </a:r>
          </a:p>
          <a:p>
            <a:pPr marL="0" indent="0">
              <a:buNone/>
            </a:pPr>
            <a:r>
              <a:rPr lang="en-US" sz="2400" dirty="0"/>
              <a:t>11.70 Media Filters</a:t>
            </a:r>
          </a:p>
          <a:p>
            <a:pPr marL="0" indent="0">
              <a:buNone/>
            </a:pPr>
            <a:r>
              <a:rPr lang="en-US" sz="2400" dirty="0"/>
              <a:t>11.80 Centrifugal Sand Separators</a:t>
            </a:r>
          </a:p>
          <a:p>
            <a:pPr marL="0" indent="0">
              <a:buNone/>
            </a:pPr>
            <a:r>
              <a:rPr lang="en-US" sz="2400" dirty="0"/>
              <a:t>11.90 Automatic Self Cleaning Strainers</a:t>
            </a:r>
          </a:p>
          <a:p>
            <a:pPr marL="0" indent="0">
              <a:buNone/>
            </a:pPr>
            <a:r>
              <a:rPr lang="en-US" sz="2400" dirty="0"/>
              <a:t>	11.91 Multi Tubular Type</a:t>
            </a:r>
          </a:p>
          <a:p>
            <a:pPr marL="0" indent="0">
              <a:buNone/>
            </a:pPr>
            <a:r>
              <a:rPr lang="en-US" sz="2400" dirty="0"/>
              <a:t>	11.92 Stationary Drum Type With Rotating Backwash Arm</a:t>
            </a:r>
          </a:p>
          <a:p>
            <a:pPr marL="0" indent="0">
              <a:buNone/>
            </a:pPr>
            <a:r>
              <a:rPr lang="en-US" sz="2400" dirty="0"/>
              <a:t>	11.93 Rotating Drum with Stationary Backwash</a:t>
            </a:r>
          </a:p>
          <a:p>
            <a:pPr marL="0" indent="0">
              <a:buNone/>
            </a:pPr>
            <a:r>
              <a:rPr lang="en-US" sz="2400" dirty="0"/>
              <a:t>	11.94 Expandable Disc</a:t>
            </a:r>
          </a:p>
          <a:p>
            <a:pPr marL="0" indent="0">
              <a:buNone/>
            </a:pPr>
            <a:r>
              <a:rPr lang="en-US" sz="2000" dirty="0"/>
              <a:t>		</a:t>
            </a:r>
          </a:p>
          <a:p>
            <a:pPr marL="0" indent="0">
              <a:buNone/>
            </a:pPr>
            <a:r>
              <a:rPr lang="en-US" sz="2000" dirty="0"/>
              <a:t>	</a:t>
            </a:r>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367895476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247776"/>
            <a:ext cx="8229600" cy="4873626"/>
          </a:xfrm>
        </p:spPr>
        <p:txBody>
          <a:bodyPr>
            <a:normAutofit/>
          </a:bodyPr>
          <a:lstStyle/>
          <a:p>
            <a:pPr marL="0" indent="0">
              <a:buNone/>
            </a:pPr>
            <a:r>
              <a:rPr lang="en-US" b="1" dirty="0"/>
              <a:t>Chapter 12 – Membrane Applications</a:t>
            </a:r>
          </a:p>
          <a:p>
            <a:pPr marL="0" indent="0">
              <a:buNone/>
            </a:pPr>
            <a:r>
              <a:rPr lang="en-US" sz="2400" dirty="0"/>
              <a:t>12.00 Introduction</a:t>
            </a:r>
          </a:p>
          <a:p>
            <a:pPr marL="0" indent="0">
              <a:buNone/>
            </a:pPr>
            <a:r>
              <a:rPr lang="en-US" sz="2400" dirty="0"/>
              <a:t>12.10 RO System Design</a:t>
            </a:r>
          </a:p>
          <a:p>
            <a:pPr marL="457200" lvl="1" indent="0">
              <a:buNone/>
            </a:pPr>
            <a:r>
              <a:rPr lang="en-US" sz="1800" dirty="0"/>
              <a:t>12.11 Flux</a:t>
            </a:r>
          </a:p>
          <a:p>
            <a:pPr marL="457200" lvl="1" indent="0">
              <a:buNone/>
            </a:pPr>
            <a:r>
              <a:rPr lang="en-US" sz="1800" dirty="0"/>
              <a:t>12.12 Trans Membrane Pressure</a:t>
            </a:r>
          </a:p>
          <a:p>
            <a:pPr marL="457200" lvl="1" indent="0">
              <a:buNone/>
            </a:pPr>
            <a:r>
              <a:rPr lang="en-US" sz="1800" dirty="0"/>
              <a:t>12.13 Recovery Rates</a:t>
            </a:r>
          </a:p>
          <a:p>
            <a:pPr marL="457200" lvl="1" indent="0">
              <a:buNone/>
            </a:pPr>
            <a:r>
              <a:rPr lang="en-US" sz="1800" dirty="0"/>
              <a:t>12.14 Concentration Factor</a:t>
            </a:r>
          </a:p>
          <a:p>
            <a:pPr marL="457200" lvl="1" indent="0">
              <a:buNone/>
            </a:pPr>
            <a:r>
              <a:rPr lang="en-US" sz="1800" dirty="0"/>
              <a:t>12.15 Membrane Arrangements</a:t>
            </a:r>
          </a:p>
          <a:p>
            <a:pPr marL="457200" lvl="1" indent="0">
              <a:buNone/>
            </a:pPr>
            <a:r>
              <a:rPr lang="en-US" sz="1800" dirty="0"/>
              <a:t>12.16 System Control</a:t>
            </a:r>
          </a:p>
          <a:p>
            <a:pPr marL="0" indent="0">
              <a:buNone/>
            </a:pPr>
            <a:r>
              <a:rPr lang="en-US" sz="2400" dirty="0"/>
              <a:t>12.20 Seawater RO</a:t>
            </a:r>
          </a:p>
          <a:p>
            <a:pPr marL="0" indent="0">
              <a:buNone/>
            </a:pPr>
            <a:r>
              <a:rPr lang="en-US" sz="2400" dirty="0"/>
              <a:t>12.30 Brackish RO</a:t>
            </a:r>
          </a:p>
          <a:p>
            <a:pPr marL="0" indent="0">
              <a:buNone/>
            </a:pPr>
            <a:r>
              <a:rPr lang="en-US" sz="2400" dirty="0"/>
              <a:t>12.40 </a:t>
            </a:r>
            <a:r>
              <a:rPr lang="en-US" sz="2400" dirty="0" err="1"/>
              <a:t>Nanofiltration</a:t>
            </a:r>
            <a:endParaRPr lang="en-US" sz="2400" dirty="0"/>
          </a:p>
          <a:p>
            <a:pPr marL="0" indent="0">
              <a:buNone/>
            </a:pPr>
            <a:endParaRPr lang="en-US" sz="1800" dirty="0"/>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149330274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285876"/>
            <a:ext cx="8229600" cy="4835526"/>
          </a:xfrm>
        </p:spPr>
        <p:txBody>
          <a:bodyPr>
            <a:normAutofit lnSpcReduction="10000"/>
          </a:bodyPr>
          <a:lstStyle/>
          <a:p>
            <a:pPr marL="0" indent="0">
              <a:buNone/>
            </a:pPr>
            <a:r>
              <a:rPr lang="en-US" b="1" dirty="0"/>
              <a:t>Chapter 13 – Operating Membrane Systems</a:t>
            </a:r>
          </a:p>
          <a:p>
            <a:pPr marL="0" indent="0">
              <a:buNone/>
            </a:pPr>
            <a:r>
              <a:rPr lang="en-US" sz="2400" dirty="0"/>
              <a:t>13.00 Introduction</a:t>
            </a:r>
          </a:p>
          <a:p>
            <a:pPr marL="0" indent="0">
              <a:buNone/>
            </a:pPr>
            <a:r>
              <a:rPr lang="en-US" sz="2400" dirty="0"/>
              <a:t>13.10 Initial Start UP</a:t>
            </a:r>
          </a:p>
          <a:p>
            <a:pPr marL="457200" lvl="1" indent="0">
              <a:buNone/>
            </a:pPr>
            <a:r>
              <a:rPr lang="en-US" sz="2000" dirty="0"/>
              <a:t>13.11 Pre-start up check</a:t>
            </a:r>
          </a:p>
          <a:p>
            <a:pPr marL="457200" lvl="1" indent="0">
              <a:buNone/>
            </a:pPr>
            <a:r>
              <a:rPr lang="en-US" sz="2000" dirty="0"/>
              <a:t>13.12 Initial pre-start up checklist</a:t>
            </a:r>
          </a:p>
          <a:p>
            <a:pPr marL="457200" lvl="1" indent="0">
              <a:buNone/>
            </a:pPr>
            <a:r>
              <a:rPr lang="en-US" sz="2000" dirty="0"/>
              <a:t>13.13 Startup sequence</a:t>
            </a:r>
          </a:p>
          <a:p>
            <a:pPr marL="0" indent="0">
              <a:buNone/>
            </a:pPr>
            <a:r>
              <a:rPr lang="en-US" sz="2400" dirty="0"/>
              <a:t>13.20 Normal Operation Start Up</a:t>
            </a:r>
          </a:p>
          <a:p>
            <a:pPr marL="0" indent="0">
              <a:buNone/>
            </a:pPr>
            <a:r>
              <a:rPr lang="en-US" sz="2400" dirty="0"/>
              <a:t>13.30 Normal Operation Shut Down</a:t>
            </a:r>
          </a:p>
          <a:p>
            <a:pPr marL="0" indent="0">
              <a:buNone/>
            </a:pPr>
            <a:r>
              <a:rPr lang="en-US" sz="2400" dirty="0"/>
              <a:t>13.40 Adjustment of Operational Parameters</a:t>
            </a:r>
          </a:p>
          <a:p>
            <a:pPr marL="0" indent="0">
              <a:buNone/>
            </a:pPr>
            <a:r>
              <a:rPr lang="en-US" sz="2400" dirty="0"/>
              <a:t>13.50 Maintenance Log</a:t>
            </a:r>
          </a:p>
          <a:p>
            <a:pPr marL="0" indent="0">
              <a:buNone/>
            </a:pPr>
            <a:r>
              <a:rPr lang="en-US" sz="2400" dirty="0"/>
              <a:t>13.60 Conductivity Profile</a:t>
            </a:r>
          </a:p>
          <a:p>
            <a:pPr marL="0" indent="0">
              <a:buNone/>
            </a:pPr>
            <a:r>
              <a:rPr lang="en-US" sz="2400" dirty="0"/>
              <a:t>13.70 Control of Microbiological Activity</a:t>
            </a:r>
          </a:p>
          <a:p>
            <a:pPr marL="0" indent="0">
              <a:buNone/>
            </a:pPr>
            <a:endParaRPr lang="en-US" sz="1800" dirty="0"/>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17929950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304926"/>
            <a:ext cx="8229600" cy="4816476"/>
          </a:xfrm>
        </p:spPr>
        <p:txBody>
          <a:bodyPr>
            <a:normAutofit/>
          </a:bodyPr>
          <a:lstStyle/>
          <a:p>
            <a:pPr marL="0" indent="0">
              <a:buNone/>
            </a:pPr>
            <a:r>
              <a:rPr lang="en-US" b="1" dirty="0"/>
              <a:t>Chapter 14 – Data Collection and Normalization</a:t>
            </a:r>
          </a:p>
          <a:p>
            <a:pPr marL="0" indent="0">
              <a:buNone/>
            </a:pPr>
            <a:r>
              <a:rPr lang="en-US" sz="2400" dirty="0"/>
              <a:t>14.10 Record Keeping</a:t>
            </a:r>
          </a:p>
          <a:p>
            <a:pPr marL="0" indent="0">
              <a:buNone/>
            </a:pPr>
            <a:r>
              <a:rPr lang="en-US" sz="2400" dirty="0"/>
              <a:t>14.20 Record Keeping Plan</a:t>
            </a:r>
          </a:p>
          <a:p>
            <a:pPr marL="0" indent="0">
              <a:buNone/>
            </a:pPr>
            <a:r>
              <a:rPr lang="en-US" sz="2400" dirty="0"/>
              <a:t>14.30 Chemical Analyses</a:t>
            </a:r>
          </a:p>
          <a:p>
            <a:pPr marL="0" indent="0">
              <a:buNone/>
            </a:pPr>
            <a:r>
              <a:rPr lang="en-US" sz="2400" dirty="0"/>
              <a:t>14.40 Normalization of RO Performance</a:t>
            </a:r>
          </a:p>
          <a:p>
            <a:pPr marL="0" indent="0">
              <a:buNone/>
            </a:pPr>
            <a:r>
              <a:rPr lang="en-US" sz="2400" dirty="0"/>
              <a:t>14.50 Normalization Equations</a:t>
            </a:r>
          </a:p>
          <a:p>
            <a:pPr marL="457200" lvl="1" indent="0">
              <a:buNone/>
            </a:pPr>
            <a:r>
              <a:rPr lang="en-US" sz="2000" dirty="0"/>
              <a:t>14.51 Salt Passage</a:t>
            </a:r>
          </a:p>
          <a:p>
            <a:pPr marL="457200" lvl="1" indent="0">
              <a:buNone/>
            </a:pPr>
            <a:r>
              <a:rPr lang="en-US" sz="2000" dirty="0"/>
              <a:t>14.52 Normalized Differential Pressure</a:t>
            </a:r>
          </a:p>
          <a:p>
            <a:pPr marL="457200" lvl="1" indent="0">
              <a:buNone/>
            </a:pPr>
            <a:r>
              <a:rPr lang="en-US" sz="2000" dirty="0"/>
              <a:t>14.53 Normalized Permeate Flowrate</a:t>
            </a:r>
          </a:p>
          <a:p>
            <a:pPr marL="457200" lvl="1" indent="0">
              <a:buNone/>
            </a:pPr>
            <a:r>
              <a:rPr lang="en-US" sz="2000" dirty="0"/>
              <a:t>14.54 Example Case</a:t>
            </a:r>
          </a:p>
          <a:p>
            <a:pPr marL="0" indent="0">
              <a:buNone/>
            </a:pPr>
            <a:r>
              <a:rPr lang="en-US" sz="2400" dirty="0"/>
              <a:t>14.60 Graphing Normalized Data</a:t>
            </a:r>
          </a:p>
          <a:p>
            <a:pPr marL="0" indent="0">
              <a:buNone/>
            </a:pPr>
            <a:endParaRPr lang="en-US" sz="1800" dirty="0"/>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405381001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343026"/>
            <a:ext cx="8229600" cy="4778376"/>
          </a:xfrm>
        </p:spPr>
        <p:txBody>
          <a:bodyPr>
            <a:normAutofit/>
          </a:bodyPr>
          <a:lstStyle/>
          <a:p>
            <a:pPr marL="0" indent="0">
              <a:buNone/>
            </a:pPr>
            <a:r>
              <a:rPr lang="en-US" b="1" dirty="0"/>
              <a:t>Chapter 15 – Troubleshooting</a:t>
            </a:r>
          </a:p>
          <a:p>
            <a:pPr marL="0" indent="0">
              <a:buNone/>
            </a:pPr>
            <a:r>
              <a:rPr lang="en-US" sz="2400" dirty="0"/>
              <a:t>15.00 Introduction</a:t>
            </a:r>
          </a:p>
          <a:p>
            <a:pPr marL="0" indent="0">
              <a:buNone/>
            </a:pPr>
            <a:r>
              <a:rPr lang="en-US" sz="2400" dirty="0"/>
              <a:t>15.10 Instrumentation</a:t>
            </a:r>
          </a:p>
          <a:p>
            <a:pPr marL="0" indent="0">
              <a:buNone/>
            </a:pPr>
            <a:r>
              <a:rPr lang="en-US" sz="2400" dirty="0"/>
              <a:t>15.20 Changing Conditions</a:t>
            </a:r>
          </a:p>
          <a:p>
            <a:pPr marL="0" indent="0">
              <a:buNone/>
            </a:pPr>
            <a:r>
              <a:rPr lang="en-US" sz="2400" dirty="0"/>
              <a:t>15.30 Silt Density Index</a:t>
            </a:r>
          </a:p>
          <a:p>
            <a:pPr marL="0" indent="0">
              <a:buNone/>
            </a:pPr>
            <a:r>
              <a:rPr lang="en-US" sz="2400" dirty="0"/>
              <a:t>15.40 “O” Rings and Profiles</a:t>
            </a:r>
          </a:p>
          <a:p>
            <a:pPr marL="0" indent="0">
              <a:buNone/>
            </a:pPr>
            <a:r>
              <a:rPr lang="en-US" sz="2400" dirty="0"/>
              <a:t>15.50 Damaged Membrane</a:t>
            </a:r>
          </a:p>
          <a:p>
            <a:pPr marL="0" indent="0">
              <a:buNone/>
            </a:pPr>
            <a:r>
              <a:rPr lang="en-US" sz="2400" dirty="0"/>
              <a:t>15.60 Fouled or Scaled Membrane</a:t>
            </a:r>
          </a:p>
          <a:p>
            <a:pPr marL="0" indent="0">
              <a:buNone/>
            </a:pPr>
            <a:endParaRPr lang="en-US" sz="1800" dirty="0"/>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161963078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2092" y="1295400"/>
            <a:ext cx="8229600" cy="5019675"/>
          </a:xfrm>
        </p:spPr>
        <p:txBody>
          <a:bodyPr>
            <a:normAutofit fontScale="92500" lnSpcReduction="10000"/>
          </a:bodyPr>
          <a:lstStyle/>
          <a:p>
            <a:pPr marL="0" indent="0">
              <a:buNone/>
            </a:pPr>
            <a:r>
              <a:rPr lang="en-US" b="1" dirty="0"/>
              <a:t>Chapter 16 – Membrane Cleaning</a:t>
            </a:r>
          </a:p>
          <a:p>
            <a:pPr marL="0" indent="0">
              <a:buNone/>
            </a:pPr>
            <a:r>
              <a:rPr lang="en-US" sz="2400" dirty="0"/>
              <a:t>16.10 Fouling</a:t>
            </a:r>
          </a:p>
          <a:p>
            <a:pPr marL="457200" lvl="1" indent="0">
              <a:buNone/>
            </a:pPr>
            <a:r>
              <a:rPr lang="en-US" sz="1900" dirty="0"/>
              <a:t>16.11 Turbulence</a:t>
            </a:r>
          </a:p>
          <a:p>
            <a:pPr marL="457200" lvl="1" indent="0">
              <a:buNone/>
            </a:pPr>
            <a:r>
              <a:rPr lang="en-US" sz="1900" dirty="0"/>
              <a:t>16.12 Concentration Polarization</a:t>
            </a:r>
          </a:p>
          <a:p>
            <a:pPr marL="457200" lvl="1" indent="0">
              <a:buNone/>
            </a:pPr>
            <a:r>
              <a:rPr lang="en-US" sz="1900" dirty="0"/>
              <a:t>16.13 Chemical Fouling and Scaling</a:t>
            </a:r>
          </a:p>
          <a:p>
            <a:pPr marL="457200" lvl="1" indent="0">
              <a:buNone/>
            </a:pPr>
            <a:r>
              <a:rPr lang="en-US" sz="1900" dirty="0"/>
              <a:t>16.14 Raw Water Supply and Pretreatment</a:t>
            </a:r>
          </a:p>
          <a:p>
            <a:pPr marL="457200" lvl="1" indent="0">
              <a:buNone/>
            </a:pPr>
            <a:r>
              <a:rPr lang="en-US" sz="1900" dirty="0"/>
              <a:t>16.15 Bacteria and Organic Debris</a:t>
            </a:r>
          </a:p>
          <a:p>
            <a:pPr marL="0" indent="0">
              <a:buNone/>
            </a:pPr>
            <a:r>
              <a:rPr lang="en-US" sz="2400" dirty="0"/>
              <a:t>16.20 When to Clean</a:t>
            </a:r>
          </a:p>
          <a:p>
            <a:pPr marL="0" indent="0">
              <a:buNone/>
            </a:pPr>
            <a:r>
              <a:rPr lang="en-US" sz="2400" dirty="0"/>
              <a:t>16.30 Chemical Cleaners</a:t>
            </a:r>
          </a:p>
          <a:p>
            <a:pPr marL="0" indent="0">
              <a:buNone/>
            </a:pPr>
            <a:r>
              <a:rPr lang="en-US" sz="2400" dirty="0"/>
              <a:t>16.40 Chemical Fouling Removal</a:t>
            </a:r>
          </a:p>
          <a:p>
            <a:pPr marL="0" indent="0">
              <a:buNone/>
            </a:pPr>
            <a:r>
              <a:rPr lang="en-US" sz="2400" dirty="0"/>
              <a:t>16.50 Colloidal Fouling Removal</a:t>
            </a:r>
          </a:p>
          <a:p>
            <a:pPr marL="0" indent="0">
              <a:buNone/>
            </a:pPr>
            <a:r>
              <a:rPr lang="en-US" sz="2400" dirty="0"/>
              <a:t>16.60 Biological Fouling Removal</a:t>
            </a:r>
          </a:p>
          <a:p>
            <a:pPr marL="0" indent="0">
              <a:buNone/>
            </a:pPr>
            <a:r>
              <a:rPr lang="en-US" sz="2400" dirty="0"/>
              <a:t>16.70 Monitoring the Cleaning Cycle</a:t>
            </a:r>
          </a:p>
          <a:p>
            <a:pPr marL="0" indent="0">
              <a:buNone/>
            </a:pPr>
            <a:r>
              <a:rPr lang="en-US" sz="2400" dirty="0"/>
              <a:t>16.80 Cleaning System </a:t>
            </a:r>
            <a:r>
              <a:rPr lang="en-US" sz="2400" dirty="0" smtClean="0"/>
              <a:t>Equipment</a:t>
            </a:r>
            <a:endParaRPr lang="en-US" sz="1800" dirty="0"/>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352576342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02567" y="1309688"/>
            <a:ext cx="8229600" cy="4430713"/>
          </a:xfrm>
        </p:spPr>
        <p:txBody>
          <a:bodyPr>
            <a:normAutofit/>
          </a:bodyPr>
          <a:lstStyle/>
          <a:p>
            <a:pPr marL="0" indent="0">
              <a:buNone/>
            </a:pPr>
            <a:r>
              <a:rPr lang="en-US" b="1" dirty="0"/>
              <a:t>Chapter 17 – Concentrate Disposal</a:t>
            </a:r>
          </a:p>
          <a:p>
            <a:pPr marL="0" indent="0">
              <a:buNone/>
            </a:pPr>
            <a:r>
              <a:rPr lang="en-US" dirty="0"/>
              <a:t>17.00 Introduction</a:t>
            </a:r>
          </a:p>
          <a:p>
            <a:pPr marL="0" indent="0">
              <a:buNone/>
            </a:pPr>
            <a:r>
              <a:rPr lang="en-US" dirty="0"/>
              <a:t>17.10 Concentrate Disposal Methods</a:t>
            </a:r>
          </a:p>
          <a:p>
            <a:pPr marL="457200" lvl="1" indent="0">
              <a:buNone/>
            </a:pPr>
            <a:r>
              <a:rPr lang="en-US" dirty="0"/>
              <a:t>17.11 Surface Water Discharge</a:t>
            </a:r>
          </a:p>
          <a:p>
            <a:pPr marL="457200" lvl="1" indent="0">
              <a:buNone/>
            </a:pPr>
            <a:r>
              <a:rPr lang="en-US" dirty="0"/>
              <a:t>17.12 Injection Well Discharge</a:t>
            </a:r>
          </a:p>
          <a:p>
            <a:pPr marL="457200" lvl="1" indent="0">
              <a:buNone/>
            </a:pPr>
            <a:r>
              <a:rPr lang="en-US" dirty="0"/>
              <a:t>17.13 Other Discharge Methods</a:t>
            </a:r>
          </a:p>
          <a:p>
            <a:pPr marL="0" indent="0">
              <a:buNone/>
            </a:pPr>
            <a:r>
              <a:rPr lang="en-US" dirty="0"/>
              <a:t>17.20 Treatment of Concentrate Streams</a:t>
            </a:r>
          </a:p>
          <a:p>
            <a:pPr marL="0" indent="0">
              <a:buNone/>
            </a:pPr>
            <a:endParaRPr lang="en-US" sz="1800" dirty="0"/>
          </a:p>
        </p:txBody>
      </p:sp>
      <p:sp>
        <p:nvSpPr>
          <p:cNvPr id="5" name="Title 2"/>
          <p:cNvSpPr>
            <a:spLocks noGrp="1"/>
          </p:cNvSpPr>
          <p:nvPr>
            <p:ph type="title"/>
          </p:nvPr>
        </p:nvSpPr>
        <p:spPr>
          <a:xfrm>
            <a:off x="685800" y="539496"/>
            <a:ext cx="10515600" cy="530352"/>
          </a:xfrm>
        </p:spPr>
        <p:txBody>
          <a:bodyPr>
            <a:normAutofit/>
          </a:bodyPr>
          <a:lstStyle/>
          <a:p>
            <a:r>
              <a:rPr lang="en-US" sz="2800" dirty="0" smtClean="0"/>
              <a:t>Module </a:t>
            </a:r>
            <a:r>
              <a:rPr lang="en-US" sz="2800" dirty="0"/>
              <a:t>2 – Handbook for Membrane Plant Operator Training</a:t>
            </a:r>
          </a:p>
        </p:txBody>
      </p:sp>
    </p:spTree>
    <p:extLst>
      <p:ext uri="{BB962C8B-B14F-4D97-AF65-F5344CB8AC3E}">
        <p14:creationId xmlns:p14="http://schemas.microsoft.com/office/powerpoint/2010/main" val="25104114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1801359" y="725916"/>
            <a:ext cx="8383219" cy="55092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latin typeface="Arial" panose="020B0604020202020204" pitchFamily="34" charset="0"/>
                <a:cs typeface="Arial" panose="020B0604020202020204" pitchFamily="34" charset="0"/>
              </a:rPr>
              <a:t>The Water Research Foundation (WRF) is a nonprofit (501c3) organization which provides a unified source for One Water research and a strong presence in relationships with partner organizations, government and regulatory agencies, and Congress. The foundation conducts research in all areas of drinking water, wastewater, </a:t>
            </a:r>
            <a:r>
              <a:rPr lang="en-US" sz="800" dirty="0" err="1">
                <a:latin typeface="Arial" panose="020B0604020202020204" pitchFamily="34" charset="0"/>
                <a:cs typeface="Arial" panose="020B0604020202020204" pitchFamily="34" charset="0"/>
              </a:rPr>
              <a:t>stormwater</a:t>
            </a:r>
            <a:r>
              <a:rPr lang="en-US" sz="800" dirty="0">
                <a:latin typeface="Arial" panose="020B0604020202020204" pitchFamily="34" charset="0"/>
                <a:cs typeface="Arial" panose="020B0604020202020204" pitchFamily="34" charset="0"/>
              </a:rPr>
              <a:t>, and water reuse. The Water Research Foundation’s research portfolio is valued at over $700 million.</a:t>
            </a:r>
          </a:p>
          <a:p>
            <a:r>
              <a:rPr lang="en-US" sz="800" dirty="0">
                <a:latin typeface="Arial" panose="020B0604020202020204" pitchFamily="34" charset="0"/>
                <a:cs typeface="Arial" panose="020B0604020202020204" pitchFamily="34" charset="0"/>
              </a:rPr>
              <a:t>The Foundation plays an important role in the translation and dissemination of applied research, technology demonstration, and education, through creation of research-based educational tools and technology exchange opportunities. WRF serves as a leader and model for collaboration across the water industry and its materials are used to inform policymakers and the public on the science, economic value, and environmental benefits of using and recovering resources found in water, as well as the feasibility of implementing new technologies.</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For more information, contact</a:t>
            </a:r>
            <a:r>
              <a:rPr lang="en-US" sz="800" dirty="0" smtClean="0">
                <a:latin typeface="Arial" panose="020B0604020202020204" pitchFamily="34" charset="0"/>
                <a:cs typeface="Arial" panose="020B0604020202020204" pitchFamily="34" charset="0"/>
              </a:rPr>
              <a:t>:</a:t>
            </a:r>
            <a:br>
              <a:rPr lang="en-US" sz="800" dirty="0" smtClean="0">
                <a:latin typeface="Arial" panose="020B0604020202020204" pitchFamily="34" charset="0"/>
                <a:cs typeface="Arial" panose="020B0604020202020204" pitchFamily="34" charset="0"/>
              </a:rPr>
            </a:br>
            <a:endParaRPr lang="en-US" sz="800" dirty="0">
              <a:latin typeface="Arial" panose="020B0604020202020204" pitchFamily="34" charset="0"/>
              <a:cs typeface="Arial" panose="020B0604020202020204" pitchFamily="34" charset="0"/>
            </a:endParaRPr>
          </a:p>
          <a:p>
            <a:r>
              <a:rPr lang="en-US" sz="800" b="1" dirty="0">
                <a:solidFill>
                  <a:srgbClr val="004F71"/>
                </a:solidFill>
                <a:latin typeface="Arial" panose="020B0604020202020204" pitchFamily="34" charset="0"/>
                <a:cs typeface="Arial" panose="020B0604020202020204" pitchFamily="34" charset="0"/>
              </a:rPr>
              <a:t>The Water Research Foundation</a:t>
            </a:r>
          </a:p>
          <a:p>
            <a:r>
              <a:rPr lang="en-US" sz="800" dirty="0">
                <a:latin typeface="Arial" panose="020B0604020202020204" pitchFamily="34" charset="0"/>
                <a:cs typeface="Arial" panose="020B0604020202020204" pitchFamily="34" charset="0"/>
              </a:rPr>
              <a:t>Alexandria, VA Office</a:t>
            </a:r>
          </a:p>
          <a:p>
            <a:r>
              <a:rPr lang="en-US" sz="800" dirty="0">
                <a:latin typeface="Arial" panose="020B0604020202020204" pitchFamily="34" charset="0"/>
                <a:cs typeface="Arial" panose="020B0604020202020204" pitchFamily="34" charset="0"/>
              </a:rPr>
              <a:t>1199 North Fairfax Street, Suite 900</a:t>
            </a:r>
          </a:p>
          <a:p>
            <a:r>
              <a:rPr lang="en-US" sz="800" dirty="0">
                <a:latin typeface="Arial" panose="020B0604020202020204" pitchFamily="34" charset="0"/>
                <a:cs typeface="Arial" panose="020B0604020202020204" pitchFamily="34" charset="0"/>
              </a:rPr>
              <a:t>Alexandria, VA 22314-1445</a:t>
            </a:r>
          </a:p>
          <a:p>
            <a:r>
              <a:rPr lang="en-US" sz="800" dirty="0">
                <a:latin typeface="Arial" panose="020B0604020202020204" pitchFamily="34" charset="0"/>
                <a:cs typeface="Arial" panose="020B0604020202020204" pitchFamily="34" charset="0"/>
              </a:rPr>
              <a:t>Tel: 571.384.2100</a:t>
            </a:r>
          </a:p>
          <a:p>
            <a:r>
              <a:rPr lang="en-US" sz="800" dirty="0" smtClean="0">
                <a:latin typeface="Arial" panose="020B0604020202020204" pitchFamily="34" charset="0"/>
                <a:cs typeface="Arial" panose="020B0604020202020204" pitchFamily="34" charset="0"/>
                <a:hlinkClick r:id="rId2"/>
              </a:rPr>
              <a:t>www.werf.org</a:t>
            </a:r>
            <a:r>
              <a:rPr lang="en-US" sz="800" dirty="0" smtClean="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hlinkClick r:id="rId3"/>
              </a:rPr>
              <a:t>werf@werf.org</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Denver</a:t>
            </a:r>
            <a:r>
              <a:rPr lang="en-US" sz="800" dirty="0">
                <a:latin typeface="Arial" panose="020B0604020202020204" pitchFamily="34" charset="0"/>
                <a:cs typeface="Arial" panose="020B0604020202020204" pitchFamily="34" charset="0"/>
              </a:rPr>
              <a:t>, CO Office</a:t>
            </a:r>
          </a:p>
          <a:p>
            <a:r>
              <a:rPr lang="en-US" sz="800" dirty="0">
                <a:latin typeface="Arial" panose="020B0604020202020204" pitchFamily="34" charset="0"/>
                <a:cs typeface="Arial" panose="020B0604020202020204" pitchFamily="34" charset="0"/>
              </a:rPr>
              <a:t>6666 West Quincy Avenue</a:t>
            </a:r>
          </a:p>
          <a:p>
            <a:r>
              <a:rPr lang="en-US" sz="800" dirty="0">
                <a:latin typeface="Arial" panose="020B0604020202020204" pitchFamily="34" charset="0"/>
                <a:cs typeface="Arial" panose="020B0604020202020204" pitchFamily="34" charset="0"/>
              </a:rPr>
              <a:t>Denver, Colorado 80235-3098</a:t>
            </a:r>
          </a:p>
          <a:p>
            <a:r>
              <a:rPr lang="en-US" sz="800" dirty="0">
                <a:latin typeface="Arial" panose="020B0604020202020204" pitchFamily="34" charset="0"/>
                <a:cs typeface="Arial" panose="020B0604020202020204" pitchFamily="34" charset="0"/>
              </a:rPr>
              <a:t>Tel: 303.347.6100</a:t>
            </a:r>
          </a:p>
          <a:p>
            <a:r>
              <a:rPr lang="en-US" sz="800" dirty="0" smtClean="0">
                <a:latin typeface="Arial" panose="020B0604020202020204" pitchFamily="34" charset="0"/>
                <a:cs typeface="Arial" panose="020B0604020202020204" pitchFamily="34" charset="0"/>
                <a:hlinkClick r:id="rId4"/>
              </a:rPr>
              <a:t>www.waterrf.org</a:t>
            </a:r>
            <a:r>
              <a:rPr lang="en-US" sz="800" dirty="0" smtClean="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hlinkClick r:id="rId5"/>
              </a:rPr>
              <a:t>Info@WaterRF.org</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 Copyright </a:t>
            </a:r>
            <a:r>
              <a:rPr lang="en-US" sz="800" dirty="0">
                <a:latin typeface="Arial" panose="020B0604020202020204" pitchFamily="34" charset="0"/>
                <a:cs typeface="Arial" panose="020B0604020202020204" pitchFamily="34" charset="0"/>
              </a:rPr>
              <a:t>2018 by The Water Research Foundation. All rights reserved. Permission to copy must be obtained from The Water Research Foundation.</a:t>
            </a:r>
          </a:p>
          <a:p>
            <a:r>
              <a:rPr lang="en-US" sz="800" dirty="0">
                <a:latin typeface="Arial" panose="020B0604020202020204" pitchFamily="34" charset="0"/>
                <a:cs typeface="Arial" panose="020B0604020202020204" pitchFamily="34" charset="0"/>
              </a:rPr>
              <a:t>WRF ISBN: 978-1-60573-363-0</a:t>
            </a:r>
          </a:p>
          <a:p>
            <a:r>
              <a:rPr lang="en-US" sz="800" dirty="0">
                <a:latin typeface="Arial" panose="020B0604020202020204" pitchFamily="34" charset="0"/>
                <a:cs typeface="Arial" panose="020B0604020202020204" pitchFamily="34" charset="0"/>
              </a:rPr>
              <a:t>WRF Project Number: Reuse-15-05/4772</a:t>
            </a:r>
          </a:p>
          <a:p>
            <a:endParaRPr lang="en-US" sz="8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This </a:t>
            </a:r>
            <a:r>
              <a:rPr lang="en-US" sz="800" dirty="0">
                <a:latin typeface="Arial" panose="020B0604020202020204" pitchFamily="34" charset="0"/>
                <a:cs typeface="Arial" panose="020B0604020202020204" pitchFamily="34" charset="0"/>
              </a:rPr>
              <a:t>report was prepared by the organization(s) named below as an account of work sponsored by The Water Research Foundation. Neither The Water Research Foundation, members of The Water Research Foundation, the organization(s) named below, nor any person acting on their behalf: (a) makes any warranty, express or implied, with respect to the use of any information, apparatus, method, or process disclosed in this report or that such use may not infringe on privately owned rights; or (b) assumes any liabilities with respect to the use of, or for damages resulting from the use of, any information, apparatus, method, or process disclosed in this report</a:t>
            </a:r>
            <a:r>
              <a:rPr lang="en-US" sz="800" dirty="0" smtClean="0">
                <a:latin typeface="Arial" panose="020B0604020202020204" pitchFamily="34" charset="0"/>
                <a:cs typeface="Arial" panose="020B0604020202020204" pitchFamily="34" charset="0"/>
              </a:rPr>
              <a:t>.</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Hazen and Sawyer, </a:t>
            </a:r>
            <a:r>
              <a:rPr lang="en-US" sz="800" dirty="0" err="1">
                <a:latin typeface="Arial" panose="020B0604020202020204" pitchFamily="34" charset="0"/>
                <a:cs typeface="Arial" panose="020B0604020202020204" pitchFamily="34" charset="0"/>
              </a:rPr>
              <a:t>Carollo</a:t>
            </a:r>
            <a:r>
              <a:rPr lang="en-US" sz="800" dirty="0">
                <a:latin typeface="Arial" panose="020B0604020202020204" pitchFamily="34" charset="0"/>
                <a:cs typeface="Arial" panose="020B0604020202020204" pitchFamily="34" charset="0"/>
              </a:rPr>
              <a:t> Engineers Inc., Santa Clara Valley Water </a:t>
            </a:r>
            <a:r>
              <a:rPr lang="en-US" sz="800" dirty="0" smtClean="0">
                <a:latin typeface="Arial" panose="020B0604020202020204" pitchFamily="34" charset="0"/>
                <a:cs typeface="Arial" panose="020B0604020202020204" pitchFamily="34" charset="0"/>
              </a:rPr>
              <a:t>District</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This document was reviewed by a panel of independent experts selected by The Water Research Foundation. Mention of trade names or commercial products or services does not constitute endorsement or recommendations for use. Similarly, omission of products or trade names indicates nothing concerning The Water Research Foundation's positions regarding product effectiveness or applicability.</a:t>
            </a:r>
          </a:p>
          <a:p>
            <a:r>
              <a:rPr lang="en-US" dirty="0"/>
              <a:t> </a:t>
            </a:r>
          </a:p>
          <a:p>
            <a:endParaRPr lang="en-US" dirty="0"/>
          </a:p>
        </p:txBody>
      </p:sp>
    </p:spTree>
    <p:extLst>
      <p:ext uri="{BB962C8B-B14F-4D97-AF65-F5344CB8AC3E}">
        <p14:creationId xmlns:p14="http://schemas.microsoft.com/office/powerpoint/2010/main" val="3729824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85800" y="539496"/>
            <a:ext cx="10338919" cy="533400"/>
          </a:xfrm>
        </p:spPr>
        <p:txBody>
          <a:bodyPr vert="horz" lIns="91440" tIns="45720" rIns="91440" bIns="45720" rtlCol="0" anchor="ctr">
            <a:noAutofit/>
          </a:bodyPr>
          <a:lstStyle/>
          <a:p>
            <a:r>
              <a:rPr lang="en-US" dirty="0"/>
              <a:t>Desalination – Membrane Processes – Reverse Osmosis</a:t>
            </a:r>
            <a:endParaRPr lang="en-AU" dirty="0"/>
          </a:p>
        </p:txBody>
      </p:sp>
      <p:pic>
        <p:nvPicPr>
          <p:cNvPr id="53251" name="Picture 4" descr="Sydney Desal Pictur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55914" y="1700213"/>
            <a:ext cx="6696075"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8526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7277" y="254899"/>
            <a:ext cx="11420475" cy="533400"/>
          </a:xfrm>
        </p:spPr>
        <p:txBody>
          <a:bodyPr>
            <a:normAutofit fontScale="90000"/>
          </a:bodyPr>
          <a:lstStyle/>
          <a:p>
            <a:r>
              <a:rPr lang="en-US" dirty="0"/>
              <a:t>RO Membranes Provide Rejection of Small Molecular Weight Compounds</a:t>
            </a:r>
          </a:p>
        </p:txBody>
      </p:sp>
      <p:sp>
        <p:nvSpPr>
          <p:cNvPr id="5" name="Rectangle 85"/>
          <p:cNvSpPr>
            <a:spLocks noChangeArrowheads="1"/>
          </p:cNvSpPr>
          <p:nvPr/>
        </p:nvSpPr>
        <p:spPr bwMode="auto">
          <a:xfrm>
            <a:off x="9783867" y="1843819"/>
            <a:ext cx="304800" cy="4512358"/>
          </a:xfrm>
          <a:prstGeom prst="rect">
            <a:avLst/>
          </a:prstGeom>
          <a:solidFill>
            <a:srgbClr val="CCFFCC">
              <a:alpha val="25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6" name="Rectangle 85"/>
          <p:cNvSpPr>
            <a:spLocks noChangeArrowheads="1"/>
          </p:cNvSpPr>
          <p:nvPr/>
        </p:nvSpPr>
        <p:spPr bwMode="auto">
          <a:xfrm>
            <a:off x="8759739" y="1843819"/>
            <a:ext cx="1024128" cy="4512358"/>
          </a:xfrm>
          <a:prstGeom prst="rect">
            <a:avLst/>
          </a:prstGeom>
          <a:solidFill>
            <a:srgbClr val="CCFFCC">
              <a:alpha val="35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7" name="Rectangle 85"/>
          <p:cNvSpPr>
            <a:spLocks noChangeArrowheads="1"/>
          </p:cNvSpPr>
          <p:nvPr/>
        </p:nvSpPr>
        <p:spPr bwMode="auto">
          <a:xfrm>
            <a:off x="7735611" y="1843819"/>
            <a:ext cx="1024128" cy="4512358"/>
          </a:xfrm>
          <a:prstGeom prst="rect">
            <a:avLst/>
          </a:prstGeom>
          <a:solidFill>
            <a:srgbClr val="CCFFCC">
              <a:alpha val="45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8" name="Rectangle 85"/>
          <p:cNvSpPr>
            <a:spLocks noChangeArrowheads="1"/>
          </p:cNvSpPr>
          <p:nvPr/>
        </p:nvSpPr>
        <p:spPr bwMode="auto">
          <a:xfrm>
            <a:off x="6711483" y="1843819"/>
            <a:ext cx="1024128" cy="4512358"/>
          </a:xfrm>
          <a:prstGeom prst="rect">
            <a:avLst/>
          </a:prstGeom>
          <a:solidFill>
            <a:srgbClr val="CCFFCC">
              <a:alpha val="55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9" name="Rectangle 85"/>
          <p:cNvSpPr>
            <a:spLocks noChangeArrowheads="1"/>
          </p:cNvSpPr>
          <p:nvPr/>
        </p:nvSpPr>
        <p:spPr bwMode="auto">
          <a:xfrm>
            <a:off x="5687355" y="1843819"/>
            <a:ext cx="1024128" cy="4512358"/>
          </a:xfrm>
          <a:prstGeom prst="rect">
            <a:avLst/>
          </a:prstGeom>
          <a:solidFill>
            <a:srgbClr val="CCFFCC">
              <a:alpha val="65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10" name="Rectangle 85"/>
          <p:cNvSpPr>
            <a:spLocks noChangeArrowheads="1"/>
          </p:cNvSpPr>
          <p:nvPr/>
        </p:nvSpPr>
        <p:spPr bwMode="auto">
          <a:xfrm>
            <a:off x="4663227" y="1843819"/>
            <a:ext cx="1024128" cy="4512358"/>
          </a:xfrm>
          <a:prstGeom prst="rect">
            <a:avLst/>
          </a:prstGeom>
          <a:solidFill>
            <a:srgbClr val="CCFFCC">
              <a:alpha val="75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11" name="Rectangle 85"/>
          <p:cNvSpPr>
            <a:spLocks noChangeArrowheads="1"/>
          </p:cNvSpPr>
          <p:nvPr/>
        </p:nvSpPr>
        <p:spPr bwMode="auto">
          <a:xfrm>
            <a:off x="2060235" y="981945"/>
            <a:ext cx="8046720" cy="861925"/>
          </a:xfrm>
          <a:prstGeom prst="rect">
            <a:avLst/>
          </a:prstGeom>
          <a:solidFill>
            <a:srgbClr val="9C9CDF">
              <a:alpha val="70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12" name="Rectangle 85"/>
          <p:cNvSpPr>
            <a:spLocks noChangeArrowheads="1"/>
          </p:cNvSpPr>
          <p:nvPr/>
        </p:nvSpPr>
        <p:spPr bwMode="auto">
          <a:xfrm>
            <a:off x="2056478" y="1880395"/>
            <a:ext cx="1585912" cy="4474464"/>
          </a:xfrm>
          <a:prstGeom prst="rect">
            <a:avLst/>
          </a:prstGeom>
          <a:solidFill>
            <a:srgbClr val="9C9CDF">
              <a:alpha val="70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13" name="Rectangle 85"/>
          <p:cNvSpPr>
            <a:spLocks noChangeArrowheads="1"/>
          </p:cNvSpPr>
          <p:nvPr/>
        </p:nvSpPr>
        <p:spPr bwMode="auto">
          <a:xfrm>
            <a:off x="3642391" y="1834941"/>
            <a:ext cx="1020837" cy="4512358"/>
          </a:xfrm>
          <a:prstGeom prst="rect">
            <a:avLst/>
          </a:prstGeom>
          <a:solidFill>
            <a:srgbClr val="CCFFCC">
              <a:alpha val="85000"/>
            </a:srgbClr>
          </a:solidFill>
          <a:ln w="9525">
            <a:noFill/>
            <a:miter lim="800000"/>
            <a:headEnd/>
            <a:tailEnd/>
          </a:ln>
        </p:spPr>
        <p:txBody>
          <a:bodyPr wrap="none" lIns="0" tIns="46038" rIns="0" bIns="46038" anchor="ctr"/>
          <a:lstStyle/>
          <a:p>
            <a:endParaRPr lang="en-US">
              <a:latin typeface="Arial" pitchFamily="34" charset="0"/>
              <a:cs typeface="Arial" pitchFamily="34" charset="0"/>
            </a:endParaRPr>
          </a:p>
        </p:txBody>
      </p:sp>
      <p:sp>
        <p:nvSpPr>
          <p:cNvPr id="14" name="Line 87"/>
          <p:cNvSpPr>
            <a:spLocks noChangeShapeType="1"/>
          </p:cNvSpPr>
          <p:nvPr/>
        </p:nvSpPr>
        <p:spPr bwMode="auto">
          <a:xfrm>
            <a:off x="3648243" y="1688411"/>
            <a:ext cx="0" cy="298450"/>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15" name="Line 88"/>
          <p:cNvSpPr>
            <a:spLocks noChangeShapeType="1"/>
          </p:cNvSpPr>
          <p:nvPr/>
        </p:nvSpPr>
        <p:spPr bwMode="auto">
          <a:xfrm>
            <a:off x="4663227" y="1689998"/>
            <a:ext cx="0" cy="298450"/>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16" name="Line 89"/>
          <p:cNvSpPr>
            <a:spLocks noChangeShapeType="1"/>
          </p:cNvSpPr>
          <p:nvPr/>
        </p:nvSpPr>
        <p:spPr bwMode="auto">
          <a:xfrm>
            <a:off x="6711483" y="1696348"/>
            <a:ext cx="0" cy="298450"/>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17" name="Line 90"/>
          <p:cNvSpPr>
            <a:spLocks noChangeShapeType="1"/>
          </p:cNvSpPr>
          <p:nvPr/>
        </p:nvSpPr>
        <p:spPr bwMode="auto">
          <a:xfrm>
            <a:off x="7735611" y="1694761"/>
            <a:ext cx="0" cy="298450"/>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18" name="Line 91"/>
          <p:cNvSpPr>
            <a:spLocks noChangeShapeType="1"/>
          </p:cNvSpPr>
          <p:nvPr/>
        </p:nvSpPr>
        <p:spPr bwMode="auto">
          <a:xfrm>
            <a:off x="9774723" y="1699523"/>
            <a:ext cx="0" cy="298450"/>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19" name="Text Box 93"/>
          <p:cNvSpPr txBox="1">
            <a:spLocks noChangeArrowheads="1"/>
          </p:cNvSpPr>
          <p:nvPr/>
        </p:nvSpPr>
        <p:spPr bwMode="auto">
          <a:xfrm>
            <a:off x="4266279" y="1339758"/>
            <a:ext cx="685800" cy="369974"/>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dirty="0">
                <a:solidFill>
                  <a:schemeClr val="bg1"/>
                </a:solidFill>
                <a:effectLst>
                  <a:outerShdw blurRad="38100" dist="38100" dir="2700000" algn="tl">
                    <a:srgbClr val="000000"/>
                  </a:outerShdw>
                </a:effectLst>
                <a:latin typeface="Arial" pitchFamily="34" charset="0"/>
                <a:cs typeface="Arial" pitchFamily="34" charset="0"/>
              </a:rPr>
              <a:t>0.001</a:t>
            </a:r>
          </a:p>
        </p:txBody>
      </p:sp>
      <p:sp>
        <p:nvSpPr>
          <p:cNvPr id="20" name="Text Box 94"/>
          <p:cNvSpPr txBox="1">
            <a:spLocks noChangeArrowheads="1"/>
          </p:cNvSpPr>
          <p:nvPr/>
        </p:nvSpPr>
        <p:spPr bwMode="auto">
          <a:xfrm>
            <a:off x="6463379" y="1328732"/>
            <a:ext cx="511249" cy="369974"/>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dirty="0">
                <a:solidFill>
                  <a:schemeClr val="bg1"/>
                </a:solidFill>
                <a:effectLst>
                  <a:outerShdw blurRad="38100" dist="38100" dir="2700000" algn="tl">
                    <a:srgbClr val="000000"/>
                  </a:outerShdw>
                </a:effectLst>
                <a:latin typeface="Arial" pitchFamily="34" charset="0"/>
                <a:cs typeface="Arial" pitchFamily="34" charset="0"/>
              </a:rPr>
              <a:t>0.1</a:t>
            </a:r>
          </a:p>
        </p:txBody>
      </p:sp>
      <p:sp>
        <p:nvSpPr>
          <p:cNvPr id="21" name="Text Box 95"/>
          <p:cNvSpPr txBox="1">
            <a:spLocks noChangeArrowheads="1"/>
          </p:cNvSpPr>
          <p:nvPr/>
        </p:nvSpPr>
        <p:spPr bwMode="auto">
          <a:xfrm>
            <a:off x="7619078" y="1328732"/>
            <a:ext cx="381000" cy="369974"/>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dirty="0">
                <a:solidFill>
                  <a:schemeClr val="bg1"/>
                </a:solidFill>
                <a:effectLst>
                  <a:outerShdw blurRad="38100" dist="38100" dir="2700000" algn="tl">
                    <a:srgbClr val="000000"/>
                  </a:outerShdw>
                </a:effectLst>
                <a:latin typeface="Arial" pitchFamily="34" charset="0"/>
                <a:cs typeface="Arial" pitchFamily="34" charset="0"/>
              </a:rPr>
              <a:t>1.0</a:t>
            </a:r>
          </a:p>
        </p:txBody>
      </p:sp>
      <p:sp>
        <p:nvSpPr>
          <p:cNvPr id="22" name="Text Box 96"/>
          <p:cNvSpPr txBox="1">
            <a:spLocks noChangeArrowheads="1"/>
          </p:cNvSpPr>
          <p:nvPr/>
        </p:nvSpPr>
        <p:spPr bwMode="auto">
          <a:xfrm>
            <a:off x="8304878" y="1328732"/>
            <a:ext cx="744538" cy="369974"/>
          </a:xfrm>
          <a:prstGeom prst="rect">
            <a:avLst/>
          </a:prstGeom>
          <a:noFill/>
          <a:ln w="9525">
            <a:noFill/>
            <a:miter lim="800000"/>
            <a:headEnd/>
            <a:tailEnd/>
          </a:ln>
          <a:effectLst/>
        </p:spPr>
        <p:txBody>
          <a:bodyPr lIns="0" tIns="46038" rIns="0" bIns="46038">
            <a:spAutoFit/>
          </a:bodyPr>
          <a:lstStyle/>
          <a:p>
            <a:pPr marL="342900" indent="-342900" algn="ctr">
              <a:spcBef>
                <a:spcPct val="50000"/>
              </a:spcBef>
              <a:defRPr/>
            </a:pPr>
            <a:r>
              <a:rPr lang="en-US" dirty="0">
                <a:solidFill>
                  <a:schemeClr val="bg1"/>
                </a:solidFill>
                <a:effectLst>
                  <a:outerShdw blurRad="38100" dist="38100" dir="2700000" algn="tl">
                    <a:srgbClr val="000000"/>
                  </a:outerShdw>
                </a:effectLst>
                <a:latin typeface="Arial" pitchFamily="34" charset="0"/>
                <a:cs typeface="Arial" pitchFamily="34" charset="0"/>
              </a:rPr>
              <a:t>10</a:t>
            </a:r>
          </a:p>
        </p:txBody>
      </p:sp>
      <p:sp>
        <p:nvSpPr>
          <p:cNvPr id="23" name="Text Box 97"/>
          <p:cNvSpPr txBox="1">
            <a:spLocks noChangeArrowheads="1"/>
          </p:cNvSpPr>
          <p:nvPr/>
        </p:nvSpPr>
        <p:spPr bwMode="auto">
          <a:xfrm>
            <a:off x="5445791" y="1339758"/>
            <a:ext cx="589036" cy="369974"/>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dirty="0">
                <a:solidFill>
                  <a:schemeClr val="bg1"/>
                </a:solidFill>
                <a:effectLst>
                  <a:outerShdw blurRad="38100" dist="38100" dir="2700000" algn="tl">
                    <a:srgbClr val="000000"/>
                  </a:outerShdw>
                </a:effectLst>
                <a:latin typeface="Arial" pitchFamily="34" charset="0"/>
                <a:cs typeface="Arial" pitchFamily="34" charset="0"/>
              </a:rPr>
              <a:t>0.01</a:t>
            </a:r>
          </a:p>
        </p:txBody>
      </p:sp>
      <p:sp>
        <p:nvSpPr>
          <p:cNvPr id="24" name="Line 98"/>
          <p:cNvSpPr>
            <a:spLocks noChangeShapeType="1"/>
          </p:cNvSpPr>
          <p:nvPr/>
        </p:nvSpPr>
        <p:spPr bwMode="auto">
          <a:xfrm>
            <a:off x="8759739" y="1694761"/>
            <a:ext cx="0" cy="298450"/>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25" name="Line 99"/>
          <p:cNvSpPr>
            <a:spLocks noChangeShapeType="1"/>
          </p:cNvSpPr>
          <p:nvPr/>
        </p:nvSpPr>
        <p:spPr bwMode="auto">
          <a:xfrm>
            <a:off x="8269953" y="1945587"/>
            <a:ext cx="0" cy="109537"/>
          </a:xfrm>
          <a:prstGeom prst="line">
            <a:avLst/>
          </a:prstGeom>
          <a:noFill/>
          <a:ln w="9525">
            <a:noFill/>
            <a:round/>
            <a:headEnd/>
            <a:tailEnd/>
          </a:ln>
          <a:effectLst>
            <a:outerShdw blurRad="50800" dist="38100" dir="2700000" algn="tl" rotWithShape="0">
              <a:prstClr val="black">
                <a:alpha val="40000"/>
              </a:prstClr>
            </a:outerShdw>
          </a:effectLst>
        </p:spPr>
        <p:txBody>
          <a:bodyPr lIns="0" tIns="46038" rIns="0" bIns="46038"/>
          <a:lstStyle/>
          <a:p>
            <a:endParaRPr lang="en-US">
              <a:latin typeface="Arial" pitchFamily="34" charset="0"/>
              <a:cs typeface="Arial" pitchFamily="34" charset="0"/>
            </a:endParaRPr>
          </a:p>
        </p:txBody>
      </p:sp>
      <p:sp>
        <p:nvSpPr>
          <p:cNvPr id="26" name="Line 121"/>
          <p:cNvSpPr>
            <a:spLocks noChangeShapeType="1"/>
          </p:cNvSpPr>
          <p:nvPr/>
        </p:nvSpPr>
        <p:spPr bwMode="auto">
          <a:xfrm>
            <a:off x="2057187" y="1862133"/>
            <a:ext cx="8028432" cy="7937"/>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27" name="Text Box 122"/>
          <p:cNvSpPr txBox="1">
            <a:spLocks noChangeArrowheads="1"/>
          </p:cNvSpPr>
          <p:nvPr/>
        </p:nvSpPr>
        <p:spPr bwMode="auto">
          <a:xfrm>
            <a:off x="7964638" y="5341293"/>
            <a:ext cx="2408275" cy="893134"/>
          </a:xfrm>
          <a:prstGeom prst="rect">
            <a:avLst/>
          </a:prstGeom>
          <a:gradFill rotWithShape="1">
            <a:gsLst>
              <a:gs pos="0">
                <a:srgbClr val="FE66F7"/>
              </a:gs>
              <a:gs pos="100000">
                <a:srgbClr val="800080"/>
              </a:gs>
            </a:gsLst>
            <a:path path="shape">
              <a:fillToRect l="50000" t="50000" r="50000" b="50000"/>
            </a:path>
          </a:gradFill>
          <a:ln w="9525" algn="ctr">
            <a:noFill/>
            <a:miter lim="800000"/>
            <a:headEnd/>
            <a:tailEnd/>
          </a:ln>
          <a:effectLst>
            <a:outerShdw blurRad="50800" dist="38100" dir="18900000" algn="bl" rotWithShape="0">
              <a:schemeClr val="bg2">
                <a:alpha val="40000"/>
              </a:schemeClr>
            </a:outerShdw>
          </a:effectLst>
        </p:spPr>
        <p:txBody>
          <a:bodyPr lIns="0" tIns="46038" rIns="0" bIns="46038" anchor="ctr" anchorCtr="1"/>
          <a:lstStyle/>
          <a:p>
            <a:pPr algn="ctr">
              <a:spcBef>
                <a:spcPct val="50000"/>
              </a:spcBef>
              <a:buFont typeface="Monotype Sorts" pitchFamily="2" charset="2"/>
              <a:buNone/>
            </a:pPr>
            <a:r>
              <a:rPr lang="en-US" sz="1600" dirty="0">
                <a:solidFill>
                  <a:schemeClr val="bg1"/>
                </a:solidFill>
                <a:effectLst>
                  <a:outerShdw blurRad="38100" dist="38100" dir="2700000" algn="tl">
                    <a:srgbClr val="000000"/>
                  </a:outerShdw>
                </a:effectLst>
                <a:latin typeface="Arial" pitchFamily="34" charset="0"/>
                <a:cs typeface="Arial" pitchFamily="34" charset="0"/>
              </a:rPr>
              <a:t>Size Ranges of Membrane Processes and Contaminants</a:t>
            </a:r>
          </a:p>
        </p:txBody>
      </p:sp>
      <p:sp>
        <p:nvSpPr>
          <p:cNvPr id="28" name="Text Box 105"/>
          <p:cNvSpPr txBox="1">
            <a:spLocks noChangeArrowheads="1"/>
          </p:cNvSpPr>
          <p:nvPr/>
        </p:nvSpPr>
        <p:spPr bwMode="auto">
          <a:xfrm>
            <a:off x="7596927" y="2317843"/>
            <a:ext cx="1333500"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lgn="ct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Bacteria</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29" name="Text Box 105"/>
          <p:cNvSpPr txBox="1">
            <a:spLocks noChangeArrowheads="1"/>
          </p:cNvSpPr>
          <p:nvPr/>
        </p:nvSpPr>
        <p:spPr bwMode="auto">
          <a:xfrm>
            <a:off x="9470917" y="2316329"/>
            <a:ext cx="855663"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lgn="ct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Sand</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30" name="Text Box 105"/>
          <p:cNvSpPr txBox="1">
            <a:spLocks noChangeArrowheads="1"/>
          </p:cNvSpPr>
          <p:nvPr/>
        </p:nvSpPr>
        <p:spPr bwMode="auto">
          <a:xfrm>
            <a:off x="5588260" y="3060066"/>
            <a:ext cx="1219200"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lgn="ct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Viruses</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31" name="Text Box 105"/>
          <p:cNvSpPr txBox="1">
            <a:spLocks noChangeArrowheads="1"/>
          </p:cNvSpPr>
          <p:nvPr/>
        </p:nvSpPr>
        <p:spPr bwMode="auto">
          <a:xfrm>
            <a:off x="4332953" y="3767132"/>
            <a:ext cx="711275"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Salts</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32" name="Rectangle 102"/>
          <p:cNvSpPr>
            <a:spLocks noChangeArrowheads="1"/>
          </p:cNvSpPr>
          <p:nvPr/>
        </p:nvSpPr>
        <p:spPr bwMode="auto">
          <a:xfrm>
            <a:off x="4663227" y="5562429"/>
            <a:ext cx="609600" cy="320040"/>
          </a:xfrm>
          <a:prstGeom prst="rect">
            <a:avLst/>
          </a:prstGeom>
          <a:gradFill rotWithShape="1">
            <a:gsLst>
              <a:gs pos="0">
                <a:srgbClr val="E46904"/>
              </a:gs>
              <a:gs pos="100000">
                <a:srgbClr val="FFD261"/>
              </a:gs>
            </a:gsLst>
            <a:lin ang="0" scaled="1"/>
          </a:gradFill>
          <a:ln w="9525" algn="ctr">
            <a:solidFill>
              <a:schemeClr val="bg2"/>
            </a:solidFill>
            <a:miter lim="800000"/>
            <a:headEnd/>
            <a:tailEnd/>
          </a:ln>
          <a:effectLst>
            <a:outerShdw blurRad="50800" dist="38100" dir="2700000" algn="tl" rotWithShape="0">
              <a:prstClr val="black">
                <a:alpha val="40000"/>
              </a:prstClr>
            </a:outerShdw>
          </a:effectLst>
        </p:spPr>
        <p:txBody>
          <a:bodyPr wrap="none" lIns="0" tIns="46038" rIns="0" bIns="46038" anchor="ctr"/>
          <a:lstStyle/>
          <a:p>
            <a:pPr>
              <a:buFont typeface="Monotype Sorts" pitchFamily="2" charset="2"/>
              <a:buNone/>
            </a:pPr>
            <a:endParaRPr lang="en-US">
              <a:latin typeface="Arial" pitchFamily="34" charset="0"/>
              <a:cs typeface="Arial" pitchFamily="34" charset="0"/>
            </a:endParaRPr>
          </a:p>
        </p:txBody>
      </p:sp>
      <p:sp>
        <p:nvSpPr>
          <p:cNvPr id="33" name="Text Box 105"/>
          <p:cNvSpPr txBox="1">
            <a:spLocks noChangeArrowheads="1"/>
          </p:cNvSpPr>
          <p:nvPr/>
        </p:nvSpPr>
        <p:spPr bwMode="auto">
          <a:xfrm>
            <a:off x="4568715" y="5532432"/>
            <a:ext cx="1828800"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lgn="ctr">
              <a:spcBef>
                <a:spcPct val="50000"/>
              </a:spcBef>
              <a:buFont typeface="Monotype Sorts" pitchFamily="2" charset="2"/>
              <a:buNone/>
            </a:pPr>
            <a:r>
              <a:rPr lang="en-US" dirty="0" err="1">
                <a:solidFill>
                  <a:schemeClr val="bg1"/>
                </a:solidFill>
                <a:effectLst>
                  <a:outerShdw blurRad="38100" dist="38100" dir="2700000" algn="tl">
                    <a:srgbClr val="000000"/>
                  </a:outerShdw>
                </a:effectLst>
                <a:latin typeface="Arial" pitchFamily="34" charset="0"/>
                <a:cs typeface="Arial" pitchFamily="34" charset="0"/>
              </a:rPr>
              <a:t>Nanofiltration</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34" name="Rectangle 102"/>
          <p:cNvSpPr>
            <a:spLocks noChangeArrowheads="1"/>
          </p:cNvSpPr>
          <p:nvPr/>
        </p:nvSpPr>
        <p:spPr bwMode="auto">
          <a:xfrm>
            <a:off x="3642390" y="5976932"/>
            <a:ext cx="1385888" cy="320040"/>
          </a:xfrm>
          <a:prstGeom prst="rect">
            <a:avLst/>
          </a:prstGeom>
          <a:gradFill rotWithShape="1">
            <a:gsLst>
              <a:gs pos="0">
                <a:srgbClr val="E46904"/>
              </a:gs>
              <a:gs pos="100000">
                <a:srgbClr val="FFD261"/>
              </a:gs>
            </a:gsLst>
            <a:lin ang="0" scaled="1"/>
          </a:gradFill>
          <a:ln w="9525" algn="ctr">
            <a:solidFill>
              <a:schemeClr val="bg2"/>
            </a:solidFill>
            <a:miter lim="800000"/>
            <a:headEnd/>
            <a:tailEnd/>
          </a:ln>
          <a:effectLst>
            <a:outerShdw blurRad="50800" dist="38100" dir="2700000" algn="tl" rotWithShape="0">
              <a:prstClr val="black">
                <a:alpha val="40000"/>
              </a:prstClr>
            </a:outerShdw>
          </a:effectLst>
        </p:spPr>
        <p:txBody>
          <a:bodyPr wrap="none" lIns="0" tIns="46038" rIns="0" bIns="46038" anchor="ctr"/>
          <a:lstStyle/>
          <a:p>
            <a:pPr>
              <a:buFont typeface="Monotype Sorts" pitchFamily="2" charset="2"/>
              <a:buNone/>
            </a:pPr>
            <a:endParaRPr lang="en-US">
              <a:latin typeface="Arial" pitchFamily="34" charset="0"/>
              <a:cs typeface="Arial" pitchFamily="34" charset="0"/>
            </a:endParaRPr>
          </a:p>
        </p:txBody>
      </p:sp>
      <p:sp>
        <p:nvSpPr>
          <p:cNvPr id="35" name="Text Box 105"/>
          <p:cNvSpPr txBox="1">
            <a:spLocks noChangeArrowheads="1"/>
          </p:cNvSpPr>
          <p:nvPr/>
        </p:nvSpPr>
        <p:spPr bwMode="auto">
          <a:xfrm>
            <a:off x="3700391" y="5942414"/>
            <a:ext cx="1983564"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lgn="ct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Reverse Osmosis</a:t>
            </a:r>
          </a:p>
        </p:txBody>
      </p:sp>
      <p:sp>
        <p:nvSpPr>
          <p:cNvPr id="36" name="TextBox 35"/>
          <p:cNvSpPr txBox="1"/>
          <p:nvPr/>
        </p:nvSpPr>
        <p:spPr>
          <a:xfrm>
            <a:off x="2132678" y="5087358"/>
            <a:ext cx="1295400" cy="584775"/>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1600" dirty="0">
                <a:solidFill>
                  <a:schemeClr val="bg1"/>
                </a:solidFill>
                <a:effectLst>
                  <a:outerShdw blurRad="38100" dist="38100" dir="2700000" algn="tl">
                    <a:srgbClr val="000000"/>
                  </a:outerShdw>
                </a:effectLst>
                <a:latin typeface="Arial" pitchFamily="34" charset="0"/>
                <a:cs typeface="Arial" pitchFamily="34" charset="0"/>
              </a:rPr>
              <a:t>Membrane Processes</a:t>
            </a:r>
          </a:p>
        </p:txBody>
      </p:sp>
      <p:sp>
        <p:nvSpPr>
          <p:cNvPr id="37" name="TextBox 36"/>
          <p:cNvSpPr txBox="1"/>
          <p:nvPr/>
        </p:nvSpPr>
        <p:spPr>
          <a:xfrm>
            <a:off x="2132678" y="2547933"/>
            <a:ext cx="1527249" cy="132343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1600" dirty="0">
                <a:solidFill>
                  <a:schemeClr val="bg1"/>
                </a:solidFill>
                <a:effectLst>
                  <a:outerShdw blurRad="38100" dist="38100" dir="2700000" algn="tl">
                    <a:srgbClr val="000000">
                      <a:alpha val="43137"/>
                    </a:srgbClr>
                  </a:outerShdw>
                </a:effectLst>
                <a:latin typeface="Arial" pitchFamily="34" charset="0"/>
                <a:cs typeface="Arial" pitchFamily="34" charset="0"/>
              </a:rPr>
              <a:t>Typical Size Range of Selected Water Constituents</a:t>
            </a:r>
          </a:p>
        </p:txBody>
      </p:sp>
      <p:sp>
        <p:nvSpPr>
          <p:cNvPr id="38" name="TextBox 37"/>
          <p:cNvSpPr txBox="1"/>
          <p:nvPr/>
        </p:nvSpPr>
        <p:spPr>
          <a:xfrm>
            <a:off x="2072427" y="1404932"/>
            <a:ext cx="1600200" cy="369332"/>
          </a:xfrm>
          <a:prstGeom prst="rect">
            <a:avLst/>
          </a:prstGeom>
          <a:noFill/>
        </p:spPr>
        <p:txBody>
          <a:bodyPr wrap="square" rtlCol="0">
            <a:spAutoFit/>
          </a:bodyPr>
          <a:lstStyle/>
          <a:p>
            <a:r>
              <a:rPr lang="en-US" dirty="0">
                <a:solidFill>
                  <a:schemeClr val="bg1"/>
                </a:solidFill>
                <a:effectLst>
                  <a:outerShdw blurRad="38100" dist="38100" dir="2700000" algn="tl">
                    <a:srgbClr val="000000"/>
                  </a:outerShdw>
                </a:effectLst>
                <a:latin typeface="Arial" pitchFamily="34" charset="0"/>
                <a:cs typeface="Arial" pitchFamily="34" charset="0"/>
              </a:rPr>
              <a:t>Micron Scale</a:t>
            </a:r>
          </a:p>
        </p:txBody>
      </p:sp>
      <p:sp>
        <p:nvSpPr>
          <p:cNvPr id="39" name="Rectangle 102"/>
          <p:cNvSpPr>
            <a:spLocks noChangeArrowheads="1"/>
          </p:cNvSpPr>
          <p:nvPr/>
        </p:nvSpPr>
        <p:spPr bwMode="auto">
          <a:xfrm>
            <a:off x="5180678" y="5100717"/>
            <a:ext cx="1828800" cy="320040"/>
          </a:xfrm>
          <a:prstGeom prst="rect">
            <a:avLst/>
          </a:prstGeom>
          <a:gradFill rotWithShape="1">
            <a:gsLst>
              <a:gs pos="0">
                <a:srgbClr val="E46904"/>
              </a:gs>
              <a:gs pos="100000">
                <a:srgbClr val="FFD261"/>
              </a:gs>
            </a:gsLst>
            <a:lin ang="0" scaled="1"/>
          </a:gradFill>
          <a:ln w="9525" algn="ctr">
            <a:solidFill>
              <a:schemeClr val="bg2"/>
            </a:solidFill>
            <a:miter lim="800000"/>
            <a:headEnd/>
            <a:tailEnd/>
          </a:ln>
          <a:effectLst>
            <a:outerShdw blurRad="50800" dist="38100" dir="2700000" algn="tl" rotWithShape="0">
              <a:prstClr val="black">
                <a:alpha val="40000"/>
              </a:prstClr>
            </a:outerShdw>
          </a:effectLst>
        </p:spPr>
        <p:txBody>
          <a:bodyPr wrap="none" lIns="0" tIns="46038" rIns="0" bIns="46038" anchor="ctr"/>
          <a:lstStyle/>
          <a:p>
            <a:pPr>
              <a:buFont typeface="Monotype Sorts" pitchFamily="2" charset="2"/>
              <a:buNone/>
            </a:pPr>
            <a:endParaRPr lang="en-US">
              <a:latin typeface="Arial" pitchFamily="34" charset="0"/>
              <a:cs typeface="Arial" pitchFamily="34" charset="0"/>
            </a:endParaRPr>
          </a:p>
        </p:txBody>
      </p:sp>
      <p:sp>
        <p:nvSpPr>
          <p:cNvPr id="40" name="Text Box 105"/>
          <p:cNvSpPr txBox="1">
            <a:spLocks noChangeArrowheads="1"/>
          </p:cNvSpPr>
          <p:nvPr/>
        </p:nvSpPr>
        <p:spPr bwMode="auto">
          <a:xfrm>
            <a:off x="5320378" y="5076168"/>
            <a:ext cx="1752600"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spcBef>
                <a:spcPct val="50000"/>
              </a:spcBef>
              <a:buFont typeface="Monotype Sorts" pitchFamily="2" charset="2"/>
              <a:buNone/>
            </a:pPr>
            <a:r>
              <a:rPr lang="en-US" dirty="0" err="1">
                <a:solidFill>
                  <a:schemeClr val="bg1"/>
                </a:solidFill>
                <a:effectLst>
                  <a:outerShdw blurRad="38100" dist="38100" dir="2700000" algn="tl">
                    <a:srgbClr val="000000"/>
                  </a:outerShdw>
                </a:effectLst>
                <a:latin typeface="Arial" pitchFamily="34" charset="0"/>
                <a:cs typeface="Arial" pitchFamily="34" charset="0"/>
              </a:rPr>
              <a:t>Ultrafiltration</a:t>
            </a:r>
            <a:endParaRPr lang="en-US"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41" name="Rectangle 102"/>
          <p:cNvSpPr>
            <a:spLocks noChangeArrowheads="1"/>
          </p:cNvSpPr>
          <p:nvPr/>
        </p:nvSpPr>
        <p:spPr bwMode="auto">
          <a:xfrm>
            <a:off x="6323678" y="4699965"/>
            <a:ext cx="1828800" cy="320040"/>
          </a:xfrm>
          <a:prstGeom prst="rect">
            <a:avLst/>
          </a:prstGeom>
          <a:gradFill rotWithShape="1">
            <a:gsLst>
              <a:gs pos="0">
                <a:srgbClr val="E46904"/>
              </a:gs>
              <a:gs pos="100000">
                <a:srgbClr val="FFD261"/>
              </a:gs>
            </a:gsLst>
            <a:lin ang="0" scaled="1"/>
          </a:gradFill>
          <a:ln w="9525" algn="ctr">
            <a:solidFill>
              <a:schemeClr val="bg2"/>
            </a:solidFill>
            <a:miter lim="800000"/>
            <a:headEnd/>
            <a:tailEnd/>
          </a:ln>
          <a:effectLst>
            <a:outerShdw blurRad="50800" dist="38100" dir="2700000" algn="tl" rotWithShape="0">
              <a:prstClr val="black">
                <a:alpha val="40000"/>
              </a:prstClr>
            </a:outerShdw>
          </a:effectLst>
        </p:spPr>
        <p:txBody>
          <a:bodyPr wrap="none" lIns="0" tIns="46038" rIns="0" bIns="46038" anchor="ctr"/>
          <a:lstStyle/>
          <a:p>
            <a:pPr>
              <a:buFont typeface="Monotype Sorts" pitchFamily="2" charset="2"/>
              <a:buNone/>
            </a:pPr>
            <a:endParaRPr lang="en-US">
              <a:latin typeface="Arial" pitchFamily="34" charset="0"/>
              <a:cs typeface="Arial" pitchFamily="34" charset="0"/>
            </a:endParaRPr>
          </a:p>
        </p:txBody>
      </p:sp>
      <p:sp>
        <p:nvSpPr>
          <p:cNvPr id="42" name="Text Box 105"/>
          <p:cNvSpPr txBox="1">
            <a:spLocks noChangeArrowheads="1"/>
          </p:cNvSpPr>
          <p:nvPr/>
        </p:nvSpPr>
        <p:spPr bwMode="auto">
          <a:xfrm>
            <a:off x="6484942" y="4672413"/>
            <a:ext cx="1752600"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Microfiltration</a:t>
            </a:r>
          </a:p>
        </p:txBody>
      </p:sp>
      <p:sp>
        <p:nvSpPr>
          <p:cNvPr id="43" name="Line 88"/>
          <p:cNvSpPr>
            <a:spLocks noChangeShapeType="1"/>
          </p:cNvSpPr>
          <p:nvPr/>
        </p:nvSpPr>
        <p:spPr bwMode="auto">
          <a:xfrm>
            <a:off x="5696499" y="1709732"/>
            <a:ext cx="0" cy="298450"/>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44" name="Text Box 96"/>
          <p:cNvSpPr txBox="1">
            <a:spLocks noChangeArrowheads="1"/>
          </p:cNvSpPr>
          <p:nvPr/>
        </p:nvSpPr>
        <p:spPr bwMode="auto">
          <a:xfrm>
            <a:off x="9231978" y="1328732"/>
            <a:ext cx="744538" cy="369974"/>
          </a:xfrm>
          <a:prstGeom prst="rect">
            <a:avLst/>
          </a:prstGeom>
          <a:noFill/>
          <a:ln w="9525">
            <a:noFill/>
            <a:miter lim="800000"/>
            <a:headEnd/>
            <a:tailEnd/>
          </a:ln>
          <a:effectLst/>
        </p:spPr>
        <p:txBody>
          <a:bodyPr lIns="0" tIns="46038" rIns="0" bIns="46038">
            <a:spAutoFit/>
          </a:bodyPr>
          <a:lstStyle/>
          <a:p>
            <a:pPr marL="342900" indent="-342900" algn="ctr">
              <a:spcBef>
                <a:spcPct val="50000"/>
              </a:spcBef>
              <a:defRPr/>
            </a:pPr>
            <a:r>
              <a:rPr lang="en-US" dirty="0">
                <a:solidFill>
                  <a:schemeClr val="bg1"/>
                </a:solidFill>
                <a:effectLst>
                  <a:outerShdw blurRad="38100" dist="38100" dir="2700000" algn="tl">
                    <a:srgbClr val="000000"/>
                  </a:outerShdw>
                </a:effectLst>
                <a:latin typeface="Arial" pitchFamily="34" charset="0"/>
                <a:cs typeface="Arial" pitchFamily="34" charset="0"/>
              </a:rPr>
              <a:t>100</a:t>
            </a:r>
          </a:p>
        </p:txBody>
      </p:sp>
      <p:sp>
        <p:nvSpPr>
          <p:cNvPr id="45" name="Line 121"/>
          <p:cNvSpPr>
            <a:spLocks noChangeShapeType="1"/>
          </p:cNvSpPr>
          <p:nvPr/>
        </p:nvSpPr>
        <p:spPr bwMode="auto">
          <a:xfrm>
            <a:off x="2057187" y="4529133"/>
            <a:ext cx="8028432" cy="7937"/>
          </a:xfrm>
          <a:prstGeom prst="line">
            <a:avLst/>
          </a:prstGeom>
          <a:noFill/>
          <a:ln w="63500">
            <a:solidFill>
              <a:srgbClr val="CC0099"/>
            </a:solidFill>
            <a:round/>
            <a:headEnd/>
            <a:tailEnd/>
          </a:ln>
        </p:spPr>
        <p:txBody>
          <a:bodyPr lIns="0" tIns="46038" rIns="0" bIns="46038"/>
          <a:lstStyle/>
          <a:p>
            <a:endParaRPr lang="en-US">
              <a:latin typeface="Arial" pitchFamily="34" charset="0"/>
              <a:cs typeface="Arial" pitchFamily="34" charset="0"/>
            </a:endParaRPr>
          </a:p>
        </p:txBody>
      </p:sp>
      <p:sp>
        <p:nvSpPr>
          <p:cNvPr id="46" name="Text Box 105"/>
          <p:cNvSpPr txBox="1">
            <a:spLocks noChangeArrowheads="1"/>
          </p:cNvSpPr>
          <p:nvPr/>
        </p:nvSpPr>
        <p:spPr bwMode="auto">
          <a:xfrm>
            <a:off x="6115789" y="3767132"/>
            <a:ext cx="1366838"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Colloids</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47" name="Text Box 105"/>
          <p:cNvSpPr txBox="1">
            <a:spLocks noChangeArrowheads="1"/>
          </p:cNvSpPr>
          <p:nvPr/>
        </p:nvSpPr>
        <p:spPr bwMode="auto">
          <a:xfrm>
            <a:off x="7863627" y="3722831"/>
            <a:ext cx="2070100"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Cryptosporidium</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48" name="Text Box 105"/>
          <p:cNvSpPr txBox="1">
            <a:spLocks noChangeArrowheads="1"/>
          </p:cNvSpPr>
          <p:nvPr/>
        </p:nvSpPr>
        <p:spPr bwMode="auto">
          <a:xfrm>
            <a:off x="8397027" y="3099595"/>
            <a:ext cx="914400"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spcBef>
                <a:spcPct val="50000"/>
              </a:spcBef>
              <a:buFont typeface="Monotype Sorts" pitchFamily="2" charset="2"/>
              <a:buNone/>
            </a:pPr>
            <a:r>
              <a:rPr lang="en-US" dirty="0" err="1">
                <a:solidFill>
                  <a:schemeClr val="bg1"/>
                </a:solidFill>
                <a:effectLst>
                  <a:outerShdw blurRad="38100" dist="38100" dir="2700000" algn="tl">
                    <a:srgbClr val="000000"/>
                  </a:outerShdw>
                </a:effectLst>
                <a:latin typeface="Arial" pitchFamily="34" charset="0"/>
                <a:cs typeface="Arial" pitchFamily="34" charset="0"/>
              </a:rPr>
              <a:t>Giardia</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cxnSp>
        <p:nvCxnSpPr>
          <p:cNvPr id="49" name="Straight Arrow Connector 48"/>
          <p:cNvCxnSpPr/>
          <p:nvPr/>
        </p:nvCxnSpPr>
        <p:spPr>
          <a:xfrm>
            <a:off x="4358427" y="2547932"/>
            <a:ext cx="2377440" cy="1588"/>
          </a:xfrm>
          <a:prstGeom prst="straightConnector1">
            <a:avLst/>
          </a:prstGeom>
          <a:ln w="19050">
            <a:solidFill>
              <a:srgbClr val="FF6600"/>
            </a:solidFill>
            <a:headEnd type="arrow"/>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7254027" y="2700332"/>
            <a:ext cx="1828800" cy="1588"/>
          </a:xfrm>
          <a:prstGeom prst="straightConnector1">
            <a:avLst/>
          </a:prstGeom>
          <a:ln w="19050">
            <a:solidFill>
              <a:srgbClr val="FF6600"/>
            </a:solidFill>
            <a:headEnd type="arrow"/>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714787" y="3462332"/>
            <a:ext cx="1005840" cy="1588"/>
          </a:xfrm>
          <a:prstGeom prst="straightConnector1">
            <a:avLst/>
          </a:prstGeom>
          <a:ln w="19050">
            <a:solidFill>
              <a:srgbClr val="FF6600"/>
            </a:solidFill>
            <a:headEnd type="arrow"/>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8397027" y="3480595"/>
            <a:ext cx="731520" cy="1588"/>
          </a:xfrm>
          <a:prstGeom prst="straightConnector1">
            <a:avLst/>
          </a:prstGeom>
          <a:ln w="19050">
            <a:solidFill>
              <a:srgbClr val="FF6600"/>
            </a:solidFill>
            <a:headEnd type="arrow"/>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8092227" y="4148132"/>
            <a:ext cx="548640" cy="1588"/>
          </a:xfrm>
          <a:prstGeom prst="straightConnector1">
            <a:avLst/>
          </a:prstGeom>
          <a:ln w="19050">
            <a:solidFill>
              <a:srgbClr val="FF6600"/>
            </a:solidFill>
            <a:headEnd type="arrow"/>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5714787" y="4148132"/>
            <a:ext cx="2011680" cy="1588"/>
          </a:xfrm>
          <a:prstGeom prst="straightConnector1">
            <a:avLst/>
          </a:prstGeom>
          <a:ln w="19050">
            <a:solidFill>
              <a:srgbClr val="FF6600"/>
            </a:solidFill>
            <a:headEnd type="arrow"/>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4282227" y="4148132"/>
            <a:ext cx="640080" cy="1588"/>
          </a:xfrm>
          <a:prstGeom prst="straightConnector1">
            <a:avLst/>
          </a:prstGeom>
          <a:ln w="19050">
            <a:solidFill>
              <a:srgbClr val="FF6600"/>
            </a:solidFill>
            <a:headEnd type="arrow"/>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9753387" y="2718595"/>
            <a:ext cx="365760" cy="1588"/>
          </a:xfrm>
          <a:prstGeom prst="straightConnector1">
            <a:avLst/>
          </a:prstGeom>
          <a:ln w="19050">
            <a:solidFill>
              <a:srgbClr val="FF6600"/>
            </a:solidFill>
            <a:headEnd type="arrow"/>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7" name="Text Box 105"/>
          <p:cNvSpPr txBox="1">
            <a:spLocks noChangeArrowheads="1"/>
          </p:cNvSpPr>
          <p:nvPr/>
        </p:nvSpPr>
        <p:spPr bwMode="auto">
          <a:xfrm>
            <a:off x="4358427" y="2166932"/>
            <a:ext cx="2514600" cy="36997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0" tIns="46038" rIns="0" bIns="46038">
            <a:spAutoFit/>
          </a:bodyPr>
          <a:lstStyle/>
          <a:p>
            <a:pPr algn="ctr">
              <a:spcBef>
                <a:spcPct val="50000"/>
              </a:spcBef>
              <a:buFont typeface="Monotype Sorts" pitchFamily="2" charset="2"/>
              <a:buNone/>
            </a:pPr>
            <a:r>
              <a:rPr lang="en-US" dirty="0">
                <a:solidFill>
                  <a:schemeClr val="bg1"/>
                </a:solidFill>
                <a:effectLst>
                  <a:outerShdw blurRad="38100" dist="38100" dir="2700000" algn="tl">
                    <a:srgbClr val="000000"/>
                  </a:outerShdw>
                </a:effectLst>
                <a:latin typeface="Arial" pitchFamily="34" charset="0"/>
                <a:cs typeface="Arial" pitchFamily="34" charset="0"/>
              </a:rPr>
              <a:t>Dissolved Organics</a:t>
            </a:r>
            <a:endParaRPr lang="en-US" baseline="-25000" dirty="0">
              <a:solidFill>
                <a:schemeClr val="bg1"/>
              </a:solidFill>
              <a:effectLst>
                <a:outerShdw blurRad="38100" dist="38100" dir="2700000" algn="tl">
                  <a:srgbClr val="000000"/>
                </a:outerShdw>
              </a:effectLst>
              <a:latin typeface="Arial" pitchFamily="34" charset="0"/>
              <a:cs typeface="Arial" pitchFamily="34" charset="0"/>
            </a:endParaRPr>
          </a:p>
        </p:txBody>
      </p:sp>
      <p:sp>
        <p:nvSpPr>
          <p:cNvPr id="58" name="TextBox 57"/>
          <p:cNvSpPr txBox="1"/>
          <p:nvPr/>
        </p:nvSpPr>
        <p:spPr>
          <a:xfrm>
            <a:off x="2022810" y="1004440"/>
            <a:ext cx="1600200" cy="292388"/>
          </a:xfrm>
          <a:prstGeom prst="rect">
            <a:avLst/>
          </a:prstGeom>
          <a:noFill/>
          <a:effectLst/>
        </p:spPr>
        <p:txBody>
          <a:bodyPr wrap="square" rtlCol="0">
            <a:spAutoFit/>
          </a:bodyPr>
          <a:lstStyle/>
          <a:p>
            <a:r>
              <a:rPr lang="en-US" sz="1300" dirty="0">
                <a:solidFill>
                  <a:schemeClr val="bg1"/>
                </a:solidFill>
                <a:effectLst>
                  <a:outerShdw blurRad="38100" dist="38100" dir="2700000" algn="tl">
                    <a:srgbClr val="000000"/>
                  </a:outerShdw>
                </a:effectLst>
                <a:latin typeface="Arial" pitchFamily="34" charset="0"/>
                <a:cs typeface="Arial" pitchFamily="34" charset="0"/>
              </a:rPr>
              <a:t>Molecular Weight</a:t>
            </a:r>
          </a:p>
        </p:txBody>
      </p:sp>
      <p:sp>
        <p:nvSpPr>
          <p:cNvPr id="59" name="Text Box 93"/>
          <p:cNvSpPr txBox="1">
            <a:spLocks noChangeArrowheads="1"/>
          </p:cNvSpPr>
          <p:nvPr/>
        </p:nvSpPr>
        <p:spPr bwMode="auto">
          <a:xfrm>
            <a:off x="4291089" y="971164"/>
            <a:ext cx="685800" cy="308419"/>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sz="1400" dirty="0">
                <a:solidFill>
                  <a:schemeClr val="bg1"/>
                </a:solidFill>
                <a:effectLst>
                  <a:outerShdw blurRad="38100" dist="38100" dir="2700000" algn="tl">
                    <a:srgbClr val="000000"/>
                  </a:outerShdw>
                </a:effectLst>
                <a:latin typeface="Arial" pitchFamily="34" charset="0"/>
                <a:cs typeface="Arial" pitchFamily="34" charset="0"/>
              </a:rPr>
              <a:t>200</a:t>
            </a:r>
          </a:p>
        </p:txBody>
      </p:sp>
      <p:sp>
        <p:nvSpPr>
          <p:cNvPr id="60" name="Text Box 93"/>
          <p:cNvSpPr txBox="1">
            <a:spLocks noChangeArrowheads="1"/>
          </p:cNvSpPr>
          <p:nvPr/>
        </p:nvSpPr>
        <p:spPr bwMode="auto">
          <a:xfrm>
            <a:off x="3667312" y="974708"/>
            <a:ext cx="685800" cy="308419"/>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sz="1400" dirty="0">
                <a:solidFill>
                  <a:schemeClr val="bg1"/>
                </a:solidFill>
                <a:effectLst>
                  <a:outerShdw blurRad="38100" dist="38100" dir="2700000" algn="tl">
                    <a:srgbClr val="000000"/>
                  </a:outerShdw>
                </a:effectLst>
                <a:latin typeface="Arial" pitchFamily="34" charset="0"/>
                <a:cs typeface="Arial" pitchFamily="34" charset="0"/>
              </a:rPr>
              <a:t>100</a:t>
            </a:r>
          </a:p>
        </p:txBody>
      </p:sp>
      <p:sp>
        <p:nvSpPr>
          <p:cNvPr id="61" name="Text Box 93"/>
          <p:cNvSpPr txBox="1">
            <a:spLocks noChangeArrowheads="1"/>
          </p:cNvSpPr>
          <p:nvPr/>
        </p:nvSpPr>
        <p:spPr bwMode="auto">
          <a:xfrm>
            <a:off x="5336622" y="964076"/>
            <a:ext cx="685800" cy="308419"/>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sz="1400" dirty="0">
                <a:solidFill>
                  <a:schemeClr val="bg1"/>
                </a:solidFill>
                <a:effectLst>
                  <a:outerShdw blurRad="38100" dist="38100" dir="2700000" algn="tl">
                    <a:srgbClr val="000000"/>
                  </a:outerShdw>
                </a:effectLst>
                <a:latin typeface="Arial" pitchFamily="34" charset="0"/>
                <a:cs typeface="Arial" pitchFamily="34" charset="0"/>
              </a:rPr>
              <a:t>20,000</a:t>
            </a:r>
          </a:p>
        </p:txBody>
      </p:sp>
      <p:sp>
        <p:nvSpPr>
          <p:cNvPr id="62" name="Text Box 93"/>
          <p:cNvSpPr txBox="1">
            <a:spLocks noChangeArrowheads="1"/>
          </p:cNvSpPr>
          <p:nvPr/>
        </p:nvSpPr>
        <p:spPr bwMode="auto">
          <a:xfrm>
            <a:off x="6095077" y="978251"/>
            <a:ext cx="685800" cy="308419"/>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sz="1400" dirty="0">
                <a:solidFill>
                  <a:schemeClr val="bg1"/>
                </a:solidFill>
                <a:effectLst>
                  <a:outerShdw blurRad="38100" dist="38100" dir="2700000" algn="tl">
                    <a:srgbClr val="000000"/>
                  </a:outerShdw>
                </a:effectLst>
                <a:latin typeface="Arial" pitchFamily="34" charset="0"/>
                <a:cs typeface="Arial" pitchFamily="34" charset="0"/>
              </a:rPr>
              <a:t>100,000</a:t>
            </a:r>
          </a:p>
        </p:txBody>
      </p:sp>
      <p:sp>
        <p:nvSpPr>
          <p:cNvPr id="63" name="Text Box 93"/>
          <p:cNvSpPr txBox="1">
            <a:spLocks noChangeArrowheads="1"/>
          </p:cNvSpPr>
          <p:nvPr/>
        </p:nvSpPr>
        <p:spPr bwMode="auto">
          <a:xfrm>
            <a:off x="6949226" y="992428"/>
            <a:ext cx="685800" cy="308419"/>
          </a:xfrm>
          <a:prstGeom prst="rect">
            <a:avLst/>
          </a:prstGeom>
          <a:noFill/>
          <a:ln w="9525">
            <a:noFill/>
            <a:miter lim="800000"/>
            <a:headEnd/>
            <a:tailEnd/>
          </a:ln>
          <a:effectLst/>
        </p:spPr>
        <p:txBody>
          <a:bodyPr wrap="square" lIns="0" tIns="46038" rIns="0" bIns="46038">
            <a:spAutoFit/>
          </a:bodyPr>
          <a:lstStyle/>
          <a:p>
            <a:pPr marL="342900" indent="-342900" algn="ctr">
              <a:spcBef>
                <a:spcPct val="50000"/>
              </a:spcBef>
              <a:defRPr/>
            </a:pPr>
            <a:r>
              <a:rPr lang="en-US" sz="1400" dirty="0">
                <a:solidFill>
                  <a:schemeClr val="bg1"/>
                </a:solidFill>
                <a:effectLst>
                  <a:outerShdw blurRad="38100" dist="38100" dir="2700000" algn="tl">
                    <a:srgbClr val="000000"/>
                  </a:outerShdw>
                </a:effectLst>
                <a:latin typeface="Arial" pitchFamily="34" charset="0"/>
                <a:cs typeface="Arial" pitchFamily="34" charset="0"/>
              </a:rPr>
              <a:t>500,000</a:t>
            </a:r>
          </a:p>
        </p:txBody>
      </p:sp>
      <p:sp>
        <p:nvSpPr>
          <p:cNvPr id="3" name="Rectangle 2"/>
          <p:cNvSpPr/>
          <p:nvPr/>
        </p:nvSpPr>
        <p:spPr>
          <a:xfrm>
            <a:off x="3642391" y="964075"/>
            <a:ext cx="1630437" cy="5392102"/>
          </a:xfrm>
          <a:prstGeom prst="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94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8"/>
          <p:cNvSpPr>
            <a:spLocks noGrp="1" noChangeArrowheads="1"/>
          </p:cNvSpPr>
          <p:nvPr>
            <p:ph type="title"/>
          </p:nvPr>
        </p:nvSpPr>
        <p:spPr>
          <a:xfrm>
            <a:off x="685800" y="541964"/>
            <a:ext cx="10379243" cy="533400"/>
          </a:xfrm>
        </p:spPr>
        <p:txBody>
          <a:bodyPr vert="horz" lIns="91440" tIns="45720" rIns="91440" bIns="45720" rtlCol="0" anchor="ctr">
            <a:noAutofit/>
          </a:bodyPr>
          <a:lstStyle/>
          <a:p>
            <a:r>
              <a:rPr lang="en-AU" sz="2800" dirty="0"/>
              <a:t>What is Osmosis?</a:t>
            </a:r>
          </a:p>
        </p:txBody>
      </p:sp>
      <p:grpSp>
        <p:nvGrpSpPr>
          <p:cNvPr id="39" name="Group 2"/>
          <p:cNvGrpSpPr>
            <a:grpSpLocks/>
          </p:cNvGrpSpPr>
          <p:nvPr/>
        </p:nvGrpSpPr>
        <p:grpSpPr bwMode="auto">
          <a:xfrm>
            <a:off x="4123040" y="2395152"/>
            <a:ext cx="1717675" cy="2835275"/>
            <a:chOff x="1632" y="1488"/>
            <a:chExt cx="1082" cy="1786"/>
          </a:xfrm>
        </p:grpSpPr>
        <p:sp>
          <p:nvSpPr>
            <p:cNvPr id="40" name="Freeform 3"/>
            <p:cNvSpPr>
              <a:spLocks/>
            </p:cNvSpPr>
            <p:nvPr/>
          </p:nvSpPr>
          <p:spPr bwMode="auto">
            <a:xfrm flipH="1">
              <a:off x="1632" y="1488"/>
              <a:ext cx="864" cy="1536"/>
            </a:xfrm>
            <a:custGeom>
              <a:avLst/>
              <a:gdLst>
                <a:gd name="T0" fmla="*/ 0 w 864"/>
                <a:gd name="T1" fmla="*/ 0 h 1536"/>
                <a:gd name="T2" fmla="*/ 288 w 864"/>
                <a:gd name="T3" fmla="*/ 0 h 1536"/>
                <a:gd name="T4" fmla="*/ 288 w 864"/>
                <a:gd name="T5" fmla="*/ 624 h 1536"/>
                <a:gd name="T6" fmla="*/ 864 w 864"/>
                <a:gd name="T7" fmla="*/ 624 h 1536"/>
                <a:gd name="T8" fmla="*/ 864 w 864"/>
                <a:gd name="T9" fmla="*/ 1536 h 1536"/>
                <a:gd name="T10" fmla="*/ 0 w 864"/>
                <a:gd name="T11" fmla="*/ 1536 h 1536"/>
                <a:gd name="T12" fmla="*/ 0 w 864"/>
                <a:gd name="T13" fmla="*/ 0 h 1536"/>
              </a:gdLst>
              <a:ahLst/>
              <a:cxnLst>
                <a:cxn ang="0">
                  <a:pos x="T0" y="T1"/>
                </a:cxn>
                <a:cxn ang="0">
                  <a:pos x="T2" y="T3"/>
                </a:cxn>
                <a:cxn ang="0">
                  <a:pos x="T4" y="T5"/>
                </a:cxn>
                <a:cxn ang="0">
                  <a:pos x="T6" y="T7"/>
                </a:cxn>
                <a:cxn ang="0">
                  <a:pos x="T8" y="T9"/>
                </a:cxn>
                <a:cxn ang="0">
                  <a:pos x="T10" y="T11"/>
                </a:cxn>
                <a:cxn ang="0">
                  <a:pos x="T12" y="T13"/>
                </a:cxn>
              </a:cxnLst>
              <a:rect l="0" t="0" r="r" b="b"/>
              <a:pathLst>
                <a:path w="864" h="1536">
                  <a:moveTo>
                    <a:pt x="0" y="0"/>
                  </a:moveTo>
                  <a:lnTo>
                    <a:pt x="288" y="0"/>
                  </a:lnTo>
                  <a:lnTo>
                    <a:pt x="288" y="624"/>
                  </a:lnTo>
                  <a:lnTo>
                    <a:pt x="864" y="624"/>
                  </a:lnTo>
                  <a:lnTo>
                    <a:pt x="864" y="1536"/>
                  </a:lnTo>
                  <a:lnTo>
                    <a:pt x="0" y="1536"/>
                  </a:lnTo>
                  <a:lnTo>
                    <a:pt x="0" y="0"/>
                  </a:lnTo>
                  <a:close/>
                </a:path>
              </a:pathLst>
            </a:custGeom>
            <a:solidFill>
              <a:srgbClr val="008000"/>
            </a:solidFill>
            <a:ln w="9525" cap="flat" cmpd="sng">
              <a:solidFill>
                <a:schemeClr val="tx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41" name="Text Box 4"/>
            <p:cNvSpPr txBox="1">
              <a:spLocks noChangeArrowheads="1"/>
            </p:cNvSpPr>
            <p:nvPr/>
          </p:nvSpPr>
          <p:spPr bwMode="auto">
            <a:xfrm>
              <a:off x="1728" y="3024"/>
              <a:ext cx="9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2000" dirty="0">
                  <a:solidFill>
                    <a:srgbClr val="000082"/>
                  </a:solidFill>
                  <a:latin typeface="Arial" panose="020B0604020202020204" pitchFamily="34" charset="0"/>
                </a:rPr>
                <a:t>Salty Water</a:t>
              </a:r>
            </a:p>
          </p:txBody>
        </p:sp>
      </p:grpSp>
      <p:grpSp>
        <p:nvGrpSpPr>
          <p:cNvPr id="42" name="Group 5"/>
          <p:cNvGrpSpPr>
            <a:grpSpLocks/>
          </p:cNvGrpSpPr>
          <p:nvPr/>
        </p:nvGrpSpPr>
        <p:grpSpPr bwMode="auto">
          <a:xfrm>
            <a:off x="2370440" y="2395152"/>
            <a:ext cx="1752600" cy="2835275"/>
            <a:chOff x="528" y="1488"/>
            <a:chExt cx="1104" cy="1786"/>
          </a:xfrm>
        </p:grpSpPr>
        <p:sp>
          <p:nvSpPr>
            <p:cNvPr id="43" name="Freeform 6"/>
            <p:cNvSpPr>
              <a:spLocks/>
            </p:cNvSpPr>
            <p:nvPr/>
          </p:nvSpPr>
          <p:spPr bwMode="auto">
            <a:xfrm>
              <a:off x="768" y="1488"/>
              <a:ext cx="864" cy="1536"/>
            </a:xfrm>
            <a:custGeom>
              <a:avLst/>
              <a:gdLst>
                <a:gd name="T0" fmla="*/ 0 w 864"/>
                <a:gd name="T1" fmla="*/ 0 h 1536"/>
                <a:gd name="T2" fmla="*/ 288 w 864"/>
                <a:gd name="T3" fmla="*/ 0 h 1536"/>
                <a:gd name="T4" fmla="*/ 288 w 864"/>
                <a:gd name="T5" fmla="*/ 624 h 1536"/>
                <a:gd name="T6" fmla="*/ 864 w 864"/>
                <a:gd name="T7" fmla="*/ 624 h 1536"/>
                <a:gd name="T8" fmla="*/ 864 w 864"/>
                <a:gd name="T9" fmla="*/ 1536 h 1536"/>
                <a:gd name="T10" fmla="*/ 0 w 864"/>
                <a:gd name="T11" fmla="*/ 1536 h 1536"/>
                <a:gd name="T12" fmla="*/ 0 w 864"/>
                <a:gd name="T13" fmla="*/ 0 h 1536"/>
              </a:gdLst>
              <a:ahLst/>
              <a:cxnLst>
                <a:cxn ang="0">
                  <a:pos x="T0" y="T1"/>
                </a:cxn>
                <a:cxn ang="0">
                  <a:pos x="T2" y="T3"/>
                </a:cxn>
                <a:cxn ang="0">
                  <a:pos x="T4" y="T5"/>
                </a:cxn>
                <a:cxn ang="0">
                  <a:pos x="T6" y="T7"/>
                </a:cxn>
                <a:cxn ang="0">
                  <a:pos x="T8" y="T9"/>
                </a:cxn>
                <a:cxn ang="0">
                  <a:pos x="T10" y="T11"/>
                </a:cxn>
                <a:cxn ang="0">
                  <a:pos x="T12" y="T13"/>
                </a:cxn>
              </a:cxnLst>
              <a:rect l="0" t="0" r="r" b="b"/>
              <a:pathLst>
                <a:path w="864" h="1536">
                  <a:moveTo>
                    <a:pt x="0" y="0"/>
                  </a:moveTo>
                  <a:lnTo>
                    <a:pt x="288" y="0"/>
                  </a:lnTo>
                  <a:lnTo>
                    <a:pt x="288" y="624"/>
                  </a:lnTo>
                  <a:lnTo>
                    <a:pt x="864" y="624"/>
                  </a:lnTo>
                  <a:lnTo>
                    <a:pt x="864" y="1536"/>
                  </a:lnTo>
                  <a:lnTo>
                    <a:pt x="0" y="1536"/>
                  </a:lnTo>
                  <a:lnTo>
                    <a:pt x="0" y="0"/>
                  </a:lnTo>
                  <a:close/>
                </a:path>
              </a:pathLst>
            </a:custGeom>
            <a:solidFill>
              <a:schemeClr val="accent1"/>
            </a:solidFill>
            <a:ln w="9525" cap="flat" cmpd="sng">
              <a:solidFill>
                <a:schemeClr val="tx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44" name="Text Box 7"/>
            <p:cNvSpPr txBox="1">
              <a:spLocks noChangeArrowheads="1"/>
            </p:cNvSpPr>
            <p:nvPr/>
          </p:nvSpPr>
          <p:spPr bwMode="auto">
            <a:xfrm>
              <a:off x="528" y="3024"/>
              <a:ext cx="10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2000">
                  <a:solidFill>
                    <a:srgbClr val="000082"/>
                  </a:solidFill>
                  <a:latin typeface="Arial" panose="020B0604020202020204" pitchFamily="34" charset="0"/>
                </a:rPr>
                <a:t>Fresh Water</a:t>
              </a:r>
            </a:p>
          </p:txBody>
        </p:sp>
      </p:grpSp>
      <p:grpSp>
        <p:nvGrpSpPr>
          <p:cNvPr id="45" name="Group 9"/>
          <p:cNvGrpSpPr>
            <a:grpSpLocks/>
          </p:cNvGrpSpPr>
          <p:nvPr/>
        </p:nvGrpSpPr>
        <p:grpSpPr bwMode="auto">
          <a:xfrm>
            <a:off x="2751440" y="2014152"/>
            <a:ext cx="2743200" cy="2819400"/>
            <a:chOff x="2736" y="1152"/>
            <a:chExt cx="1728" cy="1776"/>
          </a:xfrm>
        </p:grpSpPr>
        <p:grpSp>
          <p:nvGrpSpPr>
            <p:cNvPr id="46" name="Group 10"/>
            <p:cNvGrpSpPr>
              <a:grpSpLocks/>
            </p:cNvGrpSpPr>
            <p:nvPr/>
          </p:nvGrpSpPr>
          <p:grpSpPr bwMode="auto">
            <a:xfrm>
              <a:off x="2736" y="1152"/>
              <a:ext cx="1728" cy="1776"/>
              <a:chOff x="2736" y="1152"/>
              <a:chExt cx="1728" cy="1776"/>
            </a:xfrm>
          </p:grpSpPr>
          <p:sp>
            <p:nvSpPr>
              <p:cNvPr id="48" name="Freeform 11"/>
              <p:cNvSpPr>
                <a:spLocks/>
              </p:cNvSpPr>
              <p:nvPr/>
            </p:nvSpPr>
            <p:spPr bwMode="auto">
              <a:xfrm>
                <a:off x="2736" y="1152"/>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49" name="Freeform 12"/>
              <p:cNvSpPr>
                <a:spLocks/>
              </p:cNvSpPr>
              <p:nvPr/>
            </p:nvSpPr>
            <p:spPr bwMode="auto">
              <a:xfrm flipH="1">
                <a:off x="3600" y="1152"/>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sp>
          <p:nvSpPr>
            <p:cNvPr id="47" name="Rectangle 13"/>
            <p:cNvSpPr>
              <a:spLocks noChangeArrowheads="1"/>
            </p:cNvSpPr>
            <p:nvPr/>
          </p:nvSpPr>
          <p:spPr bwMode="auto">
            <a:xfrm>
              <a:off x="3576" y="2016"/>
              <a:ext cx="48" cy="912"/>
            </a:xfrm>
            <a:prstGeom prst="rect">
              <a:avLst/>
            </a:prstGeom>
            <a:solidFill>
              <a:srgbClr val="F16C09"/>
            </a:solidFill>
            <a:ln w="9525">
              <a:solidFill>
                <a:srgbClr val="F16C0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grpSp>
        <p:nvGrpSpPr>
          <p:cNvPr id="50" name="Group 14"/>
          <p:cNvGrpSpPr>
            <a:grpSpLocks/>
          </p:cNvGrpSpPr>
          <p:nvPr/>
        </p:nvGrpSpPr>
        <p:grpSpPr bwMode="auto">
          <a:xfrm>
            <a:off x="3735690" y="4833552"/>
            <a:ext cx="2703513" cy="946150"/>
            <a:chOff x="1388" y="3024"/>
            <a:chExt cx="1703" cy="596"/>
          </a:xfrm>
        </p:grpSpPr>
        <p:sp>
          <p:nvSpPr>
            <p:cNvPr id="51" name="Text Box 15"/>
            <p:cNvSpPr txBox="1">
              <a:spLocks noChangeArrowheads="1"/>
            </p:cNvSpPr>
            <p:nvPr/>
          </p:nvSpPr>
          <p:spPr bwMode="auto">
            <a:xfrm>
              <a:off x="1388" y="3254"/>
              <a:ext cx="1703"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1600">
                  <a:solidFill>
                    <a:srgbClr val="000082"/>
                  </a:solidFill>
                  <a:latin typeface="Arial" panose="020B0604020202020204" pitchFamily="34" charset="0"/>
                </a:rPr>
                <a:t>Membrane</a:t>
              </a:r>
            </a:p>
            <a:p>
              <a:pPr algn="ctr">
                <a:buSzPct val="80000"/>
                <a:buFont typeface="Wingdings" panose="05000000000000000000" pitchFamily="2" charset="2"/>
                <a:buNone/>
              </a:pPr>
              <a:r>
                <a:rPr lang="en-US" sz="1600">
                  <a:solidFill>
                    <a:srgbClr val="000082"/>
                  </a:solidFill>
                  <a:latin typeface="Arial" panose="020B0604020202020204" pitchFamily="34" charset="0"/>
                </a:rPr>
                <a:t>(Prevents passage of salt)</a:t>
              </a:r>
              <a:endParaRPr lang="en-AU" sz="1600">
                <a:solidFill>
                  <a:srgbClr val="000082"/>
                </a:solidFill>
                <a:latin typeface="Arial" panose="020B0604020202020204" pitchFamily="34" charset="0"/>
              </a:endParaRPr>
            </a:p>
          </p:txBody>
        </p:sp>
        <p:sp>
          <p:nvSpPr>
            <p:cNvPr id="52" name="Line 16"/>
            <p:cNvSpPr>
              <a:spLocks noChangeShapeType="1"/>
            </p:cNvSpPr>
            <p:nvPr/>
          </p:nvSpPr>
          <p:spPr bwMode="auto">
            <a:xfrm flipH="1" flipV="1">
              <a:off x="1632" y="3024"/>
              <a:ext cx="192" cy="336"/>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grpSp>
        <p:nvGrpSpPr>
          <p:cNvPr id="53" name="Group 17"/>
          <p:cNvGrpSpPr>
            <a:grpSpLocks/>
          </p:cNvGrpSpPr>
          <p:nvPr/>
        </p:nvGrpSpPr>
        <p:grpSpPr bwMode="auto">
          <a:xfrm>
            <a:off x="5723240" y="1785552"/>
            <a:ext cx="3657600" cy="3048000"/>
            <a:chOff x="2640" y="1104"/>
            <a:chExt cx="2304" cy="1920"/>
          </a:xfrm>
        </p:grpSpPr>
        <p:sp>
          <p:nvSpPr>
            <p:cNvPr id="54" name="AutoShape 18"/>
            <p:cNvSpPr>
              <a:spLocks noChangeArrowheads="1"/>
            </p:cNvSpPr>
            <p:nvPr/>
          </p:nvSpPr>
          <p:spPr bwMode="auto">
            <a:xfrm>
              <a:off x="2640" y="2256"/>
              <a:ext cx="336" cy="384"/>
            </a:xfrm>
            <a:prstGeom prst="rightArrow">
              <a:avLst>
                <a:gd name="adj1" fmla="val 50000"/>
                <a:gd name="adj2" fmla="val 25000"/>
              </a:avLst>
            </a:prstGeom>
            <a:solidFill>
              <a:schemeClr val="tx2"/>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nvGrpSpPr>
            <p:cNvPr id="55" name="Group 19"/>
            <p:cNvGrpSpPr>
              <a:grpSpLocks/>
            </p:cNvGrpSpPr>
            <p:nvPr/>
          </p:nvGrpSpPr>
          <p:grpSpPr bwMode="auto">
            <a:xfrm>
              <a:off x="3120" y="1104"/>
              <a:ext cx="1824" cy="1920"/>
              <a:chOff x="3120" y="1104"/>
              <a:chExt cx="1824" cy="1920"/>
            </a:xfrm>
          </p:grpSpPr>
          <p:sp>
            <p:nvSpPr>
              <p:cNvPr id="56" name="Freeform 20"/>
              <p:cNvSpPr>
                <a:spLocks/>
              </p:cNvSpPr>
              <p:nvPr/>
            </p:nvSpPr>
            <p:spPr bwMode="auto">
              <a:xfrm>
                <a:off x="3120" y="1920"/>
                <a:ext cx="864" cy="1104"/>
              </a:xfrm>
              <a:custGeom>
                <a:avLst/>
                <a:gdLst>
                  <a:gd name="T0" fmla="*/ 288 w 864"/>
                  <a:gd name="T1" fmla="*/ 0 h 1104"/>
                  <a:gd name="T2" fmla="*/ 288 w 864"/>
                  <a:gd name="T3" fmla="*/ 192 h 1104"/>
                  <a:gd name="T4" fmla="*/ 864 w 864"/>
                  <a:gd name="T5" fmla="*/ 192 h 1104"/>
                  <a:gd name="T6" fmla="*/ 864 w 864"/>
                  <a:gd name="T7" fmla="*/ 1104 h 1104"/>
                  <a:gd name="T8" fmla="*/ 0 w 864"/>
                  <a:gd name="T9" fmla="*/ 1104 h 1104"/>
                  <a:gd name="T10" fmla="*/ 0 w 864"/>
                  <a:gd name="T11" fmla="*/ 0 h 1104"/>
                  <a:gd name="T12" fmla="*/ 288 w 864"/>
                  <a:gd name="T13" fmla="*/ 0 h 1104"/>
                </a:gdLst>
                <a:ahLst/>
                <a:cxnLst>
                  <a:cxn ang="0">
                    <a:pos x="T0" y="T1"/>
                  </a:cxn>
                  <a:cxn ang="0">
                    <a:pos x="T2" y="T3"/>
                  </a:cxn>
                  <a:cxn ang="0">
                    <a:pos x="T4" y="T5"/>
                  </a:cxn>
                  <a:cxn ang="0">
                    <a:pos x="T6" y="T7"/>
                  </a:cxn>
                  <a:cxn ang="0">
                    <a:pos x="T8" y="T9"/>
                  </a:cxn>
                  <a:cxn ang="0">
                    <a:pos x="T10" y="T11"/>
                  </a:cxn>
                  <a:cxn ang="0">
                    <a:pos x="T12" y="T13"/>
                  </a:cxn>
                </a:cxnLst>
                <a:rect l="0" t="0" r="r" b="b"/>
                <a:pathLst>
                  <a:path w="864" h="1104">
                    <a:moveTo>
                      <a:pt x="288" y="0"/>
                    </a:moveTo>
                    <a:lnTo>
                      <a:pt x="288" y="192"/>
                    </a:lnTo>
                    <a:lnTo>
                      <a:pt x="864" y="192"/>
                    </a:lnTo>
                    <a:lnTo>
                      <a:pt x="864" y="1104"/>
                    </a:lnTo>
                    <a:lnTo>
                      <a:pt x="0" y="1104"/>
                    </a:lnTo>
                    <a:lnTo>
                      <a:pt x="0" y="0"/>
                    </a:lnTo>
                    <a:lnTo>
                      <a:pt x="288" y="0"/>
                    </a:lnTo>
                    <a:close/>
                  </a:path>
                </a:pathLst>
              </a:custGeom>
              <a:solidFill>
                <a:srgbClr val="587FE0"/>
              </a:solidFill>
              <a:ln w="9525" cap="flat" cmpd="sng">
                <a:solidFill>
                  <a:schemeClr val="tx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57" name="Freeform 21"/>
              <p:cNvSpPr>
                <a:spLocks/>
              </p:cNvSpPr>
              <p:nvPr/>
            </p:nvSpPr>
            <p:spPr bwMode="auto">
              <a:xfrm flipH="1">
                <a:off x="3984" y="1248"/>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solidFill>
                <a:srgbClr val="33CC33"/>
              </a:solidFill>
              <a:ln w="2857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nvGrpSpPr>
              <p:cNvPr id="58" name="Group 22"/>
              <p:cNvGrpSpPr>
                <a:grpSpLocks/>
              </p:cNvGrpSpPr>
              <p:nvPr/>
            </p:nvGrpSpPr>
            <p:grpSpPr bwMode="auto">
              <a:xfrm>
                <a:off x="3120" y="1248"/>
                <a:ext cx="1728" cy="1776"/>
                <a:chOff x="2736" y="1152"/>
                <a:chExt cx="1728" cy="1776"/>
              </a:xfrm>
            </p:grpSpPr>
            <p:grpSp>
              <p:nvGrpSpPr>
                <p:cNvPr id="69" name="Group 23"/>
                <p:cNvGrpSpPr>
                  <a:grpSpLocks/>
                </p:cNvGrpSpPr>
                <p:nvPr/>
              </p:nvGrpSpPr>
              <p:grpSpPr bwMode="auto">
                <a:xfrm>
                  <a:off x="2736" y="1152"/>
                  <a:ext cx="1728" cy="1776"/>
                  <a:chOff x="2736" y="1152"/>
                  <a:chExt cx="1728" cy="1776"/>
                </a:xfrm>
              </p:grpSpPr>
              <p:sp>
                <p:nvSpPr>
                  <p:cNvPr id="71" name="Freeform 24"/>
                  <p:cNvSpPr>
                    <a:spLocks/>
                  </p:cNvSpPr>
                  <p:nvPr/>
                </p:nvSpPr>
                <p:spPr bwMode="auto">
                  <a:xfrm>
                    <a:off x="2736" y="1152"/>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72" name="Freeform 25"/>
                  <p:cNvSpPr>
                    <a:spLocks/>
                  </p:cNvSpPr>
                  <p:nvPr/>
                </p:nvSpPr>
                <p:spPr bwMode="auto">
                  <a:xfrm flipH="1">
                    <a:off x="3600" y="1152"/>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sp>
              <p:nvSpPr>
                <p:cNvPr id="70" name="Rectangle 26"/>
                <p:cNvSpPr>
                  <a:spLocks noChangeArrowheads="1"/>
                </p:cNvSpPr>
                <p:nvPr/>
              </p:nvSpPr>
              <p:spPr bwMode="auto">
                <a:xfrm>
                  <a:off x="3576" y="2016"/>
                  <a:ext cx="48" cy="912"/>
                </a:xfrm>
                <a:prstGeom prst="rect">
                  <a:avLst/>
                </a:prstGeom>
                <a:solidFill>
                  <a:srgbClr val="F16C09"/>
                </a:solidFill>
                <a:ln w="9525">
                  <a:solidFill>
                    <a:srgbClr val="F16C0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grpSp>
            <p:nvGrpSpPr>
              <p:cNvPr id="59" name="Group 27"/>
              <p:cNvGrpSpPr>
                <a:grpSpLocks/>
              </p:cNvGrpSpPr>
              <p:nvPr/>
            </p:nvGrpSpPr>
            <p:grpSpPr bwMode="auto">
              <a:xfrm>
                <a:off x="4416" y="1104"/>
                <a:ext cx="528" cy="267"/>
                <a:chOff x="4416" y="1104"/>
                <a:chExt cx="528" cy="267"/>
              </a:xfrm>
            </p:grpSpPr>
            <p:sp>
              <p:nvSpPr>
                <p:cNvPr id="62" name="Freeform 28"/>
                <p:cNvSpPr>
                  <a:spLocks/>
                </p:cNvSpPr>
                <p:nvPr/>
              </p:nvSpPr>
              <p:spPr bwMode="auto">
                <a:xfrm rot="7052812">
                  <a:off x="4475" y="1117"/>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rgbClr val="33CC33"/>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3" name="Freeform 29"/>
                <p:cNvSpPr>
                  <a:spLocks/>
                </p:cNvSpPr>
                <p:nvPr/>
              </p:nvSpPr>
              <p:spPr bwMode="auto">
                <a:xfrm rot="9374171">
                  <a:off x="4560" y="1104"/>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rgbClr val="33CC33"/>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4" name="Freeform 30"/>
                <p:cNvSpPr>
                  <a:spLocks/>
                </p:cNvSpPr>
                <p:nvPr/>
              </p:nvSpPr>
              <p:spPr bwMode="auto">
                <a:xfrm rot="14842808">
                  <a:off x="4859" y="1117"/>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rgbClr val="33CC33"/>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5" name="Freeform 31"/>
                <p:cNvSpPr>
                  <a:spLocks/>
                </p:cNvSpPr>
                <p:nvPr/>
              </p:nvSpPr>
              <p:spPr bwMode="auto">
                <a:xfrm rot="-2650971">
                  <a:off x="4896" y="1248"/>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rgbClr val="33CC33"/>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6" name="Freeform 32"/>
                <p:cNvSpPr>
                  <a:spLocks/>
                </p:cNvSpPr>
                <p:nvPr/>
              </p:nvSpPr>
              <p:spPr bwMode="auto">
                <a:xfrm rot="3715651">
                  <a:off x="4454" y="1210"/>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rgbClr val="33CC33"/>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7" name="Freeform 33"/>
                <p:cNvSpPr>
                  <a:spLocks/>
                </p:cNvSpPr>
                <p:nvPr/>
              </p:nvSpPr>
              <p:spPr bwMode="auto">
                <a:xfrm rot="11366870">
                  <a:off x="4656" y="1104"/>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rgbClr val="33CC33"/>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8" name="Freeform 34"/>
                <p:cNvSpPr>
                  <a:spLocks/>
                </p:cNvSpPr>
                <p:nvPr/>
              </p:nvSpPr>
              <p:spPr bwMode="auto">
                <a:xfrm rot="12338093">
                  <a:off x="4752" y="1104"/>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rgbClr val="33CC33"/>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grpSp>
          <p:sp>
            <p:nvSpPr>
              <p:cNvPr id="60" name="AutoShape 35"/>
              <p:cNvSpPr>
                <a:spLocks noChangeArrowheads="1"/>
              </p:cNvSpPr>
              <p:nvPr/>
            </p:nvSpPr>
            <p:spPr bwMode="auto">
              <a:xfrm>
                <a:off x="3840" y="2256"/>
                <a:ext cx="336" cy="240"/>
              </a:xfrm>
              <a:prstGeom prst="rightArrow">
                <a:avLst>
                  <a:gd name="adj1" fmla="val 50000"/>
                  <a:gd name="adj2" fmla="val 35000"/>
                </a:avLst>
              </a:prstGeom>
              <a:solidFill>
                <a:schemeClr val="accent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1" name="AutoShape 36"/>
              <p:cNvSpPr>
                <a:spLocks noChangeArrowheads="1"/>
              </p:cNvSpPr>
              <p:nvPr/>
            </p:nvSpPr>
            <p:spPr bwMode="auto">
              <a:xfrm>
                <a:off x="3840" y="2544"/>
                <a:ext cx="336" cy="240"/>
              </a:xfrm>
              <a:prstGeom prst="rightArrow">
                <a:avLst>
                  <a:gd name="adj1" fmla="val 50000"/>
                  <a:gd name="adj2" fmla="val 35000"/>
                </a:avLst>
              </a:prstGeom>
              <a:solidFill>
                <a:schemeClr val="accent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grpSp>
      </p:grpSp>
      <p:sp>
        <p:nvSpPr>
          <p:cNvPr id="73" name="Text Box 37"/>
          <p:cNvSpPr txBox="1">
            <a:spLocks noChangeArrowheads="1"/>
          </p:cNvSpPr>
          <p:nvPr/>
        </p:nvSpPr>
        <p:spPr bwMode="auto">
          <a:xfrm>
            <a:off x="5947078" y="4833552"/>
            <a:ext cx="18224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2000">
                <a:solidFill>
                  <a:srgbClr val="000082"/>
                </a:solidFill>
                <a:latin typeface="Arial" panose="020B0604020202020204" pitchFamily="34" charset="0"/>
              </a:rPr>
              <a:t>Concentrated</a:t>
            </a:r>
          </a:p>
          <a:p>
            <a:pPr algn="ctr">
              <a:buSzPct val="80000"/>
              <a:buFont typeface="Wingdings" panose="05000000000000000000" pitchFamily="2" charset="2"/>
              <a:buNone/>
            </a:pPr>
            <a:r>
              <a:rPr lang="en-AU" sz="2000">
                <a:solidFill>
                  <a:srgbClr val="000082"/>
                </a:solidFill>
                <a:latin typeface="Arial" panose="020B0604020202020204" pitchFamily="34" charset="0"/>
              </a:rPr>
              <a:t>Fresh Water</a:t>
            </a:r>
          </a:p>
        </p:txBody>
      </p:sp>
      <p:sp>
        <p:nvSpPr>
          <p:cNvPr id="74" name="Text Box 38"/>
          <p:cNvSpPr txBox="1">
            <a:spLocks noChangeArrowheads="1"/>
          </p:cNvSpPr>
          <p:nvPr/>
        </p:nvSpPr>
        <p:spPr bwMode="auto">
          <a:xfrm>
            <a:off x="8163228" y="4833552"/>
            <a:ext cx="15652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2000">
                <a:solidFill>
                  <a:srgbClr val="000082"/>
                </a:solidFill>
                <a:latin typeface="Arial" panose="020B0604020202020204" pitchFamily="34" charset="0"/>
              </a:rPr>
              <a:t>Diluted</a:t>
            </a:r>
          </a:p>
          <a:p>
            <a:pPr algn="ctr">
              <a:buSzPct val="80000"/>
              <a:buFont typeface="Wingdings" panose="05000000000000000000" pitchFamily="2" charset="2"/>
              <a:buNone/>
            </a:pPr>
            <a:r>
              <a:rPr lang="en-AU" sz="2000">
                <a:solidFill>
                  <a:srgbClr val="000082"/>
                </a:solidFill>
                <a:latin typeface="Arial" panose="020B0604020202020204" pitchFamily="34" charset="0"/>
              </a:rPr>
              <a:t>Salty Water</a:t>
            </a:r>
          </a:p>
        </p:txBody>
      </p:sp>
    </p:spTree>
    <p:extLst>
      <p:ext uri="{BB962C8B-B14F-4D97-AF65-F5344CB8AC3E}">
        <p14:creationId xmlns:p14="http://schemas.microsoft.com/office/powerpoint/2010/main" val="353292020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85800" y="541964"/>
            <a:ext cx="10379243" cy="533400"/>
          </a:xfrm>
        </p:spPr>
        <p:txBody>
          <a:bodyPr vert="horz" lIns="91440" tIns="45720" rIns="91440" bIns="45720" rtlCol="0" anchor="ctr">
            <a:noAutofit/>
          </a:bodyPr>
          <a:lstStyle/>
          <a:p>
            <a:r>
              <a:rPr lang="en-AU" sz="2800" dirty="0"/>
              <a:t>What is Reverse Osmosis?</a:t>
            </a:r>
          </a:p>
        </p:txBody>
      </p:sp>
      <p:grpSp>
        <p:nvGrpSpPr>
          <p:cNvPr id="42" name="Group 3"/>
          <p:cNvGrpSpPr>
            <a:grpSpLocks/>
          </p:cNvGrpSpPr>
          <p:nvPr/>
        </p:nvGrpSpPr>
        <p:grpSpPr bwMode="auto">
          <a:xfrm>
            <a:off x="2248932" y="2500186"/>
            <a:ext cx="2743200" cy="2819400"/>
            <a:chOff x="768" y="1248"/>
            <a:chExt cx="1728" cy="1776"/>
          </a:xfrm>
        </p:grpSpPr>
        <p:sp>
          <p:nvSpPr>
            <p:cNvPr id="43" name="Freeform 4"/>
            <p:cNvSpPr>
              <a:spLocks/>
            </p:cNvSpPr>
            <p:nvPr/>
          </p:nvSpPr>
          <p:spPr bwMode="auto">
            <a:xfrm>
              <a:off x="768" y="1488"/>
              <a:ext cx="864" cy="1536"/>
            </a:xfrm>
            <a:custGeom>
              <a:avLst/>
              <a:gdLst>
                <a:gd name="T0" fmla="*/ 0 w 864"/>
                <a:gd name="T1" fmla="*/ 0 h 1536"/>
                <a:gd name="T2" fmla="*/ 288 w 864"/>
                <a:gd name="T3" fmla="*/ 0 h 1536"/>
                <a:gd name="T4" fmla="*/ 288 w 864"/>
                <a:gd name="T5" fmla="*/ 624 h 1536"/>
                <a:gd name="T6" fmla="*/ 864 w 864"/>
                <a:gd name="T7" fmla="*/ 624 h 1536"/>
                <a:gd name="T8" fmla="*/ 864 w 864"/>
                <a:gd name="T9" fmla="*/ 1536 h 1536"/>
                <a:gd name="T10" fmla="*/ 0 w 864"/>
                <a:gd name="T11" fmla="*/ 1536 h 1536"/>
                <a:gd name="T12" fmla="*/ 0 w 864"/>
                <a:gd name="T13" fmla="*/ 0 h 1536"/>
              </a:gdLst>
              <a:ahLst/>
              <a:cxnLst>
                <a:cxn ang="0">
                  <a:pos x="T0" y="T1"/>
                </a:cxn>
                <a:cxn ang="0">
                  <a:pos x="T2" y="T3"/>
                </a:cxn>
                <a:cxn ang="0">
                  <a:pos x="T4" y="T5"/>
                </a:cxn>
                <a:cxn ang="0">
                  <a:pos x="T6" y="T7"/>
                </a:cxn>
                <a:cxn ang="0">
                  <a:pos x="T8" y="T9"/>
                </a:cxn>
                <a:cxn ang="0">
                  <a:pos x="T10" y="T11"/>
                </a:cxn>
                <a:cxn ang="0">
                  <a:pos x="T12" y="T13"/>
                </a:cxn>
              </a:cxnLst>
              <a:rect l="0" t="0" r="r" b="b"/>
              <a:pathLst>
                <a:path w="864" h="1536">
                  <a:moveTo>
                    <a:pt x="0" y="0"/>
                  </a:moveTo>
                  <a:lnTo>
                    <a:pt x="288" y="0"/>
                  </a:lnTo>
                  <a:lnTo>
                    <a:pt x="288" y="624"/>
                  </a:lnTo>
                  <a:lnTo>
                    <a:pt x="864" y="624"/>
                  </a:lnTo>
                  <a:lnTo>
                    <a:pt x="864" y="1536"/>
                  </a:lnTo>
                  <a:lnTo>
                    <a:pt x="0" y="1536"/>
                  </a:lnTo>
                  <a:lnTo>
                    <a:pt x="0" y="0"/>
                  </a:lnTo>
                  <a:close/>
                </a:path>
              </a:pathLst>
            </a:custGeom>
            <a:solidFill>
              <a:schemeClr val="accent1"/>
            </a:solidFill>
            <a:ln w="9525" cap="flat" cmpd="sng">
              <a:solidFill>
                <a:schemeClr val="tx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44" name="Freeform 5"/>
            <p:cNvSpPr>
              <a:spLocks/>
            </p:cNvSpPr>
            <p:nvPr/>
          </p:nvSpPr>
          <p:spPr bwMode="auto">
            <a:xfrm flipH="1">
              <a:off x="1632" y="1488"/>
              <a:ext cx="864" cy="1536"/>
            </a:xfrm>
            <a:custGeom>
              <a:avLst/>
              <a:gdLst>
                <a:gd name="T0" fmla="*/ 0 w 864"/>
                <a:gd name="T1" fmla="*/ 0 h 1536"/>
                <a:gd name="T2" fmla="*/ 288 w 864"/>
                <a:gd name="T3" fmla="*/ 0 h 1536"/>
                <a:gd name="T4" fmla="*/ 288 w 864"/>
                <a:gd name="T5" fmla="*/ 624 h 1536"/>
                <a:gd name="T6" fmla="*/ 864 w 864"/>
                <a:gd name="T7" fmla="*/ 624 h 1536"/>
                <a:gd name="T8" fmla="*/ 864 w 864"/>
                <a:gd name="T9" fmla="*/ 1536 h 1536"/>
                <a:gd name="T10" fmla="*/ 0 w 864"/>
                <a:gd name="T11" fmla="*/ 1536 h 1536"/>
                <a:gd name="T12" fmla="*/ 0 w 864"/>
                <a:gd name="T13" fmla="*/ 0 h 1536"/>
              </a:gdLst>
              <a:ahLst/>
              <a:cxnLst>
                <a:cxn ang="0">
                  <a:pos x="T0" y="T1"/>
                </a:cxn>
                <a:cxn ang="0">
                  <a:pos x="T2" y="T3"/>
                </a:cxn>
                <a:cxn ang="0">
                  <a:pos x="T4" y="T5"/>
                </a:cxn>
                <a:cxn ang="0">
                  <a:pos x="T6" y="T7"/>
                </a:cxn>
                <a:cxn ang="0">
                  <a:pos x="T8" y="T9"/>
                </a:cxn>
                <a:cxn ang="0">
                  <a:pos x="T10" y="T11"/>
                </a:cxn>
                <a:cxn ang="0">
                  <a:pos x="T12" y="T13"/>
                </a:cxn>
              </a:cxnLst>
              <a:rect l="0" t="0" r="r" b="b"/>
              <a:pathLst>
                <a:path w="864" h="1536">
                  <a:moveTo>
                    <a:pt x="0" y="0"/>
                  </a:moveTo>
                  <a:lnTo>
                    <a:pt x="288" y="0"/>
                  </a:lnTo>
                  <a:lnTo>
                    <a:pt x="288" y="624"/>
                  </a:lnTo>
                  <a:lnTo>
                    <a:pt x="864" y="624"/>
                  </a:lnTo>
                  <a:lnTo>
                    <a:pt x="864" y="1536"/>
                  </a:lnTo>
                  <a:lnTo>
                    <a:pt x="0" y="1536"/>
                  </a:lnTo>
                  <a:lnTo>
                    <a:pt x="0" y="0"/>
                  </a:lnTo>
                  <a:close/>
                </a:path>
              </a:pathLst>
            </a:custGeom>
            <a:solidFill>
              <a:srgbClr val="008000"/>
            </a:solidFill>
            <a:ln w="9525" cap="flat" cmpd="sng">
              <a:solidFill>
                <a:schemeClr val="tx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nvGrpSpPr>
            <p:cNvPr id="45" name="Group 6"/>
            <p:cNvGrpSpPr>
              <a:grpSpLocks/>
            </p:cNvGrpSpPr>
            <p:nvPr/>
          </p:nvGrpSpPr>
          <p:grpSpPr bwMode="auto">
            <a:xfrm>
              <a:off x="768" y="1248"/>
              <a:ext cx="1728" cy="1776"/>
              <a:chOff x="2736" y="1152"/>
              <a:chExt cx="1728" cy="1776"/>
            </a:xfrm>
          </p:grpSpPr>
          <p:grpSp>
            <p:nvGrpSpPr>
              <p:cNvPr id="46" name="Group 7"/>
              <p:cNvGrpSpPr>
                <a:grpSpLocks/>
              </p:cNvGrpSpPr>
              <p:nvPr/>
            </p:nvGrpSpPr>
            <p:grpSpPr bwMode="auto">
              <a:xfrm>
                <a:off x="2736" y="1152"/>
                <a:ext cx="1728" cy="1776"/>
                <a:chOff x="2736" y="1152"/>
                <a:chExt cx="1728" cy="1776"/>
              </a:xfrm>
            </p:grpSpPr>
            <p:sp>
              <p:nvSpPr>
                <p:cNvPr id="48" name="Freeform 8"/>
                <p:cNvSpPr>
                  <a:spLocks/>
                </p:cNvSpPr>
                <p:nvPr/>
              </p:nvSpPr>
              <p:spPr bwMode="auto">
                <a:xfrm>
                  <a:off x="2736" y="1152"/>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49" name="Freeform 9"/>
                <p:cNvSpPr>
                  <a:spLocks/>
                </p:cNvSpPr>
                <p:nvPr/>
              </p:nvSpPr>
              <p:spPr bwMode="auto">
                <a:xfrm flipH="1">
                  <a:off x="3600" y="1152"/>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sp>
            <p:nvSpPr>
              <p:cNvPr id="47" name="Rectangle 10"/>
              <p:cNvSpPr>
                <a:spLocks noChangeArrowheads="1"/>
              </p:cNvSpPr>
              <p:nvPr/>
            </p:nvSpPr>
            <p:spPr bwMode="auto">
              <a:xfrm>
                <a:off x="3576" y="2016"/>
                <a:ext cx="48" cy="912"/>
              </a:xfrm>
              <a:prstGeom prst="rect">
                <a:avLst/>
              </a:prstGeom>
              <a:solidFill>
                <a:srgbClr val="F16C09"/>
              </a:solidFill>
              <a:ln w="9525">
                <a:solidFill>
                  <a:srgbClr val="F16C0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grpSp>
      <p:sp>
        <p:nvSpPr>
          <p:cNvPr id="50" name="Text Box 11"/>
          <p:cNvSpPr txBox="1">
            <a:spLocks noChangeArrowheads="1"/>
          </p:cNvSpPr>
          <p:nvPr/>
        </p:nvSpPr>
        <p:spPr bwMode="auto">
          <a:xfrm>
            <a:off x="5601732" y="5319586"/>
            <a:ext cx="1651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2000">
                <a:solidFill>
                  <a:srgbClr val="000082"/>
                </a:solidFill>
                <a:latin typeface="Arial" panose="020B0604020202020204" pitchFamily="34" charset="0"/>
              </a:rPr>
              <a:t>Fresh Water</a:t>
            </a:r>
          </a:p>
        </p:txBody>
      </p:sp>
      <p:sp>
        <p:nvSpPr>
          <p:cNvPr id="51" name="Text Box 12"/>
          <p:cNvSpPr txBox="1">
            <a:spLocks noChangeArrowheads="1"/>
          </p:cNvSpPr>
          <p:nvPr/>
        </p:nvSpPr>
        <p:spPr bwMode="auto">
          <a:xfrm>
            <a:off x="7506732" y="5319586"/>
            <a:ext cx="18224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2000">
                <a:solidFill>
                  <a:srgbClr val="000082"/>
                </a:solidFill>
                <a:latin typeface="Arial" panose="020B0604020202020204" pitchFamily="34" charset="0"/>
              </a:rPr>
              <a:t>Concentrated</a:t>
            </a:r>
          </a:p>
          <a:p>
            <a:pPr algn="ctr">
              <a:buSzPct val="80000"/>
              <a:buFont typeface="Wingdings" panose="05000000000000000000" pitchFamily="2" charset="2"/>
              <a:buNone/>
            </a:pPr>
            <a:r>
              <a:rPr lang="en-AU" sz="2000">
                <a:solidFill>
                  <a:srgbClr val="000082"/>
                </a:solidFill>
                <a:latin typeface="Arial" panose="020B0604020202020204" pitchFamily="34" charset="0"/>
              </a:rPr>
              <a:t>Salty Water</a:t>
            </a:r>
          </a:p>
        </p:txBody>
      </p:sp>
      <p:grpSp>
        <p:nvGrpSpPr>
          <p:cNvPr id="52" name="Group 13"/>
          <p:cNvGrpSpPr>
            <a:grpSpLocks/>
          </p:cNvGrpSpPr>
          <p:nvPr/>
        </p:nvGrpSpPr>
        <p:grpSpPr bwMode="auto">
          <a:xfrm>
            <a:off x="5220732" y="2042986"/>
            <a:ext cx="4776788" cy="3276600"/>
            <a:chOff x="2640" y="960"/>
            <a:chExt cx="3009" cy="2064"/>
          </a:xfrm>
        </p:grpSpPr>
        <p:sp>
          <p:nvSpPr>
            <p:cNvPr id="53" name="Freeform 14"/>
            <p:cNvSpPr>
              <a:spLocks/>
            </p:cNvSpPr>
            <p:nvPr/>
          </p:nvSpPr>
          <p:spPr bwMode="auto">
            <a:xfrm flipH="1">
              <a:off x="3984" y="1920"/>
              <a:ext cx="864" cy="1104"/>
            </a:xfrm>
            <a:custGeom>
              <a:avLst/>
              <a:gdLst>
                <a:gd name="T0" fmla="*/ 288 w 864"/>
                <a:gd name="T1" fmla="*/ 0 h 1104"/>
                <a:gd name="T2" fmla="*/ 288 w 864"/>
                <a:gd name="T3" fmla="*/ 192 h 1104"/>
                <a:gd name="T4" fmla="*/ 864 w 864"/>
                <a:gd name="T5" fmla="*/ 192 h 1104"/>
                <a:gd name="T6" fmla="*/ 864 w 864"/>
                <a:gd name="T7" fmla="*/ 1104 h 1104"/>
                <a:gd name="T8" fmla="*/ 0 w 864"/>
                <a:gd name="T9" fmla="*/ 1104 h 1104"/>
                <a:gd name="T10" fmla="*/ 0 w 864"/>
                <a:gd name="T11" fmla="*/ 0 h 1104"/>
                <a:gd name="T12" fmla="*/ 288 w 864"/>
                <a:gd name="T13" fmla="*/ 0 h 1104"/>
              </a:gdLst>
              <a:ahLst/>
              <a:cxnLst>
                <a:cxn ang="0">
                  <a:pos x="T0" y="T1"/>
                </a:cxn>
                <a:cxn ang="0">
                  <a:pos x="T2" y="T3"/>
                </a:cxn>
                <a:cxn ang="0">
                  <a:pos x="T4" y="T5"/>
                </a:cxn>
                <a:cxn ang="0">
                  <a:pos x="T6" y="T7"/>
                </a:cxn>
                <a:cxn ang="0">
                  <a:pos x="T8" y="T9"/>
                </a:cxn>
                <a:cxn ang="0">
                  <a:pos x="T10" y="T11"/>
                </a:cxn>
                <a:cxn ang="0">
                  <a:pos x="T12" y="T13"/>
                </a:cxn>
              </a:cxnLst>
              <a:rect l="0" t="0" r="r" b="b"/>
              <a:pathLst>
                <a:path w="864" h="1104">
                  <a:moveTo>
                    <a:pt x="288" y="0"/>
                  </a:moveTo>
                  <a:lnTo>
                    <a:pt x="288" y="192"/>
                  </a:lnTo>
                  <a:lnTo>
                    <a:pt x="864" y="192"/>
                  </a:lnTo>
                  <a:lnTo>
                    <a:pt x="864" y="1104"/>
                  </a:lnTo>
                  <a:lnTo>
                    <a:pt x="0" y="1104"/>
                  </a:lnTo>
                  <a:lnTo>
                    <a:pt x="0" y="0"/>
                  </a:lnTo>
                  <a:lnTo>
                    <a:pt x="288" y="0"/>
                  </a:lnTo>
                  <a:close/>
                </a:path>
              </a:pathLst>
            </a:custGeom>
            <a:solidFill>
              <a:srgbClr val="004E00"/>
            </a:solidFill>
            <a:ln w="9525" cap="flat" cmpd="sng">
              <a:solidFill>
                <a:schemeClr val="tx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54" name="Freeform 15"/>
            <p:cNvSpPr>
              <a:spLocks/>
            </p:cNvSpPr>
            <p:nvPr/>
          </p:nvSpPr>
          <p:spPr bwMode="auto">
            <a:xfrm>
              <a:off x="3120" y="1248"/>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solidFill>
              <a:schemeClr val="accent1"/>
            </a:solidFill>
            <a:ln w="2857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55" name="AutoShape 16"/>
            <p:cNvSpPr>
              <a:spLocks noChangeArrowheads="1"/>
            </p:cNvSpPr>
            <p:nvPr/>
          </p:nvSpPr>
          <p:spPr bwMode="auto">
            <a:xfrm>
              <a:off x="2640" y="2256"/>
              <a:ext cx="336" cy="384"/>
            </a:xfrm>
            <a:prstGeom prst="rightArrow">
              <a:avLst>
                <a:gd name="adj1" fmla="val 50000"/>
                <a:gd name="adj2" fmla="val 25000"/>
              </a:avLst>
            </a:prstGeom>
            <a:solidFill>
              <a:schemeClr val="tx2"/>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nvGrpSpPr>
            <p:cNvPr id="56" name="Group 17"/>
            <p:cNvGrpSpPr>
              <a:grpSpLocks/>
            </p:cNvGrpSpPr>
            <p:nvPr/>
          </p:nvGrpSpPr>
          <p:grpSpPr bwMode="auto">
            <a:xfrm>
              <a:off x="3120" y="1248"/>
              <a:ext cx="1728" cy="1776"/>
              <a:chOff x="2736" y="1152"/>
              <a:chExt cx="1728" cy="1776"/>
            </a:xfrm>
          </p:grpSpPr>
          <p:sp>
            <p:nvSpPr>
              <p:cNvPr id="74" name="Freeform 18"/>
              <p:cNvSpPr>
                <a:spLocks/>
              </p:cNvSpPr>
              <p:nvPr/>
            </p:nvSpPr>
            <p:spPr bwMode="auto">
              <a:xfrm>
                <a:off x="2736" y="1152"/>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75" name="Freeform 19"/>
              <p:cNvSpPr>
                <a:spLocks/>
              </p:cNvSpPr>
              <p:nvPr/>
            </p:nvSpPr>
            <p:spPr bwMode="auto">
              <a:xfrm flipH="1">
                <a:off x="3600" y="1152"/>
                <a:ext cx="864" cy="1776"/>
              </a:xfrm>
              <a:custGeom>
                <a:avLst/>
                <a:gdLst>
                  <a:gd name="T0" fmla="*/ 288 w 864"/>
                  <a:gd name="T1" fmla="*/ 0 h 1776"/>
                  <a:gd name="T2" fmla="*/ 288 w 864"/>
                  <a:gd name="T3" fmla="*/ 864 h 1776"/>
                  <a:gd name="T4" fmla="*/ 864 w 864"/>
                  <a:gd name="T5" fmla="*/ 864 h 1776"/>
                  <a:gd name="T6" fmla="*/ 864 w 864"/>
                  <a:gd name="T7" fmla="*/ 1776 h 1776"/>
                  <a:gd name="T8" fmla="*/ 0 w 864"/>
                  <a:gd name="T9" fmla="*/ 1776 h 1776"/>
                  <a:gd name="T10" fmla="*/ 0 w 864"/>
                  <a:gd name="T11" fmla="*/ 0 h 1776"/>
                  <a:gd name="T12" fmla="*/ 288 w 864"/>
                  <a:gd name="T13" fmla="*/ 0 h 1776"/>
                </a:gdLst>
                <a:ahLst/>
                <a:cxnLst>
                  <a:cxn ang="0">
                    <a:pos x="T0" y="T1"/>
                  </a:cxn>
                  <a:cxn ang="0">
                    <a:pos x="T2" y="T3"/>
                  </a:cxn>
                  <a:cxn ang="0">
                    <a:pos x="T4" y="T5"/>
                  </a:cxn>
                  <a:cxn ang="0">
                    <a:pos x="T6" y="T7"/>
                  </a:cxn>
                  <a:cxn ang="0">
                    <a:pos x="T8" y="T9"/>
                  </a:cxn>
                  <a:cxn ang="0">
                    <a:pos x="T10" y="T11"/>
                  </a:cxn>
                  <a:cxn ang="0">
                    <a:pos x="T12" y="T13"/>
                  </a:cxn>
                </a:cxnLst>
                <a:rect l="0" t="0" r="r" b="b"/>
                <a:pathLst>
                  <a:path w="864" h="1776">
                    <a:moveTo>
                      <a:pt x="288" y="0"/>
                    </a:moveTo>
                    <a:lnTo>
                      <a:pt x="288" y="864"/>
                    </a:lnTo>
                    <a:lnTo>
                      <a:pt x="864" y="864"/>
                    </a:lnTo>
                    <a:lnTo>
                      <a:pt x="864" y="1776"/>
                    </a:lnTo>
                    <a:lnTo>
                      <a:pt x="0" y="1776"/>
                    </a:lnTo>
                    <a:lnTo>
                      <a:pt x="0" y="0"/>
                    </a:lnTo>
                    <a:lnTo>
                      <a:pt x="288" y="0"/>
                    </a:lnTo>
                    <a:close/>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grpSp>
          <p:nvGrpSpPr>
            <p:cNvPr id="57" name="Group 20"/>
            <p:cNvGrpSpPr>
              <a:grpSpLocks/>
            </p:cNvGrpSpPr>
            <p:nvPr/>
          </p:nvGrpSpPr>
          <p:grpSpPr bwMode="auto">
            <a:xfrm>
              <a:off x="2976" y="1104"/>
              <a:ext cx="528" cy="267"/>
              <a:chOff x="2976" y="1104"/>
              <a:chExt cx="528" cy="267"/>
            </a:xfrm>
          </p:grpSpPr>
          <p:sp>
            <p:nvSpPr>
              <p:cNvPr id="67" name="Freeform 21"/>
              <p:cNvSpPr>
                <a:spLocks/>
              </p:cNvSpPr>
              <p:nvPr/>
            </p:nvSpPr>
            <p:spPr bwMode="auto">
              <a:xfrm rot="7052812">
                <a:off x="3035" y="1117"/>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chemeClr val="accent1"/>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8" name="Freeform 22"/>
              <p:cNvSpPr>
                <a:spLocks/>
              </p:cNvSpPr>
              <p:nvPr/>
            </p:nvSpPr>
            <p:spPr bwMode="auto">
              <a:xfrm rot="9374171">
                <a:off x="3120" y="1104"/>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chemeClr val="accent1"/>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9" name="Freeform 23"/>
              <p:cNvSpPr>
                <a:spLocks/>
              </p:cNvSpPr>
              <p:nvPr/>
            </p:nvSpPr>
            <p:spPr bwMode="auto">
              <a:xfrm rot="14842808">
                <a:off x="3419" y="1117"/>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chemeClr val="accent1"/>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70" name="Freeform 24"/>
              <p:cNvSpPr>
                <a:spLocks/>
              </p:cNvSpPr>
              <p:nvPr/>
            </p:nvSpPr>
            <p:spPr bwMode="auto">
              <a:xfrm rot="-2650971">
                <a:off x="3456" y="1248"/>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chemeClr val="accent1"/>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71" name="Freeform 25"/>
              <p:cNvSpPr>
                <a:spLocks/>
              </p:cNvSpPr>
              <p:nvPr/>
            </p:nvSpPr>
            <p:spPr bwMode="auto">
              <a:xfrm rot="3715651">
                <a:off x="3014" y="1210"/>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chemeClr val="accent1"/>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72" name="Freeform 26"/>
              <p:cNvSpPr>
                <a:spLocks/>
              </p:cNvSpPr>
              <p:nvPr/>
            </p:nvSpPr>
            <p:spPr bwMode="auto">
              <a:xfrm rot="11366870">
                <a:off x="3216" y="1104"/>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chemeClr val="accent1"/>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73" name="Freeform 27"/>
              <p:cNvSpPr>
                <a:spLocks/>
              </p:cNvSpPr>
              <p:nvPr/>
            </p:nvSpPr>
            <p:spPr bwMode="auto">
              <a:xfrm rot="12338093">
                <a:off x="3312" y="1104"/>
                <a:ext cx="48" cy="123"/>
              </a:xfrm>
              <a:custGeom>
                <a:avLst/>
                <a:gdLst>
                  <a:gd name="T0" fmla="*/ 75 w 208"/>
                  <a:gd name="T1" fmla="*/ 54 h 354"/>
                  <a:gd name="T2" fmla="*/ 43 w 208"/>
                  <a:gd name="T3" fmla="*/ 102 h 354"/>
                  <a:gd name="T4" fmla="*/ 21 w 208"/>
                  <a:gd name="T5" fmla="*/ 150 h 354"/>
                  <a:gd name="T6" fmla="*/ 11 w 208"/>
                  <a:gd name="T7" fmla="*/ 187 h 354"/>
                  <a:gd name="T8" fmla="*/ 0 w 208"/>
                  <a:gd name="T9" fmla="*/ 224 h 354"/>
                  <a:gd name="T10" fmla="*/ 75 w 208"/>
                  <a:gd name="T11" fmla="*/ 331 h 354"/>
                  <a:gd name="T12" fmla="*/ 176 w 208"/>
                  <a:gd name="T13" fmla="*/ 320 h 354"/>
                  <a:gd name="T14" fmla="*/ 208 w 208"/>
                  <a:gd name="T15" fmla="*/ 240 h 354"/>
                  <a:gd name="T16" fmla="*/ 197 w 208"/>
                  <a:gd name="T17" fmla="*/ 166 h 354"/>
                  <a:gd name="T18" fmla="*/ 160 w 208"/>
                  <a:gd name="T19" fmla="*/ 118 h 354"/>
                  <a:gd name="T20" fmla="*/ 144 w 208"/>
                  <a:gd name="T21" fmla="*/ 86 h 354"/>
                  <a:gd name="T22" fmla="*/ 112 w 208"/>
                  <a:gd name="T23" fmla="*/ 0 h 354"/>
                  <a:gd name="T24" fmla="*/ 75 w 208"/>
                  <a:gd name="T25" fmla="*/ 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354">
                    <a:moveTo>
                      <a:pt x="75" y="54"/>
                    </a:moveTo>
                    <a:cubicBezTo>
                      <a:pt x="49" y="91"/>
                      <a:pt x="60" y="75"/>
                      <a:pt x="43" y="102"/>
                    </a:cubicBezTo>
                    <a:cubicBezTo>
                      <a:pt x="33" y="118"/>
                      <a:pt x="32" y="134"/>
                      <a:pt x="21" y="150"/>
                    </a:cubicBezTo>
                    <a:cubicBezTo>
                      <a:pt x="7" y="194"/>
                      <a:pt x="26" y="133"/>
                      <a:pt x="11" y="187"/>
                    </a:cubicBezTo>
                    <a:cubicBezTo>
                      <a:pt x="8" y="199"/>
                      <a:pt x="0" y="224"/>
                      <a:pt x="0" y="224"/>
                    </a:cubicBezTo>
                    <a:cubicBezTo>
                      <a:pt x="6" y="306"/>
                      <a:pt x="2" y="308"/>
                      <a:pt x="75" y="331"/>
                    </a:cubicBezTo>
                    <a:cubicBezTo>
                      <a:pt x="108" y="353"/>
                      <a:pt x="152" y="354"/>
                      <a:pt x="176" y="320"/>
                    </a:cubicBezTo>
                    <a:cubicBezTo>
                      <a:pt x="185" y="292"/>
                      <a:pt x="199" y="268"/>
                      <a:pt x="208" y="240"/>
                    </a:cubicBezTo>
                    <a:cubicBezTo>
                      <a:pt x="208" y="237"/>
                      <a:pt x="208" y="182"/>
                      <a:pt x="197" y="166"/>
                    </a:cubicBezTo>
                    <a:cubicBezTo>
                      <a:pt x="186" y="149"/>
                      <a:pt x="160" y="118"/>
                      <a:pt x="160" y="118"/>
                    </a:cubicBezTo>
                    <a:cubicBezTo>
                      <a:pt x="148" y="78"/>
                      <a:pt x="165" y="127"/>
                      <a:pt x="144" y="86"/>
                    </a:cubicBezTo>
                    <a:cubicBezTo>
                      <a:pt x="130" y="58"/>
                      <a:pt x="130" y="27"/>
                      <a:pt x="112" y="0"/>
                    </a:cubicBezTo>
                    <a:cubicBezTo>
                      <a:pt x="73" y="15"/>
                      <a:pt x="96" y="29"/>
                      <a:pt x="75" y="54"/>
                    </a:cubicBezTo>
                    <a:close/>
                  </a:path>
                </a:pathLst>
              </a:custGeom>
              <a:solidFill>
                <a:schemeClr val="accent1"/>
              </a:solidFill>
              <a:ln w="9525" cap="flat" cmpd="sng">
                <a:solidFill>
                  <a:srgbClr val="008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grpSp>
        <p:grpSp>
          <p:nvGrpSpPr>
            <p:cNvPr id="58" name="Group 28"/>
            <p:cNvGrpSpPr>
              <a:grpSpLocks/>
            </p:cNvGrpSpPr>
            <p:nvPr/>
          </p:nvGrpSpPr>
          <p:grpSpPr bwMode="auto">
            <a:xfrm>
              <a:off x="4560" y="960"/>
              <a:ext cx="1089" cy="960"/>
              <a:chOff x="4560" y="960"/>
              <a:chExt cx="1089" cy="960"/>
            </a:xfrm>
          </p:grpSpPr>
          <p:sp>
            <p:nvSpPr>
              <p:cNvPr id="62" name="Text Box 29"/>
              <p:cNvSpPr txBox="1">
                <a:spLocks noChangeArrowheads="1"/>
              </p:cNvSpPr>
              <p:nvPr/>
            </p:nvSpPr>
            <p:spPr bwMode="auto">
              <a:xfrm>
                <a:off x="4848" y="1056"/>
                <a:ext cx="80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2000">
                    <a:solidFill>
                      <a:srgbClr val="000082"/>
                    </a:solidFill>
                    <a:latin typeface="Arial" panose="020B0604020202020204" pitchFamily="34" charset="0"/>
                  </a:rPr>
                  <a:t>Applied</a:t>
                </a:r>
              </a:p>
              <a:p>
                <a:pPr algn="ctr">
                  <a:buSzPct val="80000"/>
                  <a:buFont typeface="Wingdings" panose="05000000000000000000" pitchFamily="2" charset="2"/>
                  <a:buNone/>
                </a:pPr>
                <a:r>
                  <a:rPr lang="en-AU" sz="2000">
                    <a:solidFill>
                      <a:srgbClr val="000082"/>
                    </a:solidFill>
                    <a:latin typeface="Arial" panose="020B0604020202020204" pitchFamily="34" charset="0"/>
                  </a:rPr>
                  <a:t>Pressure</a:t>
                </a:r>
              </a:p>
            </p:txBody>
          </p:sp>
          <p:grpSp>
            <p:nvGrpSpPr>
              <p:cNvPr id="63" name="Group 30"/>
              <p:cNvGrpSpPr>
                <a:grpSpLocks/>
              </p:cNvGrpSpPr>
              <p:nvPr/>
            </p:nvGrpSpPr>
            <p:grpSpPr bwMode="auto">
              <a:xfrm>
                <a:off x="4560" y="960"/>
                <a:ext cx="288" cy="960"/>
                <a:chOff x="4560" y="960"/>
                <a:chExt cx="288" cy="960"/>
              </a:xfrm>
            </p:grpSpPr>
            <p:sp>
              <p:nvSpPr>
                <p:cNvPr id="64" name="Rectangle 31"/>
                <p:cNvSpPr>
                  <a:spLocks noChangeArrowheads="1"/>
                </p:cNvSpPr>
                <p:nvPr/>
              </p:nvSpPr>
              <p:spPr bwMode="auto">
                <a:xfrm>
                  <a:off x="4560" y="1728"/>
                  <a:ext cx="288" cy="192"/>
                </a:xfrm>
                <a:prstGeom prst="rect">
                  <a:avLst/>
                </a:prstGeom>
                <a:gradFill rotWithShape="0">
                  <a:gsLst>
                    <a:gs pos="0">
                      <a:srgbClr val="C0C0C0"/>
                    </a:gs>
                    <a:gs pos="100000">
                      <a:srgbClr val="C0C0C0">
                        <a:gamma/>
                        <a:shade val="46275"/>
                        <a:invGamma/>
                      </a:srgbClr>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65" name="Rectangle 32"/>
                <p:cNvSpPr>
                  <a:spLocks noChangeArrowheads="1"/>
                </p:cNvSpPr>
                <p:nvPr/>
              </p:nvSpPr>
              <p:spPr bwMode="auto">
                <a:xfrm>
                  <a:off x="4656" y="960"/>
                  <a:ext cx="96" cy="768"/>
                </a:xfrm>
                <a:prstGeom prst="rect">
                  <a:avLst/>
                </a:prstGeom>
                <a:gradFill rotWithShape="0">
                  <a:gsLst>
                    <a:gs pos="0">
                      <a:srgbClr val="C0C0C0"/>
                    </a:gs>
                    <a:gs pos="100000">
                      <a:srgbClr val="C0C0C0">
                        <a:gamma/>
                        <a:shade val="46275"/>
                        <a:invGamma/>
                      </a:srgbClr>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6" name="AutoShape 33"/>
                <p:cNvSpPr>
                  <a:spLocks noChangeArrowheads="1"/>
                </p:cNvSpPr>
                <p:nvPr/>
              </p:nvSpPr>
              <p:spPr bwMode="auto">
                <a:xfrm>
                  <a:off x="4656" y="1728"/>
                  <a:ext cx="96" cy="144"/>
                </a:xfrm>
                <a:prstGeom prst="downArrow">
                  <a:avLst>
                    <a:gd name="adj1" fmla="val 50000"/>
                    <a:gd name="adj2" fmla="val 37500"/>
                  </a:avLst>
                </a:prstGeom>
                <a:solidFill>
                  <a:schemeClr val="tx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grpSp>
        </p:grpSp>
        <p:sp>
          <p:nvSpPr>
            <p:cNvPr id="59" name="Rectangle 34"/>
            <p:cNvSpPr>
              <a:spLocks noChangeArrowheads="1"/>
            </p:cNvSpPr>
            <p:nvPr/>
          </p:nvSpPr>
          <p:spPr bwMode="auto">
            <a:xfrm>
              <a:off x="3960" y="2112"/>
              <a:ext cx="48" cy="912"/>
            </a:xfrm>
            <a:prstGeom prst="rect">
              <a:avLst/>
            </a:prstGeom>
            <a:solidFill>
              <a:srgbClr val="F16C09"/>
            </a:solidFill>
            <a:ln w="9525">
              <a:solidFill>
                <a:srgbClr val="F16C0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60" name="AutoShape 35"/>
            <p:cNvSpPr>
              <a:spLocks noChangeArrowheads="1"/>
            </p:cNvSpPr>
            <p:nvPr/>
          </p:nvSpPr>
          <p:spPr bwMode="auto">
            <a:xfrm flipH="1">
              <a:off x="3792" y="2256"/>
              <a:ext cx="336" cy="240"/>
            </a:xfrm>
            <a:prstGeom prst="rightArrow">
              <a:avLst>
                <a:gd name="adj1" fmla="val 50000"/>
                <a:gd name="adj2" fmla="val 35000"/>
              </a:avLst>
            </a:prstGeom>
            <a:solidFill>
              <a:schemeClr val="accent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sp>
          <p:nvSpPr>
            <p:cNvPr id="61" name="AutoShape 36"/>
            <p:cNvSpPr>
              <a:spLocks noChangeArrowheads="1"/>
            </p:cNvSpPr>
            <p:nvPr/>
          </p:nvSpPr>
          <p:spPr bwMode="auto">
            <a:xfrm flipH="1">
              <a:off x="3792" y="2544"/>
              <a:ext cx="336" cy="240"/>
            </a:xfrm>
            <a:prstGeom prst="rightArrow">
              <a:avLst>
                <a:gd name="adj1" fmla="val 50000"/>
                <a:gd name="adj2" fmla="val 35000"/>
              </a:avLst>
            </a:prstGeom>
            <a:solidFill>
              <a:schemeClr val="accent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grpSp>
      <p:grpSp>
        <p:nvGrpSpPr>
          <p:cNvPr id="76" name="Group 37"/>
          <p:cNvGrpSpPr>
            <a:grpSpLocks/>
          </p:cNvGrpSpPr>
          <p:nvPr/>
        </p:nvGrpSpPr>
        <p:grpSpPr bwMode="auto">
          <a:xfrm>
            <a:off x="3468132" y="1585786"/>
            <a:ext cx="1524000" cy="1295400"/>
            <a:chOff x="1536" y="672"/>
            <a:chExt cx="960" cy="816"/>
          </a:xfrm>
        </p:grpSpPr>
        <p:grpSp>
          <p:nvGrpSpPr>
            <p:cNvPr id="77" name="Group 38"/>
            <p:cNvGrpSpPr>
              <a:grpSpLocks/>
            </p:cNvGrpSpPr>
            <p:nvPr/>
          </p:nvGrpSpPr>
          <p:grpSpPr bwMode="auto">
            <a:xfrm>
              <a:off x="2208" y="672"/>
              <a:ext cx="288" cy="816"/>
              <a:chOff x="2208" y="672"/>
              <a:chExt cx="288" cy="816"/>
            </a:xfrm>
          </p:grpSpPr>
          <p:sp>
            <p:nvSpPr>
              <p:cNvPr id="79" name="Rectangle 39"/>
              <p:cNvSpPr>
                <a:spLocks noChangeArrowheads="1"/>
              </p:cNvSpPr>
              <p:nvPr/>
            </p:nvSpPr>
            <p:spPr bwMode="auto">
              <a:xfrm>
                <a:off x="2208" y="1296"/>
                <a:ext cx="288" cy="192"/>
              </a:xfrm>
              <a:prstGeom prst="rect">
                <a:avLst/>
              </a:prstGeom>
              <a:gradFill rotWithShape="0">
                <a:gsLst>
                  <a:gs pos="0">
                    <a:srgbClr val="C0C0C0"/>
                  </a:gs>
                  <a:gs pos="100000">
                    <a:srgbClr val="C0C0C0">
                      <a:gamma/>
                      <a:shade val="46275"/>
                      <a:invGamma/>
                    </a:srgbClr>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AU">
                  <a:effectLst>
                    <a:outerShdw blurRad="38100" dist="38100" dir="2700000" algn="tl">
                      <a:srgbClr val="000000">
                        <a:alpha val="43137"/>
                      </a:srgbClr>
                    </a:outerShdw>
                  </a:effectLst>
                </a:endParaRPr>
              </a:p>
            </p:txBody>
          </p:sp>
          <p:sp>
            <p:nvSpPr>
              <p:cNvPr id="80" name="Rectangle 40"/>
              <p:cNvSpPr>
                <a:spLocks noChangeArrowheads="1"/>
              </p:cNvSpPr>
              <p:nvPr/>
            </p:nvSpPr>
            <p:spPr bwMode="auto">
              <a:xfrm>
                <a:off x="2304" y="672"/>
                <a:ext cx="96" cy="624"/>
              </a:xfrm>
              <a:prstGeom prst="rect">
                <a:avLst/>
              </a:prstGeom>
              <a:gradFill rotWithShape="0">
                <a:gsLst>
                  <a:gs pos="0">
                    <a:srgbClr val="C0C0C0"/>
                  </a:gs>
                  <a:gs pos="100000">
                    <a:srgbClr val="C0C0C0">
                      <a:gamma/>
                      <a:shade val="46275"/>
                      <a:invGamma/>
                    </a:srgbClr>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endParaRPr lang="en-AU">
                  <a:effectLst>
                    <a:outerShdw blurRad="38100" dist="38100" dir="2700000" algn="tl">
                      <a:srgbClr val="000000">
                        <a:alpha val="43137"/>
                      </a:srgbClr>
                    </a:outerShdw>
                  </a:effectLst>
                </a:endParaRPr>
              </a:p>
            </p:txBody>
          </p:sp>
        </p:grpSp>
        <p:sp>
          <p:nvSpPr>
            <p:cNvPr id="78" name="Text Box 41"/>
            <p:cNvSpPr txBox="1">
              <a:spLocks noChangeArrowheads="1"/>
            </p:cNvSpPr>
            <p:nvPr/>
          </p:nvSpPr>
          <p:spPr bwMode="auto">
            <a:xfrm>
              <a:off x="1536" y="720"/>
              <a:ext cx="80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buSzPct val="80000"/>
                <a:buFont typeface="Wingdings" panose="05000000000000000000" pitchFamily="2" charset="2"/>
                <a:buNone/>
              </a:pPr>
              <a:r>
                <a:rPr lang="en-AU" sz="2000">
                  <a:solidFill>
                    <a:srgbClr val="000082"/>
                  </a:solidFill>
                  <a:latin typeface="Arial" panose="020B0604020202020204" pitchFamily="34" charset="0"/>
                </a:rPr>
                <a:t>Applied</a:t>
              </a:r>
            </a:p>
            <a:p>
              <a:pPr algn="ctr">
                <a:buSzPct val="80000"/>
                <a:buFont typeface="Wingdings" panose="05000000000000000000" pitchFamily="2" charset="2"/>
                <a:buNone/>
              </a:pPr>
              <a:r>
                <a:rPr lang="en-AU" sz="2000">
                  <a:solidFill>
                    <a:srgbClr val="000082"/>
                  </a:solidFill>
                  <a:latin typeface="Arial" panose="020B0604020202020204" pitchFamily="34" charset="0"/>
                </a:rPr>
                <a:t>Pressure</a:t>
              </a:r>
            </a:p>
          </p:txBody>
        </p:sp>
      </p:grpSp>
    </p:spTree>
    <p:extLst>
      <p:ext uri="{BB962C8B-B14F-4D97-AF65-F5344CB8AC3E}">
        <p14:creationId xmlns:p14="http://schemas.microsoft.com/office/powerpoint/2010/main" val="304465713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524000" y="1"/>
            <a:ext cx="92456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endParaRPr lang="en-US" altLang="en-US" sz="2400" dirty="0">
              <a:solidFill>
                <a:schemeClr val="bg2"/>
              </a:solidFill>
              <a:latin typeface="Arial" panose="020B0604020202020204" pitchFamily="34" charset="0"/>
            </a:endParaRPr>
          </a:p>
        </p:txBody>
      </p:sp>
      <p:sp>
        <p:nvSpPr>
          <p:cNvPr id="56323" name="Rectangle 4"/>
          <p:cNvSpPr>
            <a:spLocks noChangeArrowheads="1"/>
          </p:cNvSpPr>
          <p:nvPr/>
        </p:nvSpPr>
        <p:spPr bwMode="auto">
          <a:xfrm>
            <a:off x="1727200" y="1323976"/>
            <a:ext cx="8763000" cy="226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0325" tIns="23812" rIns="60325" bIns="23812">
            <a:spAutoFit/>
          </a:bodyPr>
          <a:lstStyle>
            <a:lvl1pPr marL="457200" indent="-457200" defTabSz="1247775">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1pPr>
            <a:lvl2pPr marL="742950" indent="-285750" defTabSz="1247775">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2pPr>
            <a:lvl3pPr marL="1143000" indent="-228600" defTabSz="1247775">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3pPr>
            <a:lvl4pPr marL="1600200" indent="-228600" defTabSz="1247775">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4pPr>
            <a:lvl5pPr marL="2057400" indent="-228600" defTabSz="1247775">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5pPr>
            <a:lvl6pPr marL="2514600" indent="-228600" defTabSz="1247775" eaLnBrk="0" fontAlgn="base" hangingPunct="0">
              <a:spcBef>
                <a:spcPct val="0"/>
              </a:spcBef>
              <a:spcAft>
                <a:spcPct val="0"/>
              </a:spcAft>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6pPr>
            <a:lvl7pPr marL="2971800" indent="-228600" defTabSz="1247775" eaLnBrk="0" fontAlgn="base" hangingPunct="0">
              <a:spcBef>
                <a:spcPct val="0"/>
              </a:spcBef>
              <a:spcAft>
                <a:spcPct val="0"/>
              </a:spcAft>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7pPr>
            <a:lvl8pPr marL="3429000" indent="-228600" defTabSz="1247775" eaLnBrk="0" fontAlgn="base" hangingPunct="0">
              <a:spcBef>
                <a:spcPct val="0"/>
              </a:spcBef>
              <a:spcAft>
                <a:spcPct val="0"/>
              </a:spcAft>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8pPr>
            <a:lvl9pPr marL="3886200" indent="-228600" defTabSz="1247775" eaLnBrk="0" fontAlgn="base" hangingPunct="0">
              <a:spcBef>
                <a:spcPct val="0"/>
              </a:spcBef>
              <a:spcAft>
                <a:spcPct val="0"/>
              </a:spcAft>
              <a:tabLst>
                <a:tab pos="1152525" algn="ctr"/>
                <a:tab pos="4003675" algn="r"/>
                <a:tab pos="7037388" algn="dec"/>
                <a:tab pos="8915400" algn="dec"/>
                <a:tab pos="9315450" algn="ctr"/>
                <a:tab pos="9544050" algn="ctr"/>
              </a:tabLst>
              <a:defRPr b="1">
                <a:solidFill>
                  <a:schemeClr val="tx1"/>
                </a:solidFill>
                <a:latin typeface="Helvetica" panose="020B0604020202020204" pitchFamily="34" charset="0"/>
              </a:defRPr>
            </a:lvl9pPr>
          </a:lstStyle>
          <a:p>
            <a:pPr algn="just" eaLnBrk="1" hangingPunct="1"/>
            <a:r>
              <a:rPr lang="en-US" altLang="en-US" b="0" dirty="0">
                <a:latin typeface="Arial" panose="020B0604020202020204" pitchFamily="34" charset="0"/>
              </a:rPr>
              <a:t> </a:t>
            </a:r>
            <a:r>
              <a:rPr lang="en-US" altLang="en-US" dirty="0">
                <a:latin typeface="Arial" panose="020B0604020202020204" pitchFamily="34" charset="0"/>
              </a:rPr>
              <a:t>	</a:t>
            </a:r>
            <a:r>
              <a:rPr lang="en-US" altLang="en-US" b="0" u="sng" dirty="0">
                <a:latin typeface="Arial" panose="020B0604020202020204" pitchFamily="34" charset="0"/>
              </a:rPr>
              <a:t>Species	</a:t>
            </a:r>
            <a:r>
              <a:rPr lang="en-US" altLang="en-US" b="0" dirty="0">
                <a:latin typeface="Arial" panose="020B0604020202020204" pitchFamily="34" charset="0"/>
              </a:rPr>
              <a:t>          </a:t>
            </a:r>
            <a:r>
              <a:rPr lang="en-US" altLang="en-US" b="0" u="sng" dirty="0">
                <a:latin typeface="Arial" panose="020B0604020202020204" pitchFamily="34" charset="0"/>
              </a:rPr>
              <a:t>Concentration</a:t>
            </a:r>
            <a:r>
              <a:rPr lang="en-US" altLang="en-US" b="0" dirty="0">
                <a:latin typeface="Arial" panose="020B0604020202020204" pitchFamily="34" charset="0"/>
              </a:rPr>
              <a:t>	         </a:t>
            </a:r>
            <a:r>
              <a:rPr lang="en-US" altLang="en-US" b="0" u="sng" dirty="0">
                <a:latin typeface="Arial" panose="020B0604020202020204" pitchFamily="34" charset="0"/>
              </a:rPr>
              <a:t>Osmotic Pressure </a:t>
            </a:r>
            <a:r>
              <a:rPr lang="en-US" altLang="en-US" b="0" dirty="0">
                <a:latin typeface="Arial" panose="020B0604020202020204" pitchFamily="34" charset="0"/>
              </a:rPr>
              <a:t>(</a:t>
            </a:r>
            <a:r>
              <a:rPr lang="en-US" altLang="en-US" b="0" dirty="0">
                <a:latin typeface="Symbol" panose="05050102010706020507" pitchFamily="18" charset="2"/>
              </a:rPr>
              <a:t></a:t>
            </a:r>
            <a:r>
              <a:rPr lang="en-US" altLang="en-US" b="0" dirty="0">
                <a:latin typeface="Arial" panose="020B0604020202020204" pitchFamily="34" charset="0"/>
              </a:rPr>
              <a:t>)		(mg/L)	(psi)</a:t>
            </a:r>
          </a:p>
          <a:p>
            <a:pPr algn="just" eaLnBrk="1" hangingPunct="1"/>
            <a:r>
              <a:rPr lang="en-US" altLang="en-US" b="0" dirty="0">
                <a:latin typeface="Arial" panose="020B0604020202020204" pitchFamily="34" charset="0"/>
              </a:rPr>
              <a:t> 	</a:t>
            </a:r>
          </a:p>
          <a:p>
            <a:pPr algn="just" eaLnBrk="1" hangingPunct="1"/>
            <a:r>
              <a:rPr lang="en-US" altLang="en-US" b="0" dirty="0">
                <a:latin typeface="Arial" panose="020B0604020202020204" pitchFamily="34" charset="0"/>
              </a:rPr>
              <a:t>       </a:t>
            </a:r>
            <a:r>
              <a:rPr lang="en-US" altLang="en-US" b="0" dirty="0" err="1">
                <a:latin typeface="Arial" panose="020B0604020202020204" pitchFamily="34" charset="0"/>
              </a:rPr>
              <a:t>NaCl</a:t>
            </a:r>
            <a:r>
              <a:rPr lang="en-US" altLang="en-US" b="0" dirty="0">
                <a:latin typeface="Arial" panose="020B0604020202020204" pitchFamily="34" charset="0"/>
              </a:rPr>
              <a:t>		1,000	14.5</a:t>
            </a:r>
          </a:p>
          <a:p>
            <a:pPr algn="just" eaLnBrk="1" hangingPunct="1"/>
            <a:r>
              <a:rPr lang="en-US" altLang="en-US" b="0" dirty="0">
                <a:latin typeface="Arial" panose="020B0604020202020204" pitchFamily="34" charset="0"/>
              </a:rPr>
              <a:t>	</a:t>
            </a:r>
            <a:r>
              <a:rPr lang="en-US" altLang="en-US" b="0" dirty="0" err="1">
                <a:latin typeface="Arial" panose="020B0604020202020204" pitchFamily="34" charset="0"/>
              </a:rPr>
              <a:t>LiCl</a:t>
            </a:r>
            <a:r>
              <a:rPr lang="en-US" altLang="en-US" b="0" dirty="0">
                <a:latin typeface="Arial" panose="020B0604020202020204" pitchFamily="34" charset="0"/>
              </a:rPr>
              <a:t>		1,000	23.2</a:t>
            </a:r>
          </a:p>
          <a:p>
            <a:pPr algn="just" eaLnBrk="1" hangingPunct="1"/>
            <a:r>
              <a:rPr lang="en-US" altLang="en-US" b="0" dirty="0">
                <a:latin typeface="Arial" panose="020B0604020202020204" pitchFamily="34" charset="0"/>
              </a:rPr>
              <a:t>	MgSO</a:t>
            </a:r>
            <a:r>
              <a:rPr lang="en-US" altLang="en-US" b="0" baseline="-25000" dirty="0">
                <a:latin typeface="Arial" panose="020B0604020202020204" pitchFamily="34" charset="0"/>
              </a:rPr>
              <a:t>4	</a:t>
            </a:r>
            <a:r>
              <a:rPr lang="en-US" altLang="en-US" b="0" dirty="0">
                <a:latin typeface="Arial" panose="020B0604020202020204" pitchFamily="34" charset="0"/>
              </a:rPr>
              <a:t>1,000	  3.6</a:t>
            </a:r>
          </a:p>
          <a:p>
            <a:pPr algn="just" eaLnBrk="1" hangingPunct="1"/>
            <a:r>
              <a:rPr lang="en-US" altLang="en-US" b="0" dirty="0">
                <a:latin typeface="Arial" panose="020B0604020202020204" pitchFamily="34" charset="0"/>
              </a:rPr>
              <a:t>	Sucrose	1,000	0.2</a:t>
            </a:r>
          </a:p>
          <a:p>
            <a:pPr algn="just" eaLnBrk="1" hangingPunct="1"/>
            <a:r>
              <a:rPr lang="en-US" altLang="en-US" b="0" dirty="0">
                <a:latin typeface="Arial" panose="020B0604020202020204" pitchFamily="34" charset="0"/>
              </a:rPr>
              <a:t>	</a:t>
            </a:r>
            <a:r>
              <a:rPr lang="en-US" altLang="en-US" dirty="0">
                <a:latin typeface="Arial" panose="020B0604020202020204" pitchFamily="34" charset="0"/>
              </a:rPr>
              <a:t>Seawater	35,000	</a:t>
            </a:r>
            <a:r>
              <a:rPr lang="en-US" altLang="en-US" dirty="0" smtClean="0">
                <a:latin typeface="Arial" panose="020B0604020202020204" pitchFamily="34" charset="0"/>
              </a:rPr>
              <a:t>390.0</a:t>
            </a:r>
            <a:endParaRPr lang="en-US" altLang="en-US" b="0" dirty="0">
              <a:latin typeface="Arial" panose="020B0604020202020204" pitchFamily="34" charset="0"/>
            </a:endParaRPr>
          </a:p>
        </p:txBody>
      </p:sp>
      <p:sp>
        <p:nvSpPr>
          <p:cNvPr id="4" name="Rectangle 2"/>
          <p:cNvSpPr txBox="1">
            <a:spLocks noChangeArrowheads="1"/>
          </p:cNvSpPr>
          <p:nvPr/>
        </p:nvSpPr>
        <p:spPr>
          <a:xfrm>
            <a:off x="685800" y="530352"/>
            <a:ext cx="8229600" cy="633412"/>
          </a:xfrm>
          <a:prstGeom prst="rect">
            <a:avLst/>
          </a:prstGeom>
        </p:spPr>
        <p:txBody>
          <a:bodyPr vert="horz" lIns="91440" tIns="45720" rIns="91440" bIns="45720" rtlCol="0" anchor="ctr">
            <a:noAutofit/>
          </a:bodyPr>
          <a:lstStyle>
            <a:lvl1pPr>
              <a:lnSpc>
                <a:spcPct val="90000"/>
              </a:lnSpc>
              <a:spcBef>
                <a:spcPct val="0"/>
              </a:spcBef>
              <a:buNone/>
              <a:defRPr sz="2800" b="1">
                <a:solidFill>
                  <a:srgbClr val="395173"/>
                </a:solidFill>
                <a:latin typeface="Arial" panose="020B0604020202020204" pitchFamily="34" charset="0"/>
                <a:ea typeface="+mj-ea"/>
                <a:cs typeface="Arial" panose="020B0604020202020204" pitchFamily="34" charset="0"/>
              </a:defRPr>
            </a:lvl1pPr>
            <a:lvl2pPr algn="ctr">
              <a:defRPr sz="4400"/>
            </a:lvl2pPr>
            <a:lvl3pPr algn="ctr">
              <a:defRPr sz="4400"/>
            </a:lvl3pPr>
            <a:lvl4pPr algn="ctr">
              <a:defRPr sz="4400"/>
            </a:lvl4pPr>
            <a:lvl5pPr algn="ctr">
              <a:defRPr sz="4400"/>
            </a:lvl5pPr>
            <a:lvl6pPr marL="457200" algn="ctr" defTabSz="457200" fontAlgn="base">
              <a:spcBef>
                <a:spcPct val="0"/>
              </a:spcBef>
              <a:spcAft>
                <a:spcPct val="0"/>
              </a:spcAft>
              <a:defRPr sz="4400"/>
            </a:lvl6pPr>
            <a:lvl7pPr marL="914400" algn="ctr" defTabSz="457200" fontAlgn="base">
              <a:spcBef>
                <a:spcPct val="0"/>
              </a:spcBef>
              <a:spcAft>
                <a:spcPct val="0"/>
              </a:spcAft>
              <a:defRPr sz="4400"/>
            </a:lvl7pPr>
            <a:lvl8pPr marL="1371600" algn="ctr" defTabSz="457200" fontAlgn="base">
              <a:spcBef>
                <a:spcPct val="0"/>
              </a:spcBef>
              <a:spcAft>
                <a:spcPct val="0"/>
              </a:spcAft>
              <a:defRPr sz="4400"/>
            </a:lvl8pPr>
            <a:lvl9pPr marL="1828800" algn="ctr" defTabSz="457200" fontAlgn="base">
              <a:spcBef>
                <a:spcPct val="0"/>
              </a:spcBef>
              <a:spcAft>
                <a:spcPct val="0"/>
              </a:spcAft>
              <a:defRPr sz="4400"/>
            </a:lvl9pPr>
          </a:lstStyle>
          <a:p>
            <a:r>
              <a:rPr lang="en-AU" dirty="0"/>
              <a:t>Osmotic Pressures of Some Solutions</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27200" y="3835750"/>
            <a:ext cx="5284578" cy="2481054"/>
          </a:xfrm>
          <a:prstGeom prst="rect">
            <a:avLst/>
          </a:prstGeom>
        </p:spPr>
      </p:pic>
      <p:sp>
        <p:nvSpPr>
          <p:cNvPr id="6" name="TextBox 5"/>
          <p:cNvSpPr txBox="1"/>
          <p:nvPr/>
        </p:nvSpPr>
        <p:spPr>
          <a:xfrm>
            <a:off x="7381839" y="4891611"/>
            <a:ext cx="2163797" cy="369332"/>
          </a:xfrm>
          <a:prstGeom prst="rect">
            <a:avLst/>
          </a:prstGeom>
          <a:noFill/>
        </p:spPr>
        <p:txBody>
          <a:bodyPr wrap="none" rtlCol="0">
            <a:spAutoFit/>
          </a:bodyPr>
          <a:lstStyle/>
          <a:p>
            <a:r>
              <a:rPr lang="en-US" i="1" dirty="0" err="1">
                <a:latin typeface="Arial" panose="020B0604020202020204" pitchFamily="34" charset="0"/>
                <a:cs typeface="Arial" panose="020B0604020202020204" pitchFamily="34" charset="0"/>
              </a:rPr>
              <a:t>Van’t</a:t>
            </a:r>
            <a:r>
              <a:rPr lang="en-US" i="1" dirty="0">
                <a:latin typeface="Arial" panose="020B0604020202020204" pitchFamily="34" charset="0"/>
                <a:cs typeface="Arial" panose="020B0604020202020204" pitchFamily="34" charset="0"/>
              </a:rPr>
              <a:t> Hoff </a:t>
            </a:r>
            <a:r>
              <a:rPr lang="en-US" i="1" dirty="0" smtClean="0">
                <a:latin typeface="Arial" panose="020B0604020202020204" pitchFamily="34" charset="0"/>
                <a:cs typeface="Arial" panose="020B0604020202020204" pitchFamily="34" charset="0"/>
              </a:rPr>
              <a:t>Equation</a:t>
            </a:r>
            <a:endParaRPr lang="en-US"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947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8229600" cy="530352"/>
          </a:xfrm>
        </p:spPr>
        <p:txBody>
          <a:bodyPr vert="horz" lIns="91440" tIns="45720" rIns="91440" bIns="45720" rtlCol="0" anchor="ctr">
            <a:noAutofit/>
          </a:bodyPr>
          <a:lstStyle/>
          <a:p>
            <a:r>
              <a:rPr lang="en-US" sz="2800" dirty="0"/>
              <a:t>Membranes Types and Operating Pressure</a:t>
            </a:r>
          </a:p>
        </p:txBody>
      </p:sp>
      <p:sp>
        <p:nvSpPr>
          <p:cNvPr id="85" name="Line 3"/>
          <p:cNvSpPr>
            <a:spLocks noChangeShapeType="1"/>
          </p:cNvSpPr>
          <p:nvPr/>
        </p:nvSpPr>
        <p:spPr bwMode="auto">
          <a:xfrm>
            <a:off x="3533776" y="4380608"/>
            <a:ext cx="5948363"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Line 4"/>
          <p:cNvSpPr>
            <a:spLocks noChangeShapeType="1"/>
          </p:cNvSpPr>
          <p:nvPr/>
        </p:nvSpPr>
        <p:spPr bwMode="auto">
          <a:xfrm>
            <a:off x="3533776" y="3831333"/>
            <a:ext cx="5948363"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 name="Line 5"/>
          <p:cNvSpPr>
            <a:spLocks noChangeShapeType="1"/>
          </p:cNvSpPr>
          <p:nvPr/>
        </p:nvSpPr>
        <p:spPr bwMode="auto">
          <a:xfrm>
            <a:off x="3533776" y="3289994"/>
            <a:ext cx="5948363"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 name="Line 6"/>
          <p:cNvSpPr>
            <a:spLocks noChangeShapeType="1"/>
          </p:cNvSpPr>
          <p:nvPr/>
        </p:nvSpPr>
        <p:spPr bwMode="auto">
          <a:xfrm>
            <a:off x="3533776" y="2737544"/>
            <a:ext cx="5948363"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 name="Line 7"/>
          <p:cNvSpPr>
            <a:spLocks noChangeShapeType="1"/>
          </p:cNvSpPr>
          <p:nvPr/>
        </p:nvSpPr>
        <p:spPr bwMode="auto">
          <a:xfrm>
            <a:off x="3533776" y="2186683"/>
            <a:ext cx="5948363"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 name="Line 8"/>
          <p:cNvSpPr>
            <a:spLocks noChangeShapeType="1"/>
          </p:cNvSpPr>
          <p:nvPr/>
        </p:nvSpPr>
        <p:spPr bwMode="auto">
          <a:xfrm>
            <a:off x="3533776" y="1634233"/>
            <a:ext cx="5948363"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 name="Line 9"/>
          <p:cNvSpPr>
            <a:spLocks noChangeShapeType="1"/>
          </p:cNvSpPr>
          <p:nvPr/>
        </p:nvSpPr>
        <p:spPr bwMode="auto">
          <a:xfrm>
            <a:off x="3533775" y="1634233"/>
            <a:ext cx="1588" cy="32988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 name="Line 10"/>
          <p:cNvSpPr>
            <a:spLocks noChangeShapeType="1"/>
          </p:cNvSpPr>
          <p:nvPr/>
        </p:nvSpPr>
        <p:spPr bwMode="auto">
          <a:xfrm>
            <a:off x="3463925" y="4933058"/>
            <a:ext cx="69850"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 name="Line 11"/>
          <p:cNvSpPr>
            <a:spLocks noChangeShapeType="1"/>
          </p:cNvSpPr>
          <p:nvPr/>
        </p:nvSpPr>
        <p:spPr bwMode="auto">
          <a:xfrm>
            <a:off x="3463925" y="4380608"/>
            <a:ext cx="69850"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 name="Line 12"/>
          <p:cNvSpPr>
            <a:spLocks noChangeShapeType="1"/>
          </p:cNvSpPr>
          <p:nvPr/>
        </p:nvSpPr>
        <p:spPr bwMode="auto">
          <a:xfrm>
            <a:off x="3463925" y="3831333"/>
            <a:ext cx="69850"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 name="Line 13"/>
          <p:cNvSpPr>
            <a:spLocks noChangeShapeType="1"/>
          </p:cNvSpPr>
          <p:nvPr/>
        </p:nvSpPr>
        <p:spPr bwMode="auto">
          <a:xfrm>
            <a:off x="3463925" y="3289994"/>
            <a:ext cx="6985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6" name="Line 14"/>
          <p:cNvSpPr>
            <a:spLocks noChangeShapeType="1"/>
          </p:cNvSpPr>
          <p:nvPr/>
        </p:nvSpPr>
        <p:spPr bwMode="auto">
          <a:xfrm>
            <a:off x="3463925" y="2737544"/>
            <a:ext cx="6985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 name="Line 15"/>
          <p:cNvSpPr>
            <a:spLocks noChangeShapeType="1"/>
          </p:cNvSpPr>
          <p:nvPr/>
        </p:nvSpPr>
        <p:spPr bwMode="auto">
          <a:xfrm>
            <a:off x="3463925" y="2186683"/>
            <a:ext cx="69850"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 name="Line 16"/>
          <p:cNvSpPr>
            <a:spLocks noChangeShapeType="1"/>
          </p:cNvSpPr>
          <p:nvPr/>
        </p:nvSpPr>
        <p:spPr bwMode="auto">
          <a:xfrm>
            <a:off x="3463925" y="1634233"/>
            <a:ext cx="69850"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 name="Line 17"/>
          <p:cNvSpPr>
            <a:spLocks noChangeShapeType="1"/>
          </p:cNvSpPr>
          <p:nvPr/>
        </p:nvSpPr>
        <p:spPr bwMode="auto">
          <a:xfrm>
            <a:off x="3533776" y="4933058"/>
            <a:ext cx="5948363"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 name="Line 18"/>
          <p:cNvSpPr>
            <a:spLocks noChangeShapeType="1"/>
          </p:cNvSpPr>
          <p:nvPr/>
        </p:nvSpPr>
        <p:spPr bwMode="auto">
          <a:xfrm flipV="1">
            <a:off x="3533775" y="4933057"/>
            <a:ext cx="1588" cy="69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 name="Line 19"/>
          <p:cNvSpPr>
            <a:spLocks noChangeShapeType="1"/>
          </p:cNvSpPr>
          <p:nvPr/>
        </p:nvSpPr>
        <p:spPr bwMode="auto">
          <a:xfrm flipV="1">
            <a:off x="4525964" y="4933057"/>
            <a:ext cx="1587" cy="69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 name="Line 20"/>
          <p:cNvSpPr>
            <a:spLocks noChangeShapeType="1"/>
          </p:cNvSpPr>
          <p:nvPr/>
        </p:nvSpPr>
        <p:spPr bwMode="auto">
          <a:xfrm flipV="1">
            <a:off x="5519739" y="4933057"/>
            <a:ext cx="1587" cy="69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 name="Line 21"/>
          <p:cNvSpPr>
            <a:spLocks noChangeShapeType="1"/>
          </p:cNvSpPr>
          <p:nvPr/>
        </p:nvSpPr>
        <p:spPr bwMode="auto">
          <a:xfrm flipV="1">
            <a:off x="6511925" y="4933057"/>
            <a:ext cx="1588" cy="69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 name="Line 22"/>
          <p:cNvSpPr>
            <a:spLocks noChangeShapeType="1"/>
          </p:cNvSpPr>
          <p:nvPr/>
        </p:nvSpPr>
        <p:spPr bwMode="auto">
          <a:xfrm flipV="1">
            <a:off x="7496175" y="4933057"/>
            <a:ext cx="1588" cy="69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5" name="Line 23"/>
          <p:cNvSpPr>
            <a:spLocks noChangeShapeType="1"/>
          </p:cNvSpPr>
          <p:nvPr/>
        </p:nvSpPr>
        <p:spPr bwMode="auto">
          <a:xfrm flipV="1">
            <a:off x="8488364" y="4933057"/>
            <a:ext cx="1587" cy="69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 name="Line 24"/>
          <p:cNvSpPr>
            <a:spLocks noChangeShapeType="1"/>
          </p:cNvSpPr>
          <p:nvPr/>
        </p:nvSpPr>
        <p:spPr bwMode="auto">
          <a:xfrm flipV="1">
            <a:off x="9482139" y="4933057"/>
            <a:ext cx="1587" cy="69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7" name="Rectangle 25"/>
          <p:cNvSpPr>
            <a:spLocks noChangeArrowheads="1"/>
          </p:cNvSpPr>
          <p:nvPr/>
        </p:nvSpPr>
        <p:spPr bwMode="auto">
          <a:xfrm>
            <a:off x="3254375" y="4782244"/>
            <a:ext cx="141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a:solidFill>
                  <a:srgbClr val="000099"/>
                </a:solidFill>
                <a:latin typeface="Arial Narrow" panose="020B0606020202030204" pitchFamily="34" charset="0"/>
              </a:rPr>
              <a:t>0</a:t>
            </a:r>
            <a:endParaRPr lang="en-US" altLang="en-US" sz="1400">
              <a:solidFill>
                <a:srgbClr val="000099"/>
              </a:solidFill>
              <a:latin typeface="Arial Narrow" panose="020B0606020202030204" pitchFamily="34" charset="0"/>
            </a:endParaRPr>
          </a:p>
        </p:txBody>
      </p:sp>
      <p:sp>
        <p:nvSpPr>
          <p:cNvPr id="108" name="Rectangle 26"/>
          <p:cNvSpPr>
            <a:spLocks noChangeArrowheads="1"/>
          </p:cNvSpPr>
          <p:nvPr/>
        </p:nvSpPr>
        <p:spPr bwMode="auto">
          <a:xfrm>
            <a:off x="3036889" y="4229794"/>
            <a:ext cx="4231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dirty="0">
                <a:solidFill>
                  <a:srgbClr val="000099"/>
                </a:solidFill>
                <a:latin typeface="Arial Narrow" panose="020B0606020202030204" pitchFamily="34" charset="0"/>
              </a:rPr>
              <a:t>200</a:t>
            </a:r>
            <a:endParaRPr lang="en-US" altLang="en-US" sz="1400" dirty="0">
              <a:solidFill>
                <a:srgbClr val="000099"/>
              </a:solidFill>
              <a:latin typeface="Arial Narrow" panose="020B0606020202030204" pitchFamily="34" charset="0"/>
            </a:endParaRPr>
          </a:p>
        </p:txBody>
      </p:sp>
      <p:sp>
        <p:nvSpPr>
          <p:cNvPr id="109" name="Rectangle 27"/>
          <p:cNvSpPr>
            <a:spLocks noChangeArrowheads="1"/>
          </p:cNvSpPr>
          <p:nvPr/>
        </p:nvSpPr>
        <p:spPr bwMode="auto">
          <a:xfrm>
            <a:off x="3036889" y="3680519"/>
            <a:ext cx="4231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dirty="0">
                <a:solidFill>
                  <a:srgbClr val="000099"/>
                </a:solidFill>
                <a:latin typeface="Arial Narrow" panose="020B0606020202030204" pitchFamily="34" charset="0"/>
              </a:rPr>
              <a:t>400</a:t>
            </a:r>
            <a:endParaRPr lang="en-US" altLang="en-US" sz="1400" dirty="0">
              <a:solidFill>
                <a:srgbClr val="000099"/>
              </a:solidFill>
              <a:latin typeface="Arial Narrow" panose="020B0606020202030204" pitchFamily="34" charset="0"/>
            </a:endParaRPr>
          </a:p>
        </p:txBody>
      </p:sp>
      <p:sp>
        <p:nvSpPr>
          <p:cNvPr id="110" name="Rectangle 28"/>
          <p:cNvSpPr>
            <a:spLocks noChangeArrowheads="1"/>
          </p:cNvSpPr>
          <p:nvPr/>
        </p:nvSpPr>
        <p:spPr bwMode="auto">
          <a:xfrm>
            <a:off x="3036889" y="3139182"/>
            <a:ext cx="4231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dirty="0">
                <a:solidFill>
                  <a:srgbClr val="000099"/>
                </a:solidFill>
                <a:latin typeface="Arial Narrow" panose="020B0606020202030204" pitchFamily="34" charset="0"/>
              </a:rPr>
              <a:t>600</a:t>
            </a:r>
            <a:endParaRPr lang="en-US" altLang="en-US" sz="1400" dirty="0">
              <a:solidFill>
                <a:srgbClr val="000099"/>
              </a:solidFill>
              <a:latin typeface="Arial Narrow" panose="020B0606020202030204" pitchFamily="34" charset="0"/>
            </a:endParaRPr>
          </a:p>
        </p:txBody>
      </p:sp>
      <p:sp>
        <p:nvSpPr>
          <p:cNvPr id="111" name="Rectangle 29"/>
          <p:cNvSpPr>
            <a:spLocks noChangeArrowheads="1"/>
          </p:cNvSpPr>
          <p:nvPr/>
        </p:nvSpPr>
        <p:spPr bwMode="auto">
          <a:xfrm>
            <a:off x="3036889" y="2588319"/>
            <a:ext cx="4231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dirty="0">
                <a:solidFill>
                  <a:srgbClr val="000099"/>
                </a:solidFill>
                <a:latin typeface="Arial Narrow" panose="020B0606020202030204" pitchFamily="34" charset="0"/>
              </a:rPr>
              <a:t>800</a:t>
            </a:r>
            <a:endParaRPr lang="en-US" altLang="en-US" sz="1400" dirty="0">
              <a:solidFill>
                <a:srgbClr val="000099"/>
              </a:solidFill>
              <a:latin typeface="Arial Narrow" panose="020B0606020202030204" pitchFamily="34" charset="0"/>
            </a:endParaRPr>
          </a:p>
        </p:txBody>
      </p:sp>
      <p:sp>
        <p:nvSpPr>
          <p:cNvPr id="112" name="Rectangle 30"/>
          <p:cNvSpPr>
            <a:spLocks noChangeArrowheads="1"/>
          </p:cNvSpPr>
          <p:nvPr/>
        </p:nvSpPr>
        <p:spPr bwMode="auto">
          <a:xfrm>
            <a:off x="2767461" y="2016581"/>
            <a:ext cx="7053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dirty="0">
                <a:solidFill>
                  <a:srgbClr val="000099"/>
                </a:solidFill>
                <a:latin typeface="Arial Narrow" panose="020B0606020202030204" pitchFamily="34" charset="0"/>
              </a:rPr>
              <a:t>  1000</a:t>
            </a:r>
            <a:endParaRPr lang="en-US" altLang="en-US" sz="1400" dirty="0">
              <a:solidFill>
                <a:srgbClr val="000099"/>
              </a:solidFill>
              <a:latin typeface="Arial Narrow" panose="020B0606020202030204" pitchFamily="34" charset="0"/>
            </a:endParaRPr>
          </a:p>
        </p:txBody>
      </p:sp>
      <p:sp>
        <p:nvSpPr>
          <p:cNvPr id="113" name="Rectangle 31"/>
          <p:cNvSpPr>
            <a:spLocks noChangeArrowheads="1"/>
          </p:cNvSpPr>
          <p:nvPr/>
        </p:nvSpPr>
        <p:spPr bwMode="auto">
          <a:xfrm>
            <a:off x="2730949" y="1475244"/>
            <a:ext cx="7053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dirty="0">
                <a:solidFill>
                  <a:srgbClr val="000099"/>
                </a:solidFill>
                <a:latin typeface="Arial Narrow" panose="020B0606020202030204" pitchFamily="34" charset="0"/>
              </a:rPr>
              <a:t>  1200</a:t>
            </a:r>
            <a:endParaRPr lang="en-US" altLang="en-US" sz="1400" dirty="0">
              <a:solidFill>
                <a:srgbClr val="000099"/>
              </a:solidFill>
              <a:latin typeface="Arial Narrow" panose="020B0606020202030204" pitchFamily="34" charset="0"/>
            </a:endParaRPr>
          </a:p>
        </p:txBody>
      </p:sp>
      <p:sp>
        <p:nvSpPr>
          <p:cNvPr id="114" name="Rectangle 32"/>
          <p:cNvSpPr>
            <a:spLocks noChangeArrowheads="1"/>
          </p:cNvSpPr>
          <p:nvPr/>
        </p:nvSpPr>
        <p:spPr bwMode="auto">
          <a:xfrm>
            <a:off x="3603626" y="5133082"/>
            <a:ext cx="787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a:solidFill>
                  <a:srgbClr val="000099"/>
                </a:solidFill>
                <a:latin typeface="Arial Narrow" panose="020B0606020202030204" pitchFamily="34" charset="0"/>
              </a:rPr>
              <a:t>SWRO</a:t>
            </a:r>
            <a:endParaRPr lang="en-US" altLang="en-US" sz="1400">
              <a:solidFill>
                <a:srgbClr val="000099"/>
              </a:solidFill>
              <a:latin typeface="Arial Narrow" panose="020B0606020202030204" pitchFamily="34" charset="0"/>
            </a:endParaRPr>
          </a:p>
        </p:txBody>
      </p:sp>
      <p:sp>
        <p:nvSpPr>
          <p:cNvPr id="115" name="Rectangle 33"/>
          <p:cNvSpPr>
            <a:spLocks noChangeArrowheads="1"/>
          </p:cNvSpPr>
          <p:nvPr/>
        </p:nvSpPr>
        <p:spPr bwMode="auto">
          <a:xfrm>
            <a:off x="4614864" y="5133082"/>
            <a:ext cx="787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dirty="0">
                <a:solidFill>
                  <a:srgbClr val="000099"/>
                </a:solidFill>
                <a:latin typeface="Arial Narrow" panose="020B0606020202030204" pitchFamily="34" charset="0"/>
              </a:rPr>
              <a:t>BWRO</a:t>
            </a:r>
            <a:endParaRPr lang="en-US" altLang="en-US" sz="1400" dirty="0">
              <a:solidFill>
                <a:srgbClr val="000099"/>
              </a:solidFill>
              <a:latin typeface="Arial Narrow" panose="020B0606020202030204" pitchFamily="34" charset="0"/>
            </a:endParaRPr>
          </a:p>
        </p:txBody>
      </p:sp>
      <p:sp>
        <p:nvSpPr>
          <p:cNvPr id="116" name="Rectangle 34"/>
          <p:cNvSpPr>
            <a:spLocks noChangeArrowheads="1"/>
          </p:cNvSpPr>
          <p:nvPr/>
        </p:nvSpPr>
        <p:spPr bwMode="auto">
          <a:xfrm>
            <a:off x="5654676" y="5133082"/>
            <a:ext cx="7726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a:solidFill>
                  <a:srgbClr val="000099"/>
                </a:solidFill>
                <a:latin typeface="Arial Narrow" panose="020B0606020202030204" pitchFamily="34" charset="0"/>
              </a:rPr>
              <a:t>LP-RO</a:t>
            </a:r>
            <a:endParaRPr lang="en-US" altLang="en-US" sz="1400">
              <a:solidFill>
                <a:srgbClr val="000099"/>
              </a:solidFill>
              <a:latin typeface="Arial Narrow" panose="020B0606020202030204" pitchFamily="34" charset="0"/>
            </a:endParaRPr>
          </a:p>
        </p:txBody>
      </p:sp>
      <p:sp>
        <p:nvSpPr>
          <p:cNvPr id="117" name="Rectangle 35"/>
          <p:cNvSpPr>
            <a:spLocks noChangeArrowheads="1"/>
          </p:cNvSpPr>
          <p:nvPr/>
        </p:nvSpPr>
        <p:spPr bwMode="auto">
          <a:xfrm>
            <a:off x="6869114" y="5133082"/>
            <a:ext cx="3366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a:solidFill>
                  <a:srgbClr val="000099"/>
                </a:solidFill>
                <a:latin typeface="Arial Narrow" panose="020B0606020202030204" pitchFamily="34" charset="0"/>
              </a:rPr>
              <a:t>NF</a:t>
            </a:r>
            <a:endParaRPr lang="en-US" altLang="en-US" sz="1400">
              <a:solidFill>
                <a:srgbClr val="000099"/>
              </a:solidFill>
              <a:latin typeface="Arial Narrow" panose="020B0606020202030204" pitchFamily="34" charset="0"/>
            </a:endParaRPr>
          </a:p>
        </p:txBody>
      </p:sp>
      <p:sp>
        <p:nvSpPr>
          <p:cNvPr id="120" name="Rectangle 38"/>
          <p:cNvSpPr>
            <a:spLocks noChangeArrowheads="1"/>
          </p:cNvSpPr>
          <p:nvPr/>
        </p:nvSpPr>
        <p:spPr bwMode="auto">
          <a:xfrm rot="16200000">
            <a:off x="1433095" y="2954516"/>
            <a:ext cx="22201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400" dirty="0">
                <a:solidFill>
                  <a:srgbClr val="000099"/>
                </a:solidFill>
                <a:latin typeface="Arial Narrow" panose="020B0606020202030204" pitchFamily="34" charset="0"/>
              </a:rPr>
              <a:t>Feed Pressure (psi)</a:t>
            </a:r>
            <a:endParaRPr lang="en-US" altLang="en-US" sz="1400" dirty="0">
              <a:solidFill>
                <a:srgbClr val="000099"/>
              </a:solidFill>
              <a:latin typeface="Arial Narrow" panose="020B0606020202030204" pitchFamily="34" charset="0"/>
            </a:endParaRPr>
          </a:p>
        </p:txBody>
      </p:sp>
      <p:sp>
        <p:nvSpPr>
          <p:cNvPr id="124" name="Rectangle 42"/>
          <p:cNvSpPr>
            <a:spLocks noChangeArrowheads="1"/>
          </p:cNvSpPr>
          <p:nvPr/>
        </p:nvSpPr>
        <p:spPr bwMode="auto">
          <a:xfrm>
            <a:off x="6800851" y="4564757"/>
            <a:ext cx="396875" cy="182562"/>
          </a:xfrm>
          <a:prstGeom prst="rect">
            <a:avLst/>
          </a:prstGeom>
          <a:solidFill>
            <a:srgbClr val="000099"/>
          </a:solidFill>
          <a:ln w="9525">
            <a:solidFill>
              <a:srgbClr val="000099"/>
            </a:solidFill>
            <a:miter lim="800000"/>
            <a:headEnd/>
            <a:tailEnd/>
          </a:ln>
        </p:spPr>
        <p:txBody>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en-AU" altLang="en-US" sz="1800">
              <a:latin typeface="Helvetica" panose="020B0604020202020204" pitchFamily="34" charset="0"/>
            </a:endParaRPr>
          </a:p>
        </p:txBody>
      </p:sp>
      <p:sp>
        <p:nvSpPr>
          <p:cNvPr id="125" name="Rectangle 43"/>
          <p:cNvSpPr>
            <a:spLocks noChangeArrowheads="1"/>
          </p:cNvSpPr>
          <p:nvPr/>
        </p:nvSpPr>
        <p:spPr bwMode="auto">
          <a:xfrm>
            <a:off x="5807075" y="4110732"/>
            <a:ext cx="407988" cy="411162"/>
          </a:xfrm>
          <a:prstGeom prst="rect">
            <a:avLst/>
          </a:prstGeom>
          <a:solidFill>
            <a:srgbClr val="000099"/>
          </a:solidFill>
          <a:ln w="9525">
            <a:solidFill>
              <a:srgbClr val="000099"/>
            </a:solidFill>
            <a:miter lim="800000"/>
            <a:headEnd/>
            <a:tailEnd/>
          </a:ln>
        </p:spPr>
        <p:txBody>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en-AU" altLang="en-US" sz="1800">
              <a:latin typeface="Helvetica" panose="020B0604020202020204" pitchFamily="34" charset="0"/>
            </a:endParaRPr>
          </a:p>
        </p:txBody>
      </p:sp>
      <p:sp>
        <p:nvSpPr>
          <p:cNvPr id="126" name="Rectangle 44"/>
          <p:cNvSpPr>
            <a:spLocks noChangeArrowheads="1"/>
          </p:cNvSpPr>
          <p:nvPr/>
        </p:nvSpPr>
        <p:spPr bwMode="auto">
          <a:xfrm>
            <a:off x="4813300" y="3289994"/>
            <a:ext cx="406400" cy="679450"/>
          </a:xfrm>
          <a:prstGeom prst="rect">
            <a:avLst/>
          </a:prstGeom>
          <a:solidFill>
            <a:srgbClr val="000099"/>
          </a:solidFill>
          <a:ln w="9525">
            <a:solidFill>
              <a:srgbClr val="000099"/>
            </a:solidFill>
            <a:miter lim="800000"/>
            <a:headEnd/>
            <a:tailEnd/>
          </a:ln>
        </p:spPr>
        <p:txBody>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en-AU" altLang="en-US" sz="1800">
              <a:latin typeface="Helvetica" panose="020B0604020202020204" pitchFamily="34" charset="0"/>
            </a:endParaRPr>
          </a:p>
        </p:txBody>
      </p:sp>
      <p:sp>
        <p:nvSpPr>
          <p:cNvPr id="127" name="Rectangle 45"/>
          <p:cNvSpPr>
            <a:spLocks noChangeArrowheads="1"/>
          </p:cNvSpPr>
          <p:nvPr/>
        </p:nvSpPr>
        <p:spPr bwMode="auto">
          <a:xfrm>
            <a:off x="3821114" y="1634232"/>
            <a:ext cx="407987" cy="1103312"/>
          </a:xfrm>
          <a:prstGeom prst="rect">
            <a:avLst/>
          </a:prstGeom>
          <a:solidFill>
            <a:srgbClr val="000099"/>
          </a:solidFill>
          <a:ln w="9525">
            <a:solidFill>
              <a:srgbClr val="000099"/>
            </a:solidFill>
            <a:miter lim="800000"/>
            <a:headEnd/>
            <a:tailEnd/>
          </a:ln>
        </p:spPr>
        <p:txBody>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en-AU" altLang="en-US" sz="1800">
              <a:latin typeface="Helvetica" panose="020B0604020202020204" pitchFamily="34" charset="0"/>
            </a:endParaRPr>
          </a:p>
        </p:txBody>
      </p:sp>
      <p:cxnSp>
        <p:nvCxnSpPr>
          <p:cNvPr id="6" name="Straight Arrow Connector 5"/>
          <p:cNvCxnSpPr/>
          <p:nvPr/>
        </p:nvCxnSpPr>
        <p:spPr>
          <a:xfrm flipH="1">
            <a:off x="3460082" y="5592347"/>
            <a:ext cx="6214300"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679070" y="5728871"/>
            <a:ext cx="2557110" cy="646331"/>
          </a:xfrm>
          <a:prstGeom prst="rect">
            <a:avLst/>
          </a:prstGeom>
          <a:noFill/>
        </p:spPr>
        <p:txBody>
          <a:bodyPr wrap="non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Increased feed salinity</a:t>
            </a:r>
          </a:p>
          <a:p>
            <a:r>
              <a:rPr lang="en-US" dirty="0">
                <a:solidFill>
                  <a:schemeClr val="tx1">
                    <a:lumMod val="75000"/>
                    <a:lumOff val="25000"/>
                  </a:schemeClr>
                </a:solidFill>
                <a:latin typeface="Arial" panose="020B0604020202020204" pitchFamily="34" charset="0"/>
                <a:cs typeface="Arial" panose="020B0604020202020204" pitchFamily="34" charset="0"/>
              </a:rPr>
              <a:t>Increased salt rejection</a:t>
            </a:r>
          </a:p>
        </p:txBody>
      </p:sp>
    </p:spTree>
    <p:extLst>
      <p:ext uri="{BB962C8B-B14F-4D97-AF65-F5344CB8AC3E}">
        <p14:creationId xmlns:p14="http://schemas.microsoft.com/office/powerpoint/2010/main" val="3450189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9" name="Rectangle 7"/>
          <p:cNvSpPr>
            <a:spLocks noGrp="1" noChangeArrowheads="1"/>
          </p:cNvSpPr>
          <p:nvPr>
            <p:ph type="title"/>
          </p:nvPr>
        </p:nvSpPr>
        <p:spPr>
          <a:xfrm>
            <a:off x="685800" y="541963"/>
            <a:ext cx="10379243" cy="831465"/>
          </a:xfrm>
          <a:prstGeom prst="rect">
            <a:avLst/>
          </a:prstGeom>
        </p:spPr>
        <p:txBody>
          <a:bodyPr vert="horz" lIns="91440" tIns="45720" rIns="91440" bIns="45720" rtlCol="0" anchor="ctr">
            <a:noAutofit/>
          </a:bodyPr>
          <a:lstStyle/>
          <a:p>
            <a:r>
              <a:rPr lang="en-AU" sz="2800" dirty="0"/>
              <a:t>Different Types of RO Membrane </a:t>
            </a:r>
            <a:r>
              <a:rPr lang="en-AU" sz="2800" dirty="0" smtClean="0"/>
              <a:t>–</a:t>
            </a:r>
            <a:br>
              <a:rPr lang="en-AU" sz="2800" dirty="0" smtClean="0"/>
            </a:br>
            <a:r>
              <a:rPr lang="en-AU" sz="2800" dirty="0" smtClean="0"/>
              <a:t>Based </a:t>
            </a:r>
            <a:r>
              <a:rPr lang="en-AU" sz="2800" dirty="0"/>
              <a:t>on Ability to Remove Salt</a:t>
            </a:r>
          </a:p>
        </p:txBody>
      </p:sp>
      <p:sp>
        <p:nvSpPr>
          <p:cNvPr id="77826" name="Rectangle 3"/>
          <p:cNvSpPr>
            <a:spLocks noGrp="1" noChangeArrowheads="1"/>
          </p:cNvSpPr>
          <p:nvPr>
            <p:ph type="body" idx="4294967295"/>
          </p:nvPr>
        </p:nvSpPr>
        <p:spPr>
          <a:xfrm>
            <a:off x="2166815" y="1853467"/>
            <a:ext cx="8178800" cy="4114800"/>
          </a:xfrm>
          <a:prstGeom prst="rect">
            <a:avLst/>
          </a:prstGeom>
        </p:spPr>
        <p:txBody>
          <a:bodyPr/>
          <a:lstStyle/>
          <a:p>
            <a:pPr eaLnBrk="1" hangingPunct="1">
              <a:lnSpc>
                <a:spcPct val="90000"/>
              </a:lnSpc>
            </a:pPr>
            <a:r>
              <a:rPr lang="en-AU" sz="2000" dirty="0"/>
              <a:t>Quality Considerations (</a:t>
            </a:r>
            <a:r>
              <a:rPr lang="en-AU" sz="2000" dirty="0" err="1"/>
              <a:t>Eg</a:t>
            </a:r>
            <a:r>
              <a:rPr lang="en-AU" sz="2000" dirty="0"/>
              <a:t> DOW family of membranes)</a:t>
            </a:r>
          </a:p>
          <a:p>
            <a:pPr marL="457200" lvl="1" eaLnBrk="1" hangingPunct="1">
              <a:lnSpc>
                <a:spcPct val="90000"/>
              </a:lnSpc>
              <a:buFont typeface="Arial" panose="020B0604020202020204" pitchFamily="34" charset="0"/>
              <a:buChar char="–"/>
            </a:pPr>
            <a:r>
              <a:rPr lang="en-AU" sz="1800" dirty="0"/>
              <a:t>NF 270</a:t>
            </a:r>
          </a:p>
          <a:p>
            <a:pPr marL="457200" lvl="1" eaLnBrk="1" hangingPunct="1">
              <a:lnSpc>
                <a:spcPct val="90000"/>
              </a:lnSpc>
              <a:buFont typeface="Arial" panose="020B0604020202020204" pitchFamily="34" charset="0"/>
              <a:buChar char="–"/>
            </a:pPr>
            <a:r>
              <a:rPr lang="en-AU" sz="1800" dirty="0"/>
              <a:t>NF 90 </a:t>
            </a:r>
          </a:p>
          <a:p>
            <a:pPr marL="457200" lvl="1" eaLnBrk="1" hangingPunct="1">
              <a:lnSpc>
                <a:spcPct val="90000"/>
              </a:lnSpc>
              <a:buFont typeface="Arial" panose="020B0604020202020204" pitchFamily="34" charset="0"/>
              <a:buChar char="–"/>
            </a:pPr>
            <a:r>
              <a:rPr lang="en-AU" sz="1800" dirty="0"/>
              <a:t>BW 30 (Low Energy)</a:t>
            </a:r>
          </a:p>
          <a:p>
            <a:pPr marL="457200" lvl="1" eaLnBrk="1" hangingPunct="1">
              <a:lnSpc>
                <a:spcPct val="90000"/>
              </a:lnSpc>
              <a:buFont typeface="Arial" panose="020B0604020202020204" pitchFamily="34" charset="0"/>
              <a:buChar char="–"/>
            </a:pPr>
            <a:r>
              <a:rPr lang="en-AU" sz="1800" dirty="0"/>
              <a:t>BW 30</a:t>
            </a:r>
          </a:p>
          <a:p>
            <a:pPr marL="457200" lvl="1" eaLnBrk="1" hangingPunct="1">
              <a:lnSpc>
                <a:spcPct val="90000"/>
              </a:lnSpc>
              <a:buFont typeface="Arial" panose="020B0604020202020204" pitchFamily="34" charset="0"/>
              <a:buChar char="–"/>
            </a:pPr>
            <a:r>
              <a:rPr lang="en-AU" sz="1800" dirty="0"/>
              <a:t>SW 30 (Low Energy)</a:t>
            </a:r>
          </a:p>
          <a:p>
            <a:pPr marL="457200" lvl="1" eaLnBrk="1" hangingPunct="1">
              <a:lnSpc>
                <a:spcPct val="90000"/>
              </a:lnSpc>
              <a:buFont typeface="Arial" panose="020B0604020202020204" pitchFamily="34" charset="0"/>
              <a:buChar char="–"/>
            </a:pPr>
            <a:r>
              <a:rPr lang="en-AU" sz="1800" dirty="0"/>
              <a:t>SW 30HR (High Rejection)</a:t>
            </a:r>
          </a:p>
          <a:p>
            <a:pPr lvl="1" eaLnBrk="1" hangingPunct="1">
              <a:lnSpc>
                <a:spcPct val="90000"/>
              </a:lnSpc>
            </a:pPr>
            <a:endParaRPr lang="en-AU" sz="1800" dirty="0"/>
          </a:p>
          <a:p>
            <a:pPr eaLnBrk="1" hangingPunct="1">
              <a:lnSpc>
                <a:spcPct val="90000"/>
              </a:lnSpc>
            </a:pPr>
            <a:r>
              <a:rPr lang="en-AU" sz="2000" dirty="0"/>
              <a:t>NF = </a:t>
            </a:r>
            <a:r>
              <a:rPr lang="en-AU" sz="2000" dirty="0" err="1"/>
              <a:t>Nanofiltration</a:t>
            </a:r>
            <a:endParaRPr lang="en-AU" sz="2000" dirty="0"/>
          </a:p>
          <a:p>
            <a:pPr eaLnBrk="1" hangingPunct="1">
              <a:lnSpc>
                <a:spcPct val="90000"/>
              </a:lnSpc>
            </a:pPr>
            <a:r>
              <a:rPr lang="en-AU" sz="2000" dirty="0"/>
              <a:t>BW = Brackish Water RO</a:t>
            </a:r>
          </a:p>
          <a:p>
            <a:pPr eaLnBrk="1" hangingPunct="1">
              <a:lnSpc>
                <a:spcPct val="90000"/>
              </a:lnSpc>
            </a:pPr>
            <a:r>
              <a:rPr lang="en-AU" sz="2000" dirty="0"/>
              <a:t>SW = Seawater RO</a:t>
            </a:r>
          </a:p>
        </p:txBody>
      </p:sp>
      <p:sp>
        <p:nvSpPr>
          <p:cNvPr id="738307" name="Line 4"/>
          <p:cNvSpPr>
            <a:spLocks noChangeShapeType="1"/>
          </p:cNvSpPr>
          <p:nvPr/>
        </p:nvSpPr>
        <p:spPr bwMode="auto">
          <a:xfrm>
            <a:off x="6632575" y="2598739"/>
            <a:ext cx="0" cy="2263775"/>
          </a:xfrm>
          <a:prstGeom prst="line">
            <a:avLst/>
          </a:prstGeom>
          <a:noFill/>
          <a:ln w="3175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77828" name="Text Box 5"/>
          <p:cNvSpPr txBox="1">
            <a:spLocks noChangeArrowheads="1"/>
          </p:cNvSpPr>
          <p:nvPr/>
        </p:nvSpPr>
        <p:spPr bwMode="auto">
          <a:xfrm>
            <a:off x="6832444" y="2633451"/>
            <a:ext cx="3764172" cy="1585049"/>
          </a:xfrm>
          <a:prstGeom prst="rect">
            <a:avLst/>
          </a:prstGeom>
          <a:extLst/>
        </p:spPr>
        <p:txBody>
          <a:bodyPr vert="horz" lIns="91440" tIns="45720" rIns="91440" bIns="45720" rtlCol="0">
            <a:normAutofit/>
          </a:bodyPr>
          <a:lstStyle>
            <a:lvl1pPr marL="228600" indent="-228600">
              <a:lnSpc>
                <a:spcPct val="90000"/>
              </a:lnSpc>
              <a:spcBef>
                <a:spcPts val="1000"/>
              </a:spcBef>
              <a:buFont typeface="Arial" panose="020B0604020202020204" pitchFamily="34" charset="0"/>
              <a:buChar char="•"/>
              <a:defRPr sz="2000">
                <a:latin typeface="Arial" panose="020B0604020202020204" pitchFamily="34" charset="0"/>
                <a:cs typeface="Arial" panose="020B0604020202020204" pitchFamily="34" charset="0"/>
              </a:defRPr>
            </a:lvl1pPr>
            <a:lvl2pPr marL="685800" lvl="1"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cs typeface="Arial" panose="020B0604020202020204" pitchFamily="34" charset="0"/>
              </a:defRPr>
            </a:lvl3pPr>
            <a:lvl4pPr marL="16002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AU" dirty="0"/>
              <a:t>Decreasing salt passage</a:t>
            </a:r>
          </a:p>
          <a:p>
            <a:pPr marL="0" indent="0">
              <a:buNone/>
            </a:pPr>
            <a:r>
              <a:rPr lang="en-AU" dirty="0"/>
              <a:t>(i.e. lower salinity product)</a:t>
            </a:r>
          </a:p>
          <a:p>
            <a:pPr marL="0" indent="0">
              <a:buNone/>
            </a:pPr>
            <a:endParaRPr lang="en-US" dirty="0"/>
          </a:p>
          <a:p>
            <a:pPr marL="0" indent="0">
              <a:buNone/>
            </a:pPr>
            <a:r>
              <a:rPr lang="en-US" dirty="0"/>
              <a:t>Generally increased pressure</a:t>
            </a:r>
            <a:endParaRPr lang="en-AU" dirty="0"/>
          </a:p>
        </p:txBody>
      </p:sp>
      <p:cxnSp>
        <p:nvCxnSpPr>
          <p:cNvPr id="3" name="Straight Arrow Connector 2"/>
          <p:cNvCxnSpPr>
            <a:endCxn id="4" idx="1"/>
          </p:cNvCxnSpPr>
          <p:nvPr/>
        </p:nvCxnSpPr>
        <p:spPr>
          <a:xfrm>
            <a:off x="4770408" y="4597879"/>
            <a:ext cx="2062036" cy="8570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 name="Rectangle 3"/>
          <p:cNvSpPr/>
          <p:nvPr/>
        </p:nvSpPr>
        <p:spPr>
          <a:xfrm>
            <a:off x="6832444" y="4698538"/>
            <a:ext cx="3378356" cy="15127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Target divalent ions, macromolecules while allowing salt passage.</a:t>
            </a:r>
          </a:p>
          <a:p>
            <a:pPr algn="ctr"/>
            <a:r>
              <a:rPr lang="en-US" dirty="0">
                <a:latin typeface="Arial" panose="020B0604020202020204" pitchFamily="34" charset="0"/>
                <a:cs typeface="Arial" panose="020B0604020202020204" pitchFamily="34" charset="0"/>
              </a:rPr>
              <a:t>Many specifically tailored. </a:t>
            </a:r>
          </a:p>
        </p:txBody>
      </p:sp>
    </p:spTree>
    <p:extLst>
      <p:ext uri="{BB962C8B-B14F-4D97-AF65-F5344CB8AC3E}">
        <p14:creationId xmlns:p14="http://schemas.microsoft.com/office/powerpoint/2010/main" val="3035425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39496"/>
            <a:ext cx="10477500" cy="533400"/>
          </a:xfrm>
        </p:spPr>
        <p:txBody>
          <a:bodyPr/>
          <a:lstStyle/>
          <a:p>
            <a:r>
              <a:rPr lang="en-US" sz="2800" dirty="0"/>
              <a:t>Project Partners</a:t>
            </a:r>
          </a:p>
        </p:txBody>
      </p:sp>
      <p:sp>
        <p:nvSpPr>
          <p:cNvPr id="6" name="Text Placeholder 5"/>
          <p:cNvSpPr>
            <a:spLocks noGrp="1"/>
          </p:cNvSpPr>
          <p:nvPr>
            <p:ph type="body" sz="quarter" idx="11"/>
          </p:nvPr>
        </p:nvSpPr>
        <p:spPr>
          <a:xfrm>
            <a:off x="914400" y="1602259"/>
            <a:ext cx="5029200" cy="4572000"/>
          </a:xfrm>
        </p:spPr>
        <p:txBody>
          <a:bodyPr/>
          <a:lstStyle/>
          <a:p>
            <a:r>
              <a:rPr lang="en-US" sz="2800" dirty="0"/>
              <a:t>Hazen and Sawyer</a:t>
            </a:r>
          </a:p>
          <a:p>
            <a:r>
              <a:rPr lang="en-US" sz="2800" dirty="0" err="1" smtClean="0"/>
              <a:t>Carollo</a:t>
            </a:r>
            <a:r>
              <a:rPr lang="en-US" sz="2800" dirty="0" smtClean="0"/>
              <a:t> Engineers</a:t>
            </a:r>
            <a:endParaRPr lang="en-US" sz="2800" dirty="0"/>
          </a:p>
          <a:p>
            <a:r>
              <a:rPr lang="en-US" sz="2800" dirty="0"/>
              <a:t>Santa Clara Valley Water District</a:t>
            </a:r>
          </a:p>
          <a:p>
            <a:r>
              <a:rPr lang="en-US" sz="2800" dirty="0" smtClean="0"/>
              <a:t>LA </a:t>
            </a:r>
            <a:r>
              <a:rPr lang="en-US" sz="2800" dirty="0"/>
              <a:t>Sanitation District</a:t>
            </a:r>
          </a:p>
          <a:p>
            <a:r>
              <a:rPr lang="en-US" sz="2800" dirty="0"/>
              <a:t>Gwinnett County (GA)</a:t>
            </a:r>
          </a:p>
          <a:p>
            <a:r>
              <a:rPr lang="en-US" sz="2800" dirty="0"/>
              <a:t>El Paso Water </a:t>
            </a:r>
            <a:r>
              <a:rPr lang="en-US" sz="2800" dirty="0" smtClean="0"/>
              <a:t>Utilities</a:t>
            </a:r>
          </a:p>
          <a:p>
            <a:r>
              <a:rPr lang="en-US" sz="2800" dirty="0" smtClean="0"/>
              <a:t>UFTREEO (University of Florida</a:t>
            </a:r>
            <a:endParaRPr lang="en-US" sz="2800" dirty="0"/>
          </a:p>
          <a:p>
            <a:pPr marL="0" indent="0">
              <a:buNone/>
            </a:pPr>
            <a:endParaRPr lang="en-US" sz="2800" dirty="0"/>
          </a:p>
          <a:p>
            <a:endParaRPr lang="en-US" sz="2800" dirty="0"/>
          </a:p>
        </p:txBody>
      </p:sp>
      <p:sp>
        <p:nvSpPr>
          <p:cNvPr id="7" name="Content Placeholder 6"/>
          <p:cNvSpPr>
            <a:spLocks noGrp="1"/>
          </p:cNvSpPr>
          <p:nvPr>
            <p:ph sz="quarter" idx="12"/>
          </p:nvPr>
        </p:nvSpPr>
        <p:spPr/>
        <p:txBody>
          <a:bodyPr>
            <a:normAutofit/>
          </a:bodyPr>
          <a:lstStyle/>
          <a:p>
            <a:pPr marL="457200" indent="-457200">
              <a:spcBef>
                <a:spcPts val="950"/>
              </a:spcBef>
              <a:buFont typeface="Arial" panose="020B0604020202020204" pitchFamily="34" charset="0"/>
              <a:buChar char="•"/>
            </a:pPr>
            <a:r>
              <a:rPr lang="en-US" sz="2800" dirty="0" smtClean="0"/>
              <a:t>Sacramento </a:t>
            </a:r>
            <a:r>
              <a:rPr lang="en-US" sz="2800" dirty="0"/>
              <a:t>State</a:t>
            </a:r>
          </a:p>
          <a:p>
            <a:pPr marL="457200" indent="-457200">
              <a:spcBef>
                <a:spcPts val="950"/>
              </a:spcBef>
              <a:buFont typeface="Arial" panose="020B0604020202020204" pitchFamily="34" charset="0"/>
              <a:buChar char="•"/>
            </a:pPr>
            <a:r>
              <a:rPr lang="en-US" sz="2800" dirty="0"/>
              <a:t>University of Arizona-WEST Center</a:t>
            </a:r>
          </a:p>
          <a:p>
            <a:pPr marL="457200" indent="-457200">
              <a:spcBef>
                <a:spcPts val="950"/>
              </a:spcBef>
              <a:buFont typeface="Arial" panose="020B0604020202020204" pitchFamily="34" charset="0"/>
              <a:buChar char="•"/>
            </a:pPr>
            <a:r>
              <a:rPr lang="en-US" sz="2800" dirty="0" err="1"/>
              <a:t>TrojanUV</a:t>
            </a:r>
            <a:endParaRPr lang="en-US" sz="2800" dirty="0"/>
          </a:p>
          <a:p>
            <a:pPr marL="457200" indent="-457200">
              <a:spcBef>
                <a:spcPts val="950"/>
              </a:spcBef>
              <a:buFont typeface="Arial" panose="020B0604020202020204" pitchFamily="34" charset="0"/>
              <a:buChar char="•"/>
            </a:pPr>
            <a:r>
              <a:rPr lang="en-US" sz="2800" dirty="0"/>
              <a:t>Xylem Inc.</a:t>
            </a:r>
          </a:p>
          <a:p>
            <a:pPr marL="457200" indent="-457200">
              <a:spcBef>
                <a:spcPts val="950"/>
              </a:spcBef>
              <a:buFont typeface="Arial" panose="020B0604020202020204" pitchFamily="34" charset="0"/>
              <a:buChar char="•"/>
            </a:pPr>
            <a:r>
              <a:rPr lang="en-US" sz="2800" dirty="0"/>
              <a:t>Process Applications </a:t>
            </a:r>
            <a:r>
              <a:rPr lang="en-US" sz="2800" dirty="0" smtClean="0"/>
              <a:t>Inc.</a:t>
            </a:r>
            <a:endParaRPr lang="en-US" sz="2800" dirty="0"/>
          </a:p>
          <a:p>
            <a:pPr marL="457200" indent="-457200">
              <a:spcBef>
                <a:spcPts val="950"/>
              </a:spcBef>
              <a:buFont typeface="Arial" panose="020B0604020202020204" pitchFamily="34" charset="0"/>
              <a:buChar char="•"/>
            </a:pPr>
            <a:r>
              <a:rPr lang="en-US" sz="2800" dirty="0" err="1"/>
              <a:t>Calgon</a:t>
            </a:r>
            <a:r>
              <a:rPr lang="en-US" sz="2800" dirty="0"/>
              <a:t> Carbon Corporation</a:t>
            </a:r>
          </a:p>
          <a:p>
            <a:pPr>
              <a:spcBef>
                <a:spcPts val="950"/>
              </a:spcBef>
            </a:pPr>
            <a:endParaRPr lang="en-US" sz="2800" dirty="0"/>
          </a:p>
        </p:txBody>
      </p:sp>
    </p:spTree>
    <p:extLst>
      <p:ext uri="{BB962C8B-B14F-4D97-AF65-F5344CB8AC3E}">
        <p14:creationId xmlns:p14="http://schemas.microsoft.com/office/powerpoint/2010/main" val="4080430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3"/>
          <p:cNvPicPr>
            <a:picLocks noChangeAspect="1" noChangeArrowheads="1"/>
          </p:cNvPicPr>
          <p:nvPr/>
        </p:nvPicPr>
        <p:blipFill>
          <a:blip r:embed="rId2" cstate="print"/>
          <a:srcRect/>
          <a:stretch>
            <a:fillRect/>
          </a:stretch>
        </p:blipFill>
        <p:spPr bwMode="auto">
          <a:xfrm>
            <a:off x="1007462" y="1543051"/>
            <a:ext cx="8609613" cy="4678364"/>
          </a:xfrm>
          <a:prstGeom prst="rect">
            <a:avLst/>
          </a:prstGeom>
          <a:noFill/>
          <a:ln w="9525">
            <a:noFill/>
            <a:miter lim="800000"/>
            <a:headEnd/>
            <a:tailEnd/>
          </a:ln>
        </p:spPr>
      </p:pic>
      <p:sp>
        <p:nvSpPr>
          <p:cNvPr id="47107" name="Title 3"/>
          <p:cNvSpPr>
            <a:spLocks noGrp="1"/>
          </p:cNvSpPr>
          <p:nvPr>
            <p:ph type="title"/>
          </p:nvPr>
        </p:nvSpPr>
        <p:spPr>
          <a:xfrm>
            <a:off x="685800" y="541964"/>
            <a:ext cx="10379243" cy="533400"/>
          </a:xfrm>
        </p:spPr>
        <p:txBody>
          <a:bodyPr>
            <a:normAutofit/>
          </a:bodyPr>
          <a:lstStyle/>
          <a:p>
            <a:r>
              <a:rPr lang="en-AU" sz="2800" dirty="0"/>
              <a:t>Spiral Wound RO </a:t>
            </a:r>
            <a:r>
              <a:rPr lang="en-AU" sz="2800" dirty="0" smtClean="0"/>
              <a:t>and </a:t>
            </a:r>
            <a:r>
              <a:rPr lang="en-AU" sz="2800" dirty="0"/>
              <a:t>NF Elements</a:t>
            </a:r>
          </a:p>
        </p:txBody>
      </p:sp>
    </p:spTree>
    <p:extLst>
      <p:ext uri="{BB962C8B-B14F-4D97-AF65-F5344CB8AC3E}">
        <p14:creationId xmlns:p14="http://schemas.microsoft.com/office/powerpoint/2010/main" val="401205767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515600" cy="530352"/>
          </a:xfrm>
        </p:spPr>
        <p:txBody>
          <a:bodyPr>
            <a:normAutofit/>
          </a:bodyPr>
          <a:lstStyle/>
          <a:p>
            <a:r>
              <a:rPr lang="en-US" sz="2800" dirty="0"/>
              <a:t>RO Membrane is Manufactured as a Flat Sheet</a:t>
            </a:r>
          </a:p>
        </p:txBody>
      </p:sp>
      <p:pic>
        <p:nvPicPr>
          <p:cNvPr id="3" name="Picture 2"/>
          <p:cNvPicPr>
            <a:picLocks noChangeAspect="1"/>
          </p:cNvPicPr>
          <p:nvPr/>
        </p:nvPicPr>
        <p:blipFill>
          <a:blip r:embed="rId2"/>
          <a:stretch>
            <a:fillRect/>
          </a:stretch>
        </p:blipFill>
        <p:spPr>
          <a:xfrm>
            <a:off x="1854475" y="2063119"/>
            <a:ext cx="3562790" cy="2484818"/>
          </a:xfrm>
          <a:prstGeom prst="rect">
            <a:avLst/>
          </a:prstGeom>
        </p:spPr>
      </p:pic>
      <p:pic>
        <p:nvPicPr>
          <p:cNvPr id="4" name="Picture 3"/>
          <p:cNvPicPr>
            <a:picLocks noChangeAspect="1"/>
          </p:cNvPicPr>
          <p:nvPr/>
        </p:nvPicPr>
        <p:blipFill>
          <a:blip r:embed="rId3"/>
          <a:stretch>
            <a:fillRect/>
          </a:stretch>
        </p:blipFill>
        <p:spPr>
          <a:xfrm>
            <a:off x="6487501" y="2063120"/>
            <a:ext cx="3121721" cy="2509231"/>
          </a:xfrm>
          <a:prstGeom prst="rect">
            <a:avLst/>
          </a:prstGeom>
        </p:spPr>
      </p:pic>
    </p:spTree>
    <p:extLst>
      <p:ext uri="{BB962C8B-B14F-4D97-AF65-F5344CB8AC3E}">
        <p14:creationId xmlns:p14="http://schemas.microsoft.com/office/powerpoint/2010/main" val="39545493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539496"/>
            <a:ext cx="8229600" cy="530352"/>
          </a:xfrm>
        </p:spPr>
        <p:txBody>
          <a:bodyPr vert="horz" lIns="91440" tIns="45720" rIns="91440" bIns="45720" rtlCol="0" anchor="ctr">
            <a:noAutofit/>
          </a:bodyPr>
          <a:lstStyle/>
          <a:p>
            <a:r>
              <a:rPr lang="en-US" sz="2800" dirty="0"/>
              <a:t>Membrane Structure – Semi Permeable</a:t>
            </a:r>
          </a:p>
        </p:txBody>
      </p:sp>
      <p:sp>
        <p:nvSpPr>
          <p:cNvPr id="22531" name="Text Box 3"/>
          <p:cNvSpPr txBox="1">
            <a:spLocks noChangeArrowheads="1"/>
          </p:cNvSpPr>
          <p:nvPr/>
        </p:nvSpPr>
        <p:spPr bwMode="auto">
          <a:xfrm rot="-5400000">
            <a:off x="-329547" y="3621415"/>
            <a:ext cx="42643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sz="2800" dirty="0">
                <a:latin typeface="Arial" panose="020B0604020202020204" pitchFamily="34" charset="0"/>
                <a:cs typeface="Arial" panose="020B0604020202020204" pitchFamily="34" charset="0"/>
              </a:rPr>
              <a:t>Membrane Cross-Section</a:t>
            </a:r>
          </a:p>
        </p:txBody>
      </p:sp>
      <p:grpSp>
        <p:nvGrpSpPr>
          <p:cNvPr id="22532" name="Group 4"/>
          <p:cNvGrpSpPr>
            <a:grpSpLocks/>
          </p:cNvGrpSpPr>
          <p:nvPr/>
        </p:nvGrpSpPr>
        <p:grpSpPr bwMode="auto">
          <a:xfrm>
            <a:off x="4367213" y="1963739"/>
            <a:ext cx="6405562" cy="4116388"/>
            <a:chOff x="1111" y="1246"/>
            <a:chExt cx="4035" cy="2593"/>
          </a:xfrm>
        </p:grpSpPr>
        <p:sp>
          <p:nvSpPr>
            <p:cNvPr id="22536" name="Text Box 5"/>
            <p:cNvSpPr txBox="1">
              <a:spLocks noChangeArrowheads="1"/>
            </p:cNvSpPr>
            <p:nvPr/>
          </p:nvSpPr>
          <p:spPr bwMode="auto">
            <a:xfrm>
              <a:off x="2844" y="3548"/>
              <a:ext cx="230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b="1" dirty="0">
                  <a:latin typeface="Arial" panose="020B0604020202020204" pitchFamily="34" charset="0"/>
                  <a:cs typeface="Arial" panose="020B0604020202020204" pitchFamily="34" charset="0"/>
                </a:rPr>
                <a:t>100,000 X Magnification</a:t>
              </a:r>
            </a:p>
          </p:txBody>
        </p:sp>
        <p:sp>
          <p:nvSpPr>
            <p:cNvPr id="22537" name="Line 6"/>
            <p:cNvSpPr>
              <a:spLocks noChangeShapeType="1"/>
            </p:cNvSpPr>
            <p:nvPr/>
          </p:nvSpPr>
          <p:spPr bwMode="auto">
            <a:xfrm>
              <a:off x="4915" y="1617"/>
              <a:ext cx="0" cy="1934"/>
            </a:xfrm>
            <a:prstGeom prst="line">
              <a:avLst/>
            </a:prstGeom>
            <a:noFill/>
            <a:ln w="2857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grpSp>
          <p:nvGrpSpPr>
            <p:cNvPr id="22538" name="Group 7"/>
            <p:cNvGrpSpPr>
              <a:grpSpLocks/>
            </p:cNvGrpSpPr>
            <p:nvPr/>
          </p:nvGrpSpPr>
          <p:grpSpPr bwMode="auto">
            <a:xfrm>
              <a:off x="1111" y="1623"/>
              <a:ext cx="924" cy="2036"/>
              <a:chOff x="768" y="1571"/>
              <a:chExt cx="979" cy="2332"/>
            </a:xfrm>
          </p:grpSpPr>
          <p:sp>
            <p:nvSpPr>
              <p:cNvPr id="22543" name="Rectangle 8" descr="Granite"/>
              <p:cNvSpPr>
                <a:spLocks noChangeArrowheads="1"/>
              </p:cNvSpPr>
              <p:nvPr/>
            </p:nvSpPr>
            <p:spPr bwMode="auto">
              <a:xfrm>
                <a:off x="768" y="2112"/>
                <a:ext cx="979" cy="1791"/>
              </a:xfrm>
              <a:prstGeom prst="rect">
                <a:avLst/>
              </a:prstGeom>
              <a:blipFill dpi="0" rotWithShape="0">
                <a:blip r:embed="rId3"/>
                <a:srcRect/>
                <a:tile tx="0" ty="0" sx="100000" sy="100000" flip="none" algn="tl"/>
              </a:blipFill>
              <a:ln w="12700">
                <a:solidFill>
                  <a:schemeClr val="bg2"/>
                </a:solidFill>
                <a:miter lim="800000"/>
                <a:headEnd type="none" w="sm" len="sm"/>
                <a:tailEnd type="none" w="sm" len="sm"/>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sz="2000" b="1" dirty="0">
                    <a:solidFill>
                      <a:schemeClr val="bg1"/>
                    </a:solidFill>
                    <a:latin typeface="Arial" panose="020B0604020202020204" pitchFamily="34" charset="0"/>
                    <a:cs typeface="Arial" panose="020B0604020202020204" pitchFamily="34" charset="0"/>
                  </a:rPr>
                  <a:t>FABRIC</a:t>
                </a:r>
              </a:p>
            </p:txBody>
          </p:sp>
          <p:sp>
            <p:nvSpPr>
              <p:cNvPr id="22544" name="Rectangle 9" descr="White marble"/>
              <p:cNvSpPr>
                <a:spLocks noChangeArrowheads="1"/>
              </p:cNvSpPr>
              <p:nvPr/>
            </p:nvSpPr>
            <p:spPr bwMode="auto">
              <a:xfrm>
                <a:off x="768" y="1666"/>
                <a:ext cx="979" cy="451"/>
              </a:xfrm>
              <a:prstGeom prst="rect">
                <a:avLst/>
              </a:prstGeom>
              <a:blipFill dpi="0" rotWithShape="0">
                <a:blip r:embed="rId4"/>
                <a:srcRect/>
                <a:tile tx="0" ty="0" sx="100000" sy="100000" flip="none" algn="tl"/>
              </a:blipFill>
              <a:ln w="12700">
                <a:solidFill>
                  <a:schemeClr val="bg2"/>
                </a:solidFill>
                <a:miter lim="800000"/>
                <a:headEnd type="none" w="sm" len="sm"/>
                <a:tailEnd type="none" w="sm" len="sm"/>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AU" sz="1400" b="1"/>
              </a:p>
            </p:txBody>
          </p:sp>
          <p:sp>
            <p:nvSpPr>
              <p:cNvPr id="22545" name="Rectangle 10" descr="Newsprint"/>
              <p:cNvSpPr>
                <a:spLocks noChangeArrowheads="1"/>
              </p:cNvSpPr>
              <p:nvPr/>
            </p:nvSpPr>
            <p:spPr bwMode="auto">
              <a:xfrm>
                <a:off x="768" y="1571"/>
                <a:ext cx="979" cy="95"/>
              </a:xfrm>
              <a:prstGeom prst="rect">
                <a:avLst/>
              </a:prstGeom>
              <a:blipFill dpi="0" rotWithShape="0">
                <a:blip r:embed="rId5"/>
                <a:srcRect/>
                <a:tile tx="0" ty="0" sx="100000" sy="100000" flip="none" algn="tl"/>
              </a:blipFill>
              <a:ln w="12700">
                <a:solidFill>
                  <a:schemeClr val="bg2"/>
                </a:solidFill>
                <a:miter lim="800000"/>
                <a:headEnd type="none" w="sm" len="sm"/>
                <a:tailEnd type="none" w="sm" len="sm"/>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p>
            </p:txBody>
          </p:sp>
        </p:grpSp>
        <p:sp>
          <p:nvSpPr>
            <p:cNvPr id="22539" name="Line 11"/>
            <p:cNvSpPr>
              <a:spLocks noChangeShapeType="1"/>
            </p:cNvSpPr>
            <p:nvPr/>
          </p:nvSpPr>
          <p:spPr bwMode="auto">
            <a:xfrm flipH="1" flipV="1">
              <a:off x="2107" y="1665"/>
              <a:ext cx="680" cy="6"/>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en-US"/>
            </a:p>
          </p:txBody>
        </p:sp>
        <p:sp>
          <p:nvSpPr>
            <p:cNvPr id="22540" name="Line 12"/>
            <p:cNvSpPr>
              <a:spLocks noChangeShapeType="1"/>
            </p:cNvSpPr>
            <p:nvPr/>
          </p:nvSpPr>
          <p:spPr bwMode="auto">
            <a:xfrm flipH="1" flipV="1">
              <a:off x="2062" y="1958"/>
              <a:ext cx="770" cy="6"/>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en-US"/>
            </a:p>
          </p:txBody>
        </p:sp>
        <p:sp>
          <p:nvSpPr>
            <p:cNvPr id="22541" name="Line 13"/>
            <p:cNvSpPr>
              <a:spLocks noChangeShapeType="1"/>
            </p:cNvSpPr>
            <p:nvPr/>
          </p:nvSpPr>
          <p:spPr bwMode="auto">
            <a:xfrm flipH="1" flipV="1">
              <a:off x="2062" y="3090"/>
              <a:ext cx="770" cy="5"/>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en-US"/>
            </a:p>
          </p:txBody>
        </p:sp>
        <p:pic>
          <p:nvPicPr>
            <p:cNvPr id="22542" name="Picture 1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832" y="1246"/>
              <a:ext cx="1956" cy="2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33" name="Text Box 15"/>
          <p:cNvSpPr txBox="1">
            <a:spLocks noChangeArrowheads="1"/>
          </p:cNvSpPr>
          <p:nvPr/>
        </p:nvSpPr>
        <p:spPr bwMode="auto">
          <a:xfrm>
            <a:off x="2476500" y="2430464"/>
            <a:ext cx="16594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sz="1200">
                <a:latin typeface="Arial" panose="020B0604020202020204" pitchFamily="34" charset="0"/>
                <a:cs typeface="Arial" panose="020B0604020202020204" pitchFamily="34" charset="0"/>
              </a:rPr>
              <a:t>0.1 micron Polyamide</a:t>
            </a:r>
          </a:p>
        </p:txBody>
      </p:sp>
      <p:sp>
        <p:nvSpPr>
          <p:cNvPr id="22534" name="Text Box 16"/>
          <p:cNvSpPr txBox="1">
            <a:spLocks noChangeArrowheads="1"/>
          </p:cNvSpPr>
          <p:nvPr/>
        </p:nvSpPr>
        <p:spPr bwMode="auto">
          <a:xfrm>
            <a:off x="2462213" y="2909889"/>
            <a:ext cx="16930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sz="1200">
                <a:latin typeface="Arial" panose="020B0604020202020204" pitchFamily="34" charset="0"/>
                <a:cs typeface="Arial" panose="020B0604020202020204" pitchFamily="34" charset="0"/>
              </a:rPr>
              <a:t>75 micron Polysulfone</a:t>
            </a:r>
          </a:p>
        </p:txBody>
      </p:sp>
      <p:sp>
        <p:nvSpPr>
          <p:cNvPr id="22535" name="Text Box 17"/>
          <p:cNvSpPr txBox="1">
            <a:spLocks noChangeArrowheads="1"/>
          </p:cNvSpPr>
          <p:nvPr/>
        </p:nvSpPr>
        <p:spPr bwMode="auto">
          <a:xfrm>
            <a:off x="2287589" y="3883025"/>
            <a:ext cx="21804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sz="1200">
                <a:latin typeface="Arial" panose="020B0604020202020204" pitchFamily="34" charset="0"/>
                <a:cs typeface="Arial" panose="020B0604020202020204" pitchFamily="34" charset="0"/>
              </a:rPr>
              <a:t>2000 micron Polyester Fabric</a:t>
            </a:r>
          </a:p>
        </p:txBody>
      </p:sp>
    </p:spTree>
    <p:extLst>
      <p:ext uri="{BB962C8B-B14F-4D97-AF65-F5344CB8AC3E}">
        <p14:creationId xmlns:p14="http://schemas.microsoft.com/office/powerpoint/2010/main" val="9143615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58"/>
          <p:cNvSpPr>
            <a:spLocks noChangeArrowheads="1"/>
          </p:cNvSpPr>
          <p:nvPr/>
        </p:nvSpPr>
        <p:spPr bwMode="auto">
          <a:xfrm>
            <a:off x="152400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eaLnBrk="1" hangingPunct="1"/>
            <a:r>
              <a:rPr lang="en-US" sz="2400" b="0">
                <a:solidFill>
                  <a:schemeClr val="bg1"/>
                </a:solidFill>
                <a:latin typeface="Arial" panose="020B0604020202020204" pitchFamily="34" charset="0"/>
              </a:rPr>
              <a:t>RO/ NF Membrane Separation Mechanism</a:t>
            </a:r>
          </a:p>
        </p:txBody>
      </p:sp>
      <p:sp>
        <p:nvSpPr>
          <p:cNvPr id="60419" name="AutoShape 2"/>
          <p:cNvSpPr>
            <a:spLocks noChangeArrowheads="1"/>
          </p:cNvSpPr>
          <p:nvPr/>
        </p:nvSpPr>
        <p:spPr bwMode="auto">
          <a:xfrm>
            <a:off x="1676400" y="1752600"/>
            <a:ext cx="1676400" cy="1143000"/>
          </a:xfrm>
          <a:prstGeom prst="rightArrow">
            <a:avLst>
              <a:gd name="adj1" fmla="val 50000"/>
              <a:gd name="adj2" fmla="val 36667"/>
            </a:avLst>
          </a:prstGeom>
          <a:gradFill rotWithShape="1">
            <a:gsLst>
              <a:gs pos="0">
                <a:srgbClr val="66FF33"/>
              </a:gs>
              <a:gs pos="100000">
                <a:srgbClr val="2F7618"/>
              </a:gs>
            </a:gsLst>
            <a:lin ang="5400000" scaled="1"/>
          </a:gradFill>
          <a:ln w="9525" algn="ctr">
            <a:solidFill>
              <a:schemeClr val="tx1"/>
            </a:solidFill>
            <a:miter lim="800000"/>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a:latin typeface="Arial" panose="020B0604020202020204" pitchFamily="34" charset="0"/>
              </a:rPr>
              <a:t>   Feed Flow</a:t>
            </a:r>
          </a:p>
        </p:txBody>
      </p:sp>
      <p:sp>
        <p:nvSpPr>
          <p:cNvPr id="40" name="Oval 3"/>
          <p:cNvSpPr>
            <a:spLocks noChangeArrowheads="1"/>
          </p:cNvSpPr>
          <p:nvPr/>
        </p:nvSpPr>
        <p:spPr bwMode="auto">
          <a:xfrm>
            <a:off x="3810000" y="3276600"/>
            <a:ext cx="304800" cy="304800"/>
          </a:xfrm>
          <a:prstGeom prst="ellipse">
            <a:avLst/>
          </a:prstGeom>
          <a:gradFill rotWithShape="1">
            <a:gsLst>
              <a:gs pos="0">
                <a:srgbClr val="FF0066"/>
              </a:gs>
              <a:gs pos="100000">
                <a:srgbClr val="8A0037"/>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Na</a:t>
            </a:r>
            <a:r>
              <a:rPr lang="en-US" sz="1000" baseline="30000">
                <a:latin typeface="Arial" panose="020B0604020202020204" pitchFamily="34" charset="0"/>
              </a:rPr>
              <a:t>+</a:t>
            </a:r>
          </a:p>
        </p:txBody>
      </p:sp>
      <p:sp>
        <p:nvSpPr>
          <p:cNvPr id="41" name="Oval 4"/>
          <p:cNvSpPr>
            <a:spLocks noChangeArrowheads="1"/>
          </p:cNvSpPr>
          <p:nvPr/>
        </p:nvSpPr>
        <p:spPr bwMode="auto">
          <a:xfrm>
            <a:off x="3962401" y="35814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42" name="Oval 5"/>
          <p:cNvSpPr>
            <a:spLocks noChangeArrowheads="1"/>
          </p:cNvSpPr>
          <p:nvPr/>
        </p:nvSpPr>
        <p:spPr bwMode="auto">
          <a:xfrm>
            <a:off x="3200401" y="37338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43" name="Oval 6"/>
          <p:cNvSpPr>
            <a:spLocks noChangeArrowheads="1"/>
          </p:cNvSpPr>
          <p:nvPr/>
        </p:nvSpPr>
        <p:spPr bwMode="auto">
          <a:xfrm>
            <a:off x="4495801" y="33528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44" name="Oval 7"/>
          <p:cNvSpPr>
            <a:spLocks noChangeArrowheads="1"/>
          </p:cNvSpPr>
          <p:nvPr/>
        </p:nvSpPr>
        <p:spPr bwMode="auto">
          <a:xfrm>
            <a:off x="6019800" y="3200400"/>
            <a:ext cx="304800" cy="304800"/>
          </a:xfrm>
          <a:prstGeom prst="ellipse">
            <a:avLst/>
          </a:prstGeom>
          <a:gradFill rotWithShape="1">
            <a:gsLst>
              <a:gs pos="0">
                <a:srgbClr val="FF00FF"/>
              </a:gs>
              <a:gs pos="100000">
                <a:srgbClr val="CC00CC"/>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Cl</a:t>
            </a:r>
            <a:r>
              <a:rPr lang="en-US" sz="1000" baseline="50000">
                <a:latin typeface="Arial" panose="020B0604020202020204" pitchFamily="34" charset="0"/>
              </a:rPr>
              <a:t>-</a:t>
            </a:r>
          </a:p>
        </p:txBody>
      </p:sp>
      <p:sp>
        <p:nvSpPr>
          <p:cNvPr id="45" name="Oval 8"/>
          <p:cNvSpPr>
            <a:spLocks noChangeArrowheads="1"/>
          </p:cNvSpPr>
          <p:nvPr/>
        </p:nvSpPr>
        <p:spPr bwMode="auto">
          <a:xfrm>
            <a:off x="5410201" y="38100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60426" name="AutoShape 9"/>
          <p:cNvSpPr>
            <a:spLocks noChangeArrowheads="1"/>
          </p:cNvSpPr>
          <p:nvPr/>
        </p:nvSpPr>
        <p:spPr bwMode="auto">
          <a:xfrm>
            <a:off x="1981200" y="2514600"/>
            <a:ext cx="8534400" cy="1905000"/>
          </a:xfrm>
          <a:prstGeom prst="cube">
            <a:avLst>
              <a:gd name="adj" fmla="val 80167"/>
            </a:avLst>
          </a:prstGeom>
          <a:solidFill>
            <a:srgbClr val="969696"/>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0427" name="AutoShape 10"/>
          <p:cNvSpPr>
            <a:spLocks noChangeArrowheads="1"/>
          </p:cNvSpPr>
          <p:nvPr/>
        </p:nvSpPr>
        <p:spPr bwMode="auto">
          <a:xfrm>
            <a:off x="1981200" y="2514600"/>
            <a:ext cx="8534400" cy="1676400"/>
          </a:xfrm>
          <a:prstGeom prst="cube">
            <a:avLst>
              <a:gd name="adj" fmla="val 91014"/>
            </a:avLst>
          </a:prstGeom>
          <a:solidFill>
            <a:schemeClr val="bg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pic>
        <p:nvPicPr>
          <p:cNvPr id="60428" name="Picture 11" descr="Image1"/>
          <p:cNvPicPr>
            <a:picLocks noChangeAspect="1" noChangeArrowheads="1"/>
          </p:cNvPicPr>
          <p:nvPr/>
        </p:nvPicPr>
        <p:blipFill>
          <a:blip r:embed="rId3" cstate="email">
            <a:clrChange>
              <a:clrFrom>
                <a:srgbClr val="FFFF00"/>
              </a:clrFrom>
              <a:clrTo>
                <a:srgbClr val="FFFF00">
                  <a:alpha val="0"/>
                </a:srgbClr>
              </a:clrTo>
            </a:clrChange>
            <a:extLst>
              <a:ext uri="{28A0092B-C50C-407E-A947-70E740481C1C}">
                <a14:useLocalDpi xmlns:a14="http://schemas.microsoft.com/office/drawing/2010/main"/>
              </a:ext>
            </a:extLst>
          </a:blip>
          <a:srcRect t="26871" r="5882"/>
          <a:stretch>
            <a:fillRect/>
          </a:stretch>
        </p:blipFill>
        <p:spPr bwMode="auto">
          <a:xfrm>
            <a:off x="1981200" y="2514601"/>
            <a:ext cx="8534400"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Oval 12"/>
          <p:cNvSpPr>
            <a:spLocks noChangeArrowheads="1"/>
          </p:cNvSpPr>
          <p:nvPr/>
        </p:nvSpPr>
        <p:spPr bwMode="auto">
          <a:xfrm>
            <a:off x="2209801" y="35052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50" name="Oval 13"/>
          <p:cNvSpPr>
            <a:spLocks noChangeArrowheads="1"/>
          </p:cNvSpPr>
          <p:nvPr/>
        </p:nvSpPr>
        <p:spPr bwMode="auto">
          <a:xfrm>
            <a:off x="5715000" y="2286000"/>
            <a:ext cx="304800" cy="304800"/>
          </a:xfrm>
          <a:prstGeom prst="ellipse">
            <a:avLst/>
          </a:prstGeom>
          <a:gradFill rotWithShape="1">
            <a:gsLst>
              <a:gs pos="0">
                <a:srgbClr val="FF00FF"/>
              </a:gs>
              <a:gs pos="100000">
                <a:srgbClr val="CC00CC"/>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Cl</a:t>
            </a:r>
            <a:r>
              <a:rPr lang="en-US" sz="1000" baseline="50000">
                <a:latin typeface="Arial" panose="020B0604020202020204" pitchFamily="34" charset="0"/>
              </a:rPr>
              <a:t>-</a:t>
            </a:r>
          </a:p>
        </p:txBody>
      </p:sp>
      <p:sp>
        <p:nvSpPr>
          <p:cNvPr id="51" name="Oval 14"/>
          <p:cNvSpPr>
            <a:spLocks noChangeArrowheads="1"/>
          </p:cNvSpPr>
          <p:nvPr/>
        </p:nvSpPr>
        <p:spPr bwMode="auto">
          <a:xfrm>
            <a:off x="2819401" y="28956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52" name="Oval 15"/>
          <p:cNvSpPr>
            <a:spLocks noChangeArrowheads="1"/>
          </p:cNvSpPr>
          <p:nvPr/>
        </p:nvSpPr>
        <p:spPr bwMode="auto">
          <a:xfrm>
            <a:off x="5486401" y="27432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53" name="Oval 16"/>
          <p:cNvSpPr>
            <a:spLocks noChangeArrowheads="1"/>
          </p:cNvSpPr>
          <p:nvPr/>
        </p:nvSpPr>
        <p:spPr bwMode="auto">
          <a:xfrm>
            <a:off x="4419601" y="24384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54" name="Oval 17"/>
          <p:cNvSpPr>
            <a:spLocks noChangeArrowheads="1"/>
          </p:cNvSpPr>
          <p:nvPr/>
        </p:nvSpPr>
        <p:spPr bwMode="auto">
          <a:xfrm>
            <a:off x="3276600" y="2057400"/>
            <a:ext cx="304800" cy="304800"/>
          </a:xfrm>
          <a:prstGeom prst="ellipse">
            <a:avLst/>
          </a:prstGeom>
          <a:gradFill rotWithShape="1">
            <a:gsLst>
              <a:gs pos="0">
                <a:srgbClr val="FF0066"/>
              </a:gs>
              <a:gs pos="100000">
                <a:srgbClr val="8A0037"/>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Na</a:t>
            </a:r>
            <a:r>
              <a:rPr lang="en-US" sz="1000" baseline="30000">
                <a:latin typeface="Arial" panose="020B0604020202020204" pitchFamily="34" charset="0"/>
              </a:rPr>
              <a:t>+</a:t>
            </a:r>
          </a:p>
        </p:txBody>
      </p:sp>
      <p:sp>
        <p:nvSpPr>
          <p:cNvPr id="55" name="Oval 19"/>
          <p:cNvSpPr>
            <a:spLocks noChangeArrowheads="1"/>
          </p:cNvSpPr>
          <p:nvPr/>
        </p:nvSpPr>
        <p:spPr bwMode="auto">
          <a:xfrm>
            <a:off x="2667001" y="23622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56" name="Oval 20"/>
          <p:cNvSpPr>
            <a:spLocks noChangeArrowheads="1"/>
          </p:cNvSpPr>
          <p:nvPr/>
        </p:nvSpPr>
        <p:spPr bwMode="auto">
          <a:xfrm>
            <a:off x="3581400" y="2590800"/>
            <a:ext cx="304800" cy="304800"/>
          </a:xfrm>
          <a:prstGeom prst="ellipse">
            <a:avLst/>
          </a:prstGeom>
          <a:gradFill rotWithShape="1">
            <a:gsLst>
              <a:gs pos="0">
                <a:srgbClr val="FF0066"/>
              </a:gs>
              <a:gs pos="100000">
                <a:srgbClr val="8A0037"/>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Na</a:t>
            </a:r>
            <a:r>
              <a:rPr lang="en-US" sz="1000" baseline="30000">
                <a:latin typeface="Arial" panose="020B0604020202020204" pitchFamily="34" charset="0"/>
              </a:rPr>
              <a:t>+</a:t>
            </a:r>
          </a:p>
        </p:txBody>
      </p:sp>
      <p:sp>
        <p:nvSpPr>
          <p:cNvPr id="60437" name="AutoShape 21"/>
          <p:cNvSpPr>
            <a:spLocks noChangeArrowheads="1"/>
          </p:cNvSpPr>
          <p:nvPr/>
        </p:nvSpPr>
        <p:spPr bwMode="auto">
          <a:xfrm>
            <a:off x="8382000" y="1676400"/>
            <a:ext cx="1905000" cy="1295400"/>
          </a:xfrm>
          <a:prstGeom prst="rightArrow">
            <a:avLst>
              <a:gd name="adj1" fmla="val 50000"/>
              <a:gd name="adj2" fmla="val 36765"/>
            </a:avLst>
          </a:prstGeom>
          <a:gradFill rotWithShape="1">
            <a:gsLst>
              <a:gs pos="0">
                <a:srgbClr val="FFFF66"/>
              </a:gs>
              <a:gs pos="100000">
                <a:srgbClr val="76762F"/>
              </a:gs>
            </a:gsLst>
            <a:lin ang="5400000" scaled="1"/>
          </a:gradFill>
          <a:ln w="9525" algn="ctr">
            <a:solidFill>
              <a:schemeClr val="tx1"/>
            </a:solidFill>
            <a:miter lim="800000"/>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000">
                <a:latin typeface="Arial" panose="020B0604020202020204" pitchFamily="34" charset="0"/>
              </a:rPr>
              <a:t>Concentrated</a:t>
            </a:r>
          </a:p>
          <a:p>
            <a:pPr eaLnBrk="1" hangingPunct="1"/>
            <a:r>
              <a:rPr lang="en-US" sz="2000">
                <a:latin typeface="Arial" panose="020B0604020202020204" pitchFamily="34" charset="0"/>
              </a:rPr>
              <a:t>Salts</a:t>
            </a:r>
          </a:p>
        </p:txBody>
      </p:sp>
      <p:sp>
        <p:nvSpPr>
          <p:cNvPr id="60438" name="AutoShape 22"/>
          <p:cNvSpPr>
            <a:spLocks noChangeArrowheads="1"/>
          </p:cNvSpPr>
          <p:nvPr/>
        </p:nvSpPr>
        <p:spPr bwMode="auto">
          <a:xfrm>
            <a:off x="2895600" y="5029200"/>
            <a:ext cx="2743200" cy="762000"/>
          </a:xfrm>
          <a:prstGeom prst="downArrow">
            <a:avLst>
              <a:gd name="adj1" fmla="val 50000"/>
              <a:gd name="adj2" fmla="val 25000"/>
            </a:avLst>
          </a:prstGeom>
          <a:gradFill rotWithShape="1">
            <a:gsLst>
              <a:gs pos="0">
                <a:srgbClr val="99CCFF"/>
              </a:gs>
              <a:gs pos="100000">
                <a:srgbClr val="475E76"/>
              </a:gs>
            </a:gsLst>
            <a:lin ang="5400000" scaled="1"/>
          </a:gradFill>
          <a:ln w="9525" algn="ctr">
            <a:solidFill>
              <a:schemeClr val="tx1"/>
            </a:solidFill>
            <a:miter lim="800000"/>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000">
                <a:latin typeface="Arial" panose="020B0604020202020204" pitchFamily="34" charset="0"/>
              </a:rPr>
              <a:t>Permeate</a:t>
            </a:r>
          </a:p>
          <a:p>
            <a:pPr eaLnBrk="1" hangingPunct="1"/>
            <a:endParaRPr lang="en-US" sz="2000">
              <a:latin typeface="Arial" panose="020B0604020202020204" pitchFamily="34" charset="0"/>
            </a:endParaRPr>
          </a:p>
        </p:txBody>
      </p:sp>
      <p:pic>
        <p:nvPicPr>
          <p:cNvPr id="60439" name="Picture 24" descr="Image1"/>
          <p:cNvPicPr>
            <a:picLocks noChangeAspect="1" noChangeArrowheads="1"/>
          </p:cNvPicPr>
          <p:nvPr/>
        </p:nvPicPr>
        <p:blipFill>
          <a:blip r:embed="rId3" cstate="email">
            <a:clrChange>
              <a:clrFrom>
                <a:srgbClr val="FFFF00"/>
              </a:clrFrom>
              <a:clrTo>
                <a:srgbClr val="FFFF00">
                  <a:alpha val="0"/>
                </a:srgbClr>
              </a:clrTo>
            </a:clrChange>
            <a:extLst>
              <a:ext uri="{28A0092B-C50C-407E-A947-70E740481C1C}">
                <a14:useLocalDpi xmlns:a14="http://schemas.microsoft.com/office/drawing/2010/main"/>
              </a:ext>
            </a:extLst>
          </a:blip>
          <a:srcRect l="18488" t="59848" r="73109"/>
          <a:stretch>
            <a:fillRect/>
          </a:stretch>
        </p:blipFill>
        <p:spPr bwMode="auto">
          <a:xfrm>
            <a:off x="3657600" y="3200401"/>
            <a:ext cx="7620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40" name="Picture 25" descr="Image1"/>
          <p:cNvPicPr>
            <a:picLocks noChangeAspect="1" noChangeArrowheads="1"/>
          </p:cNvPicPr>
          <p:nvPr/>
        </p:nvPicPr>
        <p:blipFill>
          <a:blip r:embed="rId3" cstate="email">
            <a:clrChange>
              <a:clrFrom>
                <a:srgbClr val="FFFF00"/>
              </a:clrFrom>
              <a:clrTo>
                <a:srgbClr val="FFFF00">
                  <a:alpha val="0"/>
                </a:srgbClr>
              </a:clrTo>
            </a:clrChange>
            <a:extLst>
              <a:ext uri="{28A0092B-C50C-407E-A947-70E740481C1C}">
                <a14:useLocalDpi xmlns:a14="http://schemas.microsoft.com/office/drawing/2010/main"/>
              </a:ext>
            </a:extLst>
          </a:blip>
          <a:srcRect l="12605" t="85497" r="80672" b="-153"/>
          <a:stretch>
            <a:fillRect/>
          </a:stretch>
        </p:blipFill>
        <p:spPr bwMode="auto">
          <a:xfrm>
            <a:off x="3124200" y="3733800"/>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41" name="Picture 26" descr="Image1"/>
          <p:cNvPicPr>
            <a:picLocks noChangeAspect="1" noChangeArrowheads="1"/>
          </p:cNvPicPr>
          <p:nvPr/>
        </p:nvPicPr>
        <p:blipFill>
          <a:blip r:embed="rId3" cstate="email">
            <a:clrChange>
              <a:clrFrom>
                <a:srgbClr val="FFFF00"/>
              </a:clrFrom>
              <a:clrTo>
                <a:srgbClr val="FFFF00">
                  <a:alpha val="0"/>
                </a:srgbClr>
              </a:clrTo>
            </a:clrChange>
            <a:extLst>
              <a:ext uri="{28A0092B-C50C-407E-A947-70E740481C1C}">
                <a14:useLocalDpi xmlns:a14="http://schemas.microsoft.com/office/drawing/2010/main"/>
              </a:ext>
            </a:extLst>
          </a:blip>
          <a:srcRect l="26891" t="59848" r="66386" b="18169"/>
          <a:stretch>
            <a:fillRect/>
          </a:stretch>
        </p:blipFill>
        <p:spPr bwMode="auto">
          <a:xfrm>
            <a:off x="4419600" y="32004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42" name="Picture 27" descr="Image1"/>
          <p:cNvPicPr>
            <a:picLocks noChangeAspect="1" noChangeArrowheads="1"/>
          </p:cNvPicPr>
          <p:nvPr/>
        </p:nvPicPr>
        <p:blipFill>
          <a:blip r:embed="rId3" cstate="email">
            <a:clrChange>
              <a:clrFrom>
                <a:srgbClr val="FFFF00"/>
              </a:clrFrom>
              <a:clrTo>
                <a:srgbClr val="FFFF00">
                  <a:alpha val="0"/>
                </a:srgbClr>
              </a:clrTo>
            </a:clrChange>
            <a:extLst>
              <a:ext uri="{28A0092B-C50C-407E-A947-70E740481C1C}">
                <a14:useLocalDpi xmlns:a14="http://schemas.microsoft.com/office/drawing/2010/main"/>
              </a:ext>
            </a:extLst>
          </a:blip>
          <a:srcRect l="37816" t="70840" r="57143"/>
          <a:stretch>
            <a:fillRect/>
          </a:stretch>
        </p:blipFill>
        <p:spPr bwMode="auto">
          <a:xfrm>
            <a:off x="5410200" y="3429001"/>
            <a:ext cx="4572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43" name="Picture 28" descr="Image1"/>
          <p:cNvPicPr>
            <a:picLocks noChangeAspect="1" noChangeArrowheads="1"/>
          </p:cNvPicPr>
          <p:nvPr/>
        </p:nvPicPr>
        <p:blipFill>
          <a:blip r:embed="rId3" cstate="email">
            <a:clrChange>
              <a:clrFrom>
                <a:srgbClr val="FFFF00"/>
              </a:clrFrom>
              <a:clrTo>
                <a:srgbClr val="FFFF00">
                  <a:alpha val="0"/>
                </a:srgbClr>
              </a:clrTo>
            </a:clrChange>
            <a:extLst>
              <a:ext uri="{28A0092B-C50C-407E-A947-70E740481C1C}">
                <a14:useLocalDpi xmlns:a14="http://schemas.microsoft.com/office/drawing/2010/main"/>
              </a:ext>
            </a:extLst>
          </a:blip>
          <a:srcRect l="43698" t="63512" r="49579" b="14503"/>
          <a:stretch>
            <a:fillRect/>
          </a:stretch>
        </p:blipFill>
        <p:spPr bwMode="auto">
          <a:xfrm>
            <a:off x="5943600" y="32766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Oval 29"/>
          <p:cNvSpPr>
            <a:spLocks noChangeArrowheads="1"/>
          </p:cNvSpPr>
          <p:nvPr/>
        </p:nvSpPr>
        <p:spPr bwMode="auto">
          <a:xfrm>
            <a:off x="2971800" y="2286000"/>
            <a:ext cx="533400" cy="533400"/>
          </a:xfrm>
          <a:prstGeom prst="ellipse">
            <a:avLst/>
          </a:prstGeom>
          <a:gradFill rotWithShape="1">
            <a:gsLst>
              <a:gs pos="0">
                <a:srgbClr val="00FF00"/>
              </a:gs>
              <a:gs pos="100000">
                <a:srgbClr val="007600"/>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400">
                <a:latin typeface="Arial" panose="020B0604020202020204" pitchFamily="34" charset="0"/>
              </a:rPr>
              <a:t>SO</a:t>
            </a:r>
            <a:r>
              <a:rPr lang="en-US" sz="1400" baseline="-25000">
                <a:latin typeface="Arial" panose="020B0604020202020204" pitchFamily="34" charset="0"/>
              </a:rPr>
              <a:t>4</a:t>
            </a:r>
            <a:r>
              <a:rPr lang="en-US" sz="1000" baseline="74000">
                <a:latin typeface="Arial" panose="020B0604020202020204" pitchFamily="34" charset="0"/>
              </a:rPr>
              <a:t>2-</a:t>
            </a:r>
          </a:p>
        </p:txBody>
      </p:sp>
      <p:sp>
        <p:nvSpPr>
          <p:cNvPr id="66" name="Oval 30"/>
          <p:cNvSpPr>
            <a:spLocks noChangeArrowheads="1"/>
          </p:cNvSpPr>
          <p:nvPr/>
        </p:nvSpPr>
        <p:spPr bwMode="auto">
          <a:xfrm>
            <a:off x="3276600" y="3200400"/>
            <a:ext cx="304800" cy="304800"/>
          </a:xfrm>
          <a:prstGeom prst="ellipse">
            <a:avLst/>
          </a:prstGeom>
          <a:gradFill rotWithShape="1">
            <a:gsLst>
              <a:gs pos="0">
                <a:srgbClr val="FF00FF"/>
              </a:gs>
              <a:gs pos="100000">
                <a:srgbClr val="CC00CC"/>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Cl</a:t>
            </a:r>
            <a:r>
              <a:rPr lang="en-US" sz="1000" baseline="50000">
                <a:latin typeface="Arial" panose="020B0604020202020204" pitchFamily="34" charset="0"/>
              </a:rPr>
              <a:t>-</a:t>
            </a:r>
          </a:p>
        </p:txBody>
      </p:sp>
      <p:sp>
        <p:nvSpPr>
          <p:cNvPr id="67" name="Oval 31"/>
          <p:cNvSpPr>
            <a:spLocks noChangeArrowheads="1"/>
          </p:cNvSpPr>
          <p:nvPr/>
        </p:nvSpPr>
        <p:spPr bwMode="auto">
          <a:xfrm>
            <a:off x="2286001" y="3124200"/>
            <a:ext cx="411163" cy="274638"/>
          </a:xfrm>
          <a:prstGeom prst="ellipse">
            <a:avLst/>
          </a:prstGeom>
          <a:gradFill rotWithShape="1">
            <a:gsLst>
              <a:gs pos="0">
                <a:srgbClr val="66CCFF"/>
              </a:gs>
              <a:gs pos="100000">
                <a:srgbClr val="172E39"/>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a:t>
            </a:r>
            <a:r>
              <a:rPr lang="en-US" sz="1000" baseline="-25000">
                <a:latin typeface="Arial" panose="020B0604020202020204" pitchFamily="34" charset="0"/>
              </a:rPr>
              <a:t>2</a:t>
            </a:r>
            <a:r>
              <a:rPr lang="en-US" sz="1000">
                <a:latin typeface="Arial" panose="020B0604020202020204" pitchFamily="34" charset="0"/>
              </a:rPr>
              <a:t>O</a:t>
            </a:r>
            <a:endParaRPr lang="en-US" sz="1000" baseline="74000">
              <a:latin typeface="Arial" panose="020B0604020202020204" pitchFamily="34" charset="0"/>
            </a:endParaRPr>
          </a:p>
        </p:txBody>
      </p:sp>
      <p:sp>
        <p:nvSpPr>
          <p:cNvPr id="68" name="Oval 32"/>
          <p:cNvSpPr>
            <a:spLocks noChangeArrowheads="1"/>
          </p:cNvSpPr>
          <p:nvPr/>
        </p:nvSpPr>
        <p:spPr bwMode="auto">
          <a:xfrm>
            <a:off x="4114800" y="2819400"/>
            <a:ext cx="533400" cy="533400"/>
          </a:xfrm>
          <a:prstGeom prst="ellipse">
            <a:avLst/>
          </a:prstGeom>
          <a:gradFill rotWithShape="1">
            <a:gsLst>
              <a:gs pos="0">
                <a:schemeClr val="bg1"/>
              </a:gs>
              <a:gs pos="100000">
                <a:srgbClr val="FF0000"/>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400">
                <a:latin typeface="Arial" panose="020B0604020202020204" pitchFamily="34" charset="0"/>
              </a:rPr>
              <a:t>Ca</a:t>
            </a:r>
            <a:r>
              <a:rPr lang="en-US" sz="1000" baseline="74000">
                <a:latin typeface="Arial" panose="020B0604020202020204" pitchFamily="34" charset="0"/>
              </a:rPr>
              <a:t>2+</a:t>
            </a:r>
          </a:p>
        </p:txBody>
      </p:sp>
      <p:sp>
        <p:nvSpPr>
          <p:cNvPr id="69" name="Oval 33"/>
          <p:cNvSpPr>
            <a:spLocks noChangeArrowheads="1"/>
          </p:cNvSpPr>
          <p:nvPr/>
        </p:nvSpPr>
        <p:spPr bwMode="auto">
          <a:xfrm>
            <a:off x="1905000" y="3276600"/>
            <a:ext cx="457200" cy="457200"/>
          </a:xfrm>
          <a:prstGeom prst="ellipse">
            <a:avLst/>
          </a:prstGeom>
          <a:gradFill rotWithShape="1">
            <a:gsLst>
              <a:gs pos="0">
                <a:srgbClr val="FFFF66"/>
              </a:gs>
              <a:gs pos="100000">
                <a:srgbClr val="92923A"/>
              </a:gs>
            </a:gsLst>
            <a:path path="shape">
              <a:fillToRect l="50000" t="50000" r="50000" b="50000"/>
            </a:path>
          </a:gradFill>
          <a:ln w="9525" algn="ctr">
            <a:solidFill>
              <a:schemeClr val="tx1"/>
            </a:solidFill>
            <a:round/>
            <a:headEnd/>
            <a:tailEnd/>
          </a:ln>
        </p:spPr>
        <p:txBody>
          <a:bodyPr wrap="none" anchor="ctr"/>
          <a:lstStyle>
            <a:lvl1pPr marL="342900" indent="-342900">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000">
                <a:latin typeface="Arial" panose="020B0604020202020204" pitchFamily="34" charset="0"/>
              </a:rPr>
              <a:t>HCO</a:t>
            </a:r>
            <a:r>
              <a:rPr lang="en-US" sz="1000" baseline="-25000">
                <a:latin typeface="Arial" panose="020B0604020202020204" pitchFamily="34" charset="0"/>
              </a:rPr>
              <a:t>3</a:t>
            </a:r>
            <a:r>
              <a:rPr lang="en-US" sz="1000" baseline="74000">
                <a:latin typeface="Arial" panose="020B0604020202020204" pitchFamily="34" charset="0"/>
              </a:rPr>
              <a:t>-</a:t>
            </a:r>
          </a:p>
        </p:txBody>
      </p:sp>
      <p:sp>
        <p:nvSpPr>
          <p:cNvPr id="60449" name="Rectangle 58"/>
          <p:cNvSpPr>
            <a:spLocks noChangeArrowheads="1"/>
          </p:cNvSpPr>
          <p:nvPr/>
        </p:nvSpPr>
        <p:spPr bwMode="auto">
          <a:xfrm>
            <a:off x="685800" y="539496"/>
            <a:ext cx="9144000" cy="463550"/>
          </a:xfrm>
          <a:prstGeom prst="rect">
            <a:avLst/>
          </a:prstGeom>
          <a:extLst/>
        </p:spPr>
        <p:txBody>
          <a:bodyPr vert="horz" lIns="91440" tIns="45720" rIns="91440" bIns="45720" rtlCol="0" anchor="ctr">
            <a:noAutofit/>
          </a:bodyPr>
          <a:lstStyle/>
          <a:p>
            <a:pPr>
              <a:lnSpc>
                <a:spcPct val="90000"/>
              </a:lnSpc>
              <a:spcBef>
                <a:spcPct val="0"/>
              </a:spcBef>
            </a:pPr>
            <a:r>
              <a:rPr lang="en-US" sz="2800" b="1" dirty="0">
                <a:solidFill>
                  <a:srgbClr val="395173"/>
                </a:solidFill>
                <a:latin typeface="Arial" panose="020B0604020202020204" pitchFamily="34" charset="0"/>
                <a:ea typeface="+mj-ea"/>
                <a:cs typeface="Arial" panose="020B0604020202020204" pitchFamily="34" charset="0"/>
              </a:rPr>
              <a:t>RO Membrane Separation Mechanism</a:t>
            </a:r>
          </a:p>
        </p:txBody>
      </p:sp>
      <p:sp>
        <p:nvSpPr>
          <p:cNvPr id="2" name="TextBox 1"/>
          <p:cNvSpPr txBox="1"/>
          <p:nvPr/>
        </p:nvSpPr>
        <p:spPr>
          <a:xfrm>
            <a:off x="9512202" y="6359610"/>
            <a:ext cx="2350708" cy="276999"/>
          </a:xfrm>
          <a:prstGeom prst="rect">
            <a:avLst/>
          </a:prstGeom>
          <a:noFill/>
        </p:spPr>
        <p:txBody>
          <a:bodyPr wrap="none" rtlCol="0">
            <a:spAutoFit/>
          </a:bodyPr>
          <a:lstStyle/>
          <a:p>
            <a:r>
              <a:rPr lang="en-US" sz="1200" b="1" dirty="0"/>
              <a:t>Courtesy Separation Processes Inc</a:t>
            </a:r>
          </a:p>
        </p:txBody>
      </p:sp>
    </p:spTree>
    <p:extLst>
      <p:ext uri="{BB962C8B-B14F-4D97-AF65-F5344CB8AC3E}">
        <p14:creationId xmlns:p14="http://schemas.microsoft.com/office/powerpoint/2010/main" val="3770563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repeatCount="indefinite" accel="50000" decel="50000" fill="remove" grpId="0" nodeType="clickEffect">
                                  <p:stCondLst>
                                    <p:cond delay="0"/>
                                  </p:stCondLst>
                                  <p:childTnLst>
                                    <p:animMotion origin="layout" path="M -0.00243 -0.01643 C -0.00139 0.00532 -0.00208 0.08889 0.0033 0.11505 C 0.00868 0.14144 0.02448 0.13542 0.03003 0.14051 " pathEditMode="relative" rAng="0" ptsTypes="aaa">
                                      <p:cBhvr>
                                        <p:cTn id="6" dur="3000" fill="hold"/>
                                        <p:tgtEl>
                                          <p:spTgt spid="41"/>
                                        </p:tgtEl>
                                        <p:attrNameLst>
                                          <p:attrName>ppt_x</p:attrName>
                                          <p:attrName>ppt_y</p:attrName>
                                        </p:attrNameLst>
                                      </p:cBhvr>
                                      <p:rCtr x="1615" y="7894"/>
                                    </p:animMotion>
                                  </p:childTnLst>
                                </p:cTn>
                              </p:par>
                              <p:par>
                                <p:cTn id="7" presetID="42" presetClass="path" presetSubtype="0" repeatCount="indefinite" accel="50000" decel="50000" fill="remove" grpId="0" nodeType="withEffect">
                                  <p:stCondLst>
                                    <p:cond delay="900"/>
                                  </p:stCondLst>
                                  <p:childTnLst>
                                    <p:animMotion origin="layout" path="M 2.77556E-17 -3.33333E-6 L 0.00278 0.12037 " pathEditMode="relative" rAng="0" ptsTypes="AA">
                                      <p:cBhvr>
                                        <p:cTn id="8" dur="3000" fill="hold"/>
                                        <p:tgtEl>
                                          <p:spTgt spid="42"/>
                                        </p:tgtEl>
                                        <p:attrNameLst>
                                          <p:attrName>ppt_x</p:attrName>
                                          <p:attrName>ppt_y</p:attrName>
                                        </p:attrNameLst>
                                      </p:cBhvr>
                                      <p:rCtr x="139" y="6019"/>
                                    </p:animMotion>
                                  </p:childTnLst>
                                </p:cTn>
                              </p:par>
                              <p:par>
                                <p:cTn id="9" presetID="42" presetClass="path" presetSubtype="0" repeatCount="indefinite" accel="50000" decel="50000" fill="remove" grpId="0" nodeType="withEffect">
                                  <p:stCondLst>
                                    <p:cond delay="0"/>
                                  </p:stCondLst>
                                  <p:childTnLst>
                                    <p:animMotion origin="layout" path="M 8.33333E-7 3.7037E-7 L 0.01927 0.11343 " pathEditMode="relative" rAng="0" ptsTypes="AA">
                                      <p:cBhvr>
                                        <p:cTn id="10" dur="3000" fill="hold"/>
                                        <p:tgtEl>
                                          <p:spTgt spid="53"/>
                                        </p:tgtEl>
                                        <p:attrNameLst>
                                          <p:attrName>ppt_x</p:attrName>
                                          <p:attrName>ppt_y</p:attrName>
                                        </p:attrNameLst>
                                      </p:cBhvr>
                                      <p:rCtr x="955" y="5671"/>
                                    </p:animMotion>
                                  </p:childTnLst>
                                </p:cTn>
                              </p:par>
                              <p:par>
                                <p:cTn id="11" presetID="42" presetClass="path" presetSubtype="0" repeatCount="indefinite" accel="50000" decel="50000" fill="remove" grpId="0" nodeType="withEffect">
                                  <p:stCondLst>
                                    <p:cond delay="900"/>
                                  </p:stCondLst>
                                  <p:childTnLst>
                                    <p:animMotion origin="layout" path="M 0.00261 -0.00879 L 0.01094 0.15787 " pathEditMode="relative" rAng="0" ptsTypes="AA">
                                      <p:cBhvr>
                                        <p:cTn id="12" dur="3000" fill="hold"/>
                                        <p:tgtEl>
                                          <p:spTgt spid="43"/>
                                        </p:tgtEl>
                                        <p:attrNameLst>
                                          <p:attrName>ppt_x</p:attrName>
                                          <p:attrName>ppt_y</p:attrName>
                                        </p:attrNameLst>
                                      </p:cBhvr>
                                      <p:rCtr x="417" y="8333"/>
                                    </p:animMotion>
                                  </p:childTnLst>
                                </p:cTn>
                              </p:par>
                              <p:par>
                                <p:cTn id="13" presetID="0" presetClass="path" presetSubtype="0" repeatCount="indefinite" accel="50000" decel="50000" fill="remove" grpId="0" nodeType="withEffect">
                                  <p:stCondLst>
                                    <p:cond delay="0"/>
                                  </p:stCondLst>
                                  <p:childTnLst>
                                    <p:animMotion origin="layout" path="M 0.0151 4.81481E-6 C 0.02882 0.00231 0.08003 -0.00047 0.09792 0.01342 C 0.1158 0.02731 0.11753 0.06898 0.12257 0.08356 " pathEditMode="relative" rAng="0" ptsTypes="aaa">
                                      <p:cBhvr>
                                        <p:cTn id="14" dur="3000" fill="hold"/>
                                        <p:tgtEl>
                                          <p:spTgt spid="51"/>
                                        </p:tgtEl>
                                        <p:attrNameLst>
                                          <p:attrName>ppt_x</p:attrName>
                                          <p:attrName>ppt_y</p:attrName>
                                        </p:attrNameLst>
                                      </p:cBhvr>
                                      <p:rCtr x="5365" y="4144"/>
                                    </p:animMotion>
                                  </p:childTnLst>
                                </p:cTn>
                              </p:par>
                              <p:par>
                                <p:cTn id="15" presetID="42" presetClass="path" presetSubtype="0" repeatCount="indefinite" accel="50000" decel="50000" fill="remove" grpId="0" nodeType="withEffect">
                                  <p:stCondLst>
                                    <p:cond delay="0"/>
                                  </p:stCondLst>
                                  <p:childTnLst>
                                    <p:animMotion origin="layout" path="M 4.16667E-6 0.00232 L -0.00573 0.10463 " pathEditMode="relative" rAng="0" ptsTypes="AA">
                                      <p:cBhvr>
                                        <p:cTn id="16" dur="3000" fill="hold"/>
                                        <p:tgtEl>
                                          <p:spTgt spid="52"/>
                                        </p:tgtEl>
                                        <p:attrNameLst>
                                          <p:attrName>ppt_x</p:attrName>
                                          <p:attrName>ppt_y</p:attrName>
                                        </p:attrNameLst>
                                      </p:cBhvr>
                                      <p:rCtr x="-295" y="5116"/>
                                    </p:animMotion>
                                  </p:childTnLst>
                                </p:cTn>
                              </p:par>
                              <p:par>
                                <p:cTn id="17" presetID="42" presetClass="path" presetSubtype="0" repeatCount="indefinite" accel="50000" decel="50000" fill="remove" grpId="0" nodeType="withEffect">
                                  <p:stCondLst>
                                    <p:cond delay="1000"/>
                                  </p:stCondLst>
                                  <p:childTnLst>
                                    <p:animMotion origin="layout" path="M -3.33333E-6 -2.22222E-6 L 0.0125 0.13334 " pathEditMode="relative" rAng="0" ptsTypes="AA">
                                      <p:cBhvr>
                                        <p:cTn id="18" dur="3000" fill="hold"/>
                                        <p:tgtEl>
                                          <p:spTgt spid="45"/>
                                        </p:tgtEl>
                                        <p:attrNameLst>
                                          <p:attrName>ppt_x</p:attrName>
                                          <p:attrName>ppt_y</p:attrName>
                                        </p:attrNameLst>
                                      </p:cBhvr>
                                      <p:rCtr x="625" y="6667"/>
                                    </p:animMotion>
                                  </p:childTnLst>
                                </p:cTn>
                              </p:par>
                              <p:par>
                                <p:cTn id="19" presetID="0" presetClass="path" presetSubtype="0" repeatCount="indefinite" accel="50000" decel="50000" fill="remove" grpId="0" nodeType="withEffect">
                                  <p:stCondLst>
                                    <p:cond delay="0"/>
                                  </p:stCondLst>
                                  <p:childTnLst>
                                    <p:animMotion origin="layout" path="M 0 -3.33333E-6 C 0.01389 -0.00602 0.02795 -0.01203 0.04306 -0.01481 C 0.05816 -0.01759 0.07899 -0.0243 0.09028 -0.01666 C 0.10156 -0.00902 0.10625 0.01111 0.11111 0.03148 " pathEditMode="relative" rAng="0" ptsTypes="aaaA">
                                      <p:cBhvr>
                                        <p:cTn id="20" dur="3000" fill="hold"/>
                                        <p:tgtEl>
                                          <p:spTgt spid="49"/>
                                        </p:tgtEl>
                                        <p:attrNameLst>
                                          <p:attrName>ppt_x</p:attrName>
                                          <p:attrName>ppt_y</p:attrName>
                                        </p:attrNameLst>
                                      </p:cBhvr>
                                      <p:rCtr x="5556" y="347"/>
                                    </p:animMotion>
                                  </p:childTnLst>
                                </p:cTn>
                              </p:par>
                              <p:par>
                                <p:cTn id="21" presetID="63" presetClass="path" presetSubtype="0" repeatCount="indefinite" accel="50000" decel="50000" fill="remove" grpId="0" nodeType="withEffect">
                                  <p:stCondLst>
                                    <p:cond delay="0"/>
                                  </p:stCondLst>
                                  <p:childTnLst>
                                    <p:animMotion origin="layout" path="M 3.33333E-6 -1.11111E-6 L 0.50416 -1.11111E-6 " pathEditMode="relative" rAng="0" ptsTypes="AA">
                                      <p:cBhvr>
                                        <p:cTn id="22" dur="3000" fill="hold"/>
                                        <p:tgtEl>
                                          <p:spTgt spid="55"/>
                                        </p:tgtEl>
                                        <p:attrNameLst>
                                          <p:attrName>ppt_x</p:attrName>
                                          <p:attrName>ppt_y</p:attrName>
                                        </p:attrNameLst>
                                      </p:cBhvr>
                                      <p:rCtr x="25208" y="0"/>
                                    </p:animMotion>
                                  </p:childTnLst>
                                </p:cTn>
                              </p:par>
                              <p:par>
                                <p:cTn id="23" presetID="0" presetClass="path" presetSubtype="0" repeatCount="indefinite" accel="50000" decel="50000" fill="remove" grpId="0" nodeType="withEffect">
                                  <p:stCondLst>
                                    <p:cond delay="0"/>
                                  </p:stCondLst>
                                  <p:childTnLst>
                                    <p:animMotion origin="layout" path="M 0.00417 0.02523 C 0.01841 0.00972 0.03282 -0.00555 0.04966 -0.01366 C 0.0665 -0.02176 0.08611 -0.02778 0.10486 -0.02291 C 0.12361 -0.01805 0.14757 0.00301 0.1625 0.01597 C 0.17743 0.02894 0.1849 0.05556 0.19497 0.05486 C 0.20504 0.05417 0.21094 0.02246 0.22257 0.01227 C 0.23386 0.00209 0.24584 -0.00625 0.26459 -0.00625 C 0.28299 -0.00625 0.31598 0.00139 0.33299 0.01227 C 0.34983 0.02315 0.35747 0.05486 0.3665 0.05857 C 0.3757 0.06227 0.37969 0.04167 0.3882 0.03449 C 0.39653 0.02732 0.4073 0.0213 0.41702 0.01597 C 0.42657 0.01065 0.44098 0.00509 0.44584 0.00301 " pathEditMode="relative" rAng="0" ptsTypes="aaaaaaaaaaaA">
                                      <p:cBhvr>
                                        <p:cTn id="24" dur="3000" fill="hold"/>
                                        <p:tgtEl>
                                          <p:spTgt spid="65"/>
                                        </p:tgtEl>
                                        <p:attrNameLst>
                                          <p:attrName>ppt_x</p:attrName>
                                          <p:attrName>ppt_y</p:attrName>
                                        </p:attrNameLst>
                                      </p:cBhvr>
                                      <p:rCtr x="22083" y="-810"/>
                                    </p:animMotion>
                                  </p:childTnLst>
                                </p:cTn>
                              </p:par>
                              <p:par>
                                <p:cTn id="25" presetID="0" presetClass="path" presetSubtype="0" repeatCount="indefinite" accel="50000" decel="50000" fill="remove" grpId="0" nodeType="withEffect">
                                  <p:stCondLst>
                                    <p:cond delay="0"/>
                                  </p:stCondLst>
                                  <p:childTnLst>
                                    <p:animMotion origin="layout" path="M 3.33333E-6 2.22222E-6 C 0.00833 0.01227 0.03784 0.06134 0.05 0.07361 C 0.06215 0.08588 0.05573 0.08264 0.07343 0.07361 C 0.09114 0.06458 0.12812 0.01967 0.15677 0.01875 C 0.18524 0.01782 0.22708 0.0581 0.24583 0.06828 " pathEditMode="relative" rAng="0" ptsTypes="aaaaa">
                                      <p:cBhvr>
                                        <p:cTn id="26" dur="3000" fill="hold"/>
                                        <p:tgtEl>
                                          <p:spTgt spid="68"/>
                                        </p:tgtEl>
                                        <p:attrNameLst>
                                          <p:attrName>ppt_x</p:attrName>
                                          <p:attrName>ppt_y</p:attrName>
                                        </p:attrNameLst>
                                      </p:cBhvr>
                                      <p:rCtr x="12292" y="4282"/>
                                    </p:animMotion>
                                  </p:childTnLst>
                                </p:cTn>
                              </p:par>
                              <p:par>
                                <p:cTn id="27" presetID="0" presetClass="path" presetSubtype="0" repeatCount="indefinite" accel="50000" decel="50000" fill="remove" grpId="0" nodeType="withEffect">
                                  <p:stCondLst>
                                    <p:cond delay="0"/>
                                  </p:stCondLst>
                                  <p:childTnLst>
                                    <p:animMotion origin="layout" path="M -3.33333E-6 2.22222E-6 C 0.01632 -0.00949 0.03282 -0.01875 0.04861 -0.02037 C 0.06441 -0.02199 0.08073 -0.01667 0.09445 -0.00926 C 0.10816 -0.00185 0.11962 0.02477 0.13056 0.02407 C 0.1415 0.02338 0.14723 -0.00556 0.15973 -0.01297 C 0.17223 -0.02037 0.19115 -0.0213 0.20556 -0.02037 C 0.21997 -0.01945 0.23525 -0.01389 0.24584 -0.00741 C 0.25643 -0.00093 0.25973 0.01921 0.26945 0.01852 C 0.279 0.01782 0.29289 -0.00371 0.30417 -0.01111 C 0.31511 -0.01852 0.32309 -0.02315 0.33473 -0.02593 C 0.34636 -0.02871 0.3592 -0.03056 0.37361 -0.02778 C 0.38802 -0.025 0.41025 -0.01597 0.42084 -0.00926 C 0.43143 -0.00255 0.43473 0.00833 0.4375 0.01296 " pathEditMode="relative" rAng="0" ptsTypes="aaaaaaaaaaaaa">
                                      <p:cBhvr>
                                        <p:cTn id="28" dur="3000" fill="hold"/>
                                        <p:tgtEl>
                                          <p:spTgt spid="69"/>
                                        </p:tgtEl>
                                        <p:attrNameLst>
                                          <p:attrName>ppt_x</p:attrName>
                                          <p:attrName>ppt_y</p:attrName>
                                        </p:attrNameLst>
                                      </p:cBhvr>
                                      <p:rCtr x="21875" y="-301"/>
                                    </p:animMotion>
                                  </p:childTnLst>
                                </p:cTn>
                              </p:par>
                              <p:par>
                                <p:cTn id="29" presetID="0" presetClass="path" presetSubtype="0" repeatCount="indefinite" accel="50000" decel="50000" fill="remove" grpId="0" nodeType="withEffect">
                                  <p:stCondLst>
                                    <p:cond delay="0"/>
                                  </p:stCondLst>
                                  <p:childTnLst>
                                    <p:animMotion origin="layout" path="M -3.33333E-6 4.44444E-6 C 0.01007 -0.0095 0.02032 -0.01875 0.03004 -0.02037 C 0.04011 -0.022 0.05018 -0.01667 0.05886 -0.00926 C 0.06736 -0.00186 0.07448 0.02476 0.08143 0.02407 C 0.0882 0.02338 0.09167 -0.00556 0.09966 -0.01297 C 0.10747 -0.02037 0.11927 -0.0213 0.12813 -0.02037 C 0.13733 -0.01945 0.1467 -0.01389 0.15348 -0.00741 C 0.1599 -0.00093 0.16077 0.01898 0.16806 0.01851 C 0.17535 0.01805 0.18907 -0.00394 0.19723 -0.01019 C 0.20539 -0.01644 0.20955 -0.01621 0.21736 -0.01852 C 0.22518 -0.02084 0.22848 -0.02338 0.24375 -0.02408 C 0.25903 -0.02477 0.29549 -0.02269 0.30903 -0.02223 " pathEditMode="relative" rAng="0" ptsTypes="aaaaaaaaaaaa">
                                      <p:cBhvr>
                                        <p:cTn id="30" dur="3000" fill="hold"/>
                                        <p:tgtEl>
                                          <p:spTgt spid="56"/>
                                        </p:tgtEl>
                                        <p:attrNameLst>
                                          <p:attrName>ppt_x</p:attrName>
                                          <p:attrName>ppt_y</p:attrName>
                                        </p:attrNameLst>
                                      </p:cBhvr>
                                      <p:rCtr x="15451" y="0"/>
                                    </p:animMotion>
                                  </p:childTnLst>
                                </p:cTn>
                              </p:par>
                              <p:par>
                                <p:cTn id="31" presetID="0" presetClass="path" presetSubtype="0" repeatCount="indefinite" accel="50000" decel="50000" fill="remove" grpId="0" nodeType="withEffect">
                                  <p:stCondLst>
                                    <p:cond delay="0"/>
                                  </p:stCondLst>
                                  <p:childTnLst>
                                    <p:animMotion origin="layout" path="M 2.77556E-17 -4.81481E-6 C 0.01632 -0.00949 0.03281 -0.01875 0.04861 -0.02037 C 0.06441 -0.02199 0.08073 -0.01666 0.09444 -0.00925 C 0.10816 -0.00185 0.11962 0.02477 0.13056 0.02408 C 0.14149 0.02338 0.14722 -0.00555 0.15972 -0.01296 C 0.17222 -0.02037 0.19115 -0.02129 0.20556 -0.02037 C 0.21997 -0.01944 0.23524 -0.01388 0.24583 -0.0074 C 0.25642 -0.00092 0.25972 0.01922 0.26944 0.01852 C 0.27899 0.01783 0.29288 -0.0037 0.30417 -0.01111 C 0.3151 -0.01851 0.32309 -0.02314 0.33472 -0.02592 C 0.34635 -0.0287 0.36719 -0.02754 0.37361 -0.02777 " pathEditMode="relative" rAng="0" ptsTypes="aaaaaaaaaaa">
                                      <p:cBhvr>
                                        <p:cTn id="32" dur="3000" fill="hold"/>
                                        <p:tgtEl>
                                          <p:spTgt spid="66"/>
                                        </p:tgtEl>
                                        <p:attrNameLst>
                                          <p:attrName>ppt_x</p:attrName>
                                          <p:attrName>ppt_y</p:attrName>
                                        </p:attrNameLst>
                                      </p:cBhvr>
                                      <p:rCtr x="18681" y="-208"/>
                                    </p:animMotion>
                                  </p:childTnLst>
                                </p:cTn>
                              </p:par>
                              <p:par>
                                <p:cTn id="33" presetID="63" presetClass="path" presetSubtype="0" repeatCount="indefinite" accel="50000" decel="50000" fill="remove" grpId="0" nodeType="withEffect">
                                  <p:stCondLst>
                                    <p:cond delay="0"/>
                                  </p:stCondLst>
                                  <p:childTnLst>
                                    <p:animMotion origin="layout" path="M 0.0026 0.00231 L 0.50677 0.00231 " pathEditMode="relative" rAng="0" ptsTypes="AA">
                                      <p:cBhvr>
                                        <p:cTn id="34" dur="3000" fill="hold"/>
                                        <p:tgtEl>
                                          <p:spTgt spid="67"/>
                                        </p:tgtEl>
                                        <p:attrNameLst>
                                          <p:attrName>ppt_x</p:attrName>
                                          <p:attrName>ppt_y</p:attrName>
                                        </p:attrNameLst>
                                      </p:cBhvr>
                                      <p:rCtr x="25208" y="0"/>
                                    </p:animMotion>
                                  </p:childTnLst>
                                </p:cTn>
                              </p:par>
                              <p:par>
                                <p:cTn id="35" presetID="0" presetClass="path" presetSubtype="0" repeatCount="indefinite" accel="50000" decel="50000" fill="remove" grpId="0" nodeType="withEffect">
                                  <p:stCondLst>
                                    <p:cond delay="0"/>
                                  </p:stCondLst>
                                  <p:childTnLst>
                                    <p:animMotion origin="layout" path="M 0.00365 2.22222E-6 C 0.00816 0.00185 0.02326 0.00648 0.0309 0.01111 C 0.03854 0.01574 0.04583 0.02083 0.05 0.02847 C 0.05417 0.03611 0.05451 0.03426 0.0559 0.05717 C 0.05729 0.08009 0.05781 0.14398 0.05833 0.16666 " pathEditMode="relative" rAng="0" ptsTypes="aaaaa">
                                      <p:cBhvr>
                                        <p:cTn id="36" dur="3000" fill="hold"/>
                                        <p:tgtEl>
                                          <p:spTgt spid="54"/>
                                        </p:tgtEl>
                                        <p:attrNameLst>
                                          <p:attrName>ppt_x</p:attrName>
                                          <p:attrName>ppt_y</p:attrName>
                                        </p:attrNameLst>
                                      </p:cBhvr>
                                      <p:rCtr x="2726" y="8333"/>
                                    </p:animMotion>
                                  </p:childTnLst>
                                </p:cTn>
                              </p:par>
                              <p:par>
                                <p:cTn id="37" presetID="0" presetClass="path" presetSubtype="0" repeatCount="indefinite" accel="50000" decel="50000" fill="remove" grpId="0" nodeType="withEffect">
                                  <p:stCondLst>
                                    <p:cond delay="1000"/>
                                  </p:stCondLst>
                                  <p:childTnLst>
                                    <p:animMotion origin="layout" path="M 2.77778E-7 3.33333E-6 C -0.00069 0.01527 -0.00295 0.05879 -0.00417 0.09328 C -0.00556 0.12777 -0.00764 0.18773 -0.00816 0.20694 " pathEditMode="relative" rAng="0" ptsTypes="aaa">
                                      <p:cBhvr>
                                        <p:cTn id="38" dur="3000" fill="hold"/>
                                        <p:tgtEl>
                                          <p:spTgt spid="40"/>
                                        </p:tgtEl>
                                        <p:attrNameLst>
                                          <p:attrName>ppt_x</p:attrName>
                                          <p:attrName>ppt_y</p:attrName>
                                        </p:attrNameLst>
                                      </p:cBhvr>
                                      <p:rCtr x="-417" y="10347"/>
                                    </p:animMotion>
                                  </p:childTnLst>
                                </p:cTn>
                              </p:par>
                              <p:par>
                                <p:cTn id="39" presetID="0" presetClass="path" presetSubtype="0" repeatCount="indefinite" accel="50000" decel="50000" fill="remove" grpId="0" nodeType="withEffect">
                                  <p:stCondLst>
                                    <p:cond delay="0"/>
                                  </p:stCondLst>
                                  <p:childTnLst>
                                    <p:animMotion origin="layout" path="M 3.33333E-6 -1.11111E-6 C 0.00364 0.01019 0.01649 0.03958 0.02205 0.06158 C 0.0276 0.08403 0.0309 0.11829 0.03333 0.13333 " pathEditMode="relative" rAng="0" ptsTypes="aaa">
                                      <p:cBhvr>
                                        <p:cTn id="40" dur="3000" fill="hold"/>
                                        <p:tgtEl>
                                          <p:spTgt spid="50"/>
                                        </p:tgtEl>
                                        <p:attrNameLst>
                                          <p:attrName>ppt_x</p:attrName>
                                          <p:attrName>ppt_y</p:attrName>
                                        </p:attrNameLst>
                                      </p:cBhvr>
                                      <p:rCtr x="1667" y="6667"/>
                                    </p:animMotion>
                                  </p:childTnLst>
                                </p:cTn>
                              </p:par>
                              <p:par>
                                <p:cTn id="41" presetID="0" presetClass="path" presetSubtype="0" repeatCount="indefinite" accel="50000" decel="50000" fill="remove" grpId="0" nodeType="withEffect">
                                  <p:stCondLst>
                                    <p:cond delay="1000"/>
                                  </p:stCondLst>
                                  <p:childTnLst>
                                    <p:animMotion origin="layout" path="M 0 -4.44444E-6 C 0.00382 0.01366 0.01424 0.04445 0.02292 0.08195 C 0.0316 0.11945 0.04601 0.19514 0.05208 0.225 " pathEditMode="relative" rAng="0" ptsTypes="aaa">
                                      <p:cBhvr>
                                        <p:cTn id="42" dur="3000" fill="hold"/>
                                        <p:tgtEl>
                                          <p:spTgt spid="44"/>
                                        </p:tgtEl>
                                        <p:attrNameLst>
                                          <p:attrName>ppt_x</p:attrName>
                                          <p:attrName>ppt_y</p:attrName>
                                        </p:attrNameLst>
                                      </p:cBhvr>
                                      <p:rCtr x="2604" y="112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9" grpId="0" animBg="1"/>
      <p:bldP spid="50" grpId="0" animBg="1"/>
      <p:bldP spid="51" grpId="0" animBg="1"/>
      <p:bldP spid="52" grpId="0" animBg="1"/>
      <p:bldP spid="53" grpId="0" animBg="1"/>
      <p:bldP spid="54" grpId="0" animBg="1"/>
      <p:bldP spid="55" grpId="0" animBg="1"/>
      <p:bldP spid="56" grpId="0" animBg="1"/>
      <p:bldP spid="65" grpId="0" animBg="1"/>
      <p:bldP spid="66" grpId="0" animBg="1"/>
      <p:bldP spid="67" grpId="0" animBg="1"/>
      <p:bldP spid="68" grpId="0" animBg="1"/>
      <p:bldP spid="6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85800" y="541964"/>
            <a:ext cx="10379243" cy="533400"/>
          </a:xfrm>
          <a:prstGeom prst="rect">
            <a:avLst/>
          </a:prstGeom>
        </p:spPr>
        <p:txBody>
          <a:bodyPr vert="horz" lIns="91440" tIns="45720" rIns="91440" bIns="45720" rtlCol="0" anchor="ctr">
            <a:normAutofit/>
          </a:bodyPr>
          <a:lstStyle/>
          <a:p>
            <a:r>
              <a:rPr lang="en-US" sz="2800" dirty="0"/>
              <a:t>RO Membrane – Configured as Spiral Wound Element</a:t>
            </a:r>
          </a:p>
        </p:txBody>
      </p:sp>
      <p:pic>
        <p:nvPicPr>
          <p:cNvPr id="61443"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338752" y="2261345"/>
            <a:ext cx="7230351" cy="392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6996" name="Text Box 4"/>
          <p:cNvSpPr txBox="1">
            <a:spLocks noChangeArrowheads="1"/>
          </p:cNvSpPr>
          <p:nvPr/>
        </p:nvSpPr>
        <p:spPr bwMode="auto">
          <a:xfrm>
            <a:off x="2965572" y="1075364"/>
            <a:ext cx="5943935" cy="92397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defRPr/>
            </a:pPr>
            <a:r>
              <a:rPr lang="en-US" dirty="0">
                <a:latin typeface="Arial" panose="020B0604020202020204" pitchFamily="34" charset="0"/>
                <a:cs typeface="Arial" panose="020B0604020202020204" pitchFamily="34" charset="0"/>
              </a:rPr>
              <a:t>Most common way to package membrane.</a:t>
            </a:r>
          </a:p>
          <a:p>
            <a:pPr>
              <a:defRPr/>
            </a:pPr>
            <a:r>
              <a:rPr lang="en-US" dirty="0">
                <a:latin typeface="Arial" panose="020B0604020202020204" pitchFamily="34" charset="0"/>
                <a:cs typeface="Arial" panose="020B0604020202020204" pitchFamily="34" charset="0"/>
              </a:rPr>
              <a:t>Maximizes surface area of membrane into plant footprint</a:t>
            </a:r>
          </a:p>
          <a:p>
            <a:pPr>
              <a:defRPr/>
            </a:pPr>
            <a:r>
              <a:rPr lang="en-US" dirty="0">
                <a:latin typeface="Arial" panose="020B0604020202020204" pitchFamily="34" charset="0"/>
                <a:cs typeface="Arial" panose="020B0604020202020204" pitchFamily="34" charset="0"/>
              </a:rPr>
              <a:t>Convenient to manage flow streams.</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282004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2"/>
          <p:cNvSpPr>
            <a:spLocks noGrp="1" noChangeArrowheads="1"/>
          </p:cNvSpPr>
          <p:nvPr>
            <p:ph type="title"/>
          </p:nvPr>
        </p:nvSpPr>
        <p:spPr>
          <a:xfrm>
            <a:off x="685800" y="541964"/>
            <a:ext cx="10379243" cy="533400"/>
          </a:xfrm>
        </p:spPr>
        <p:txBody>
          <a:bodyPr>
            <a:normAutofit/>
          </a:bodyPr>
          <a:lstStyle/>
          <a:p>
            <a:r>
              <a:rPr lang="en-AU" sz="2800"/>
              <a:t>Making a Spiral Wound Membrane</a:t>
            </a:r>
          </a:p>
        </p:txBody>
      </p:sp>
      <p:sp>
        <p:nvSpPr>
          <p:cNvPr id="31" name="AutoShape 13" descr="Woven mat"/>
          <p:cNvSpPr>
            <a:spLocks noChangeArrowheads="1"/>
          </p:cNvSpPr>
          <p:nvPr/>
        </p:nvSpPr>
        <p:spPr bwMode="auto">
          <a:xfrm rot="6304845" flipH="1">
            <a:off x="6174600" y="3932238"/>
            <a:ext cx="2286000" cy="304800"/>
          </a:xfrm>
          <a:prstGeom prst="parallelogram">
            <a:avLst>
              <a:gd name="adj" fmla="val 187500"/>
            </a:avLst>
          </a:prstGeom>
          <a:blipFill dpi="0" rotWithShape="0">
            <a:blip r:embed="rId2" cstate="print"/>
            <a:srcRect/>
            <a:tile tx="0" ty="0" sx="100000" sy="100000" flip="none" algn="tl"/>
          </a:blipFill>
          <a:ln w="19050">
            <a:solidFill>
              <a:schemeClr val="tx1"/>
            </a:solidFill>
            <a:miter lim="800000"/>
            <a:headEnd/>
            <a:tailEnd/>
          </a:ln>
          <a:effectLst/>
        </p:spPr>
        <p:txBody>
          <a:bodyPr anchor="ctr">
            <a:spAutoFit/>
          </a:bodyPr>
          <a:lstStyle/>
          <a:p>
            <a:pPr>
              <a:defRPr/>
            </a:pPr>
            <a:endParaRPr lang="en-AU">
              <a:latin typeface="+mn-lt"/>
            </a:endParaRPr>
          </a:p>
        </p:txBody>
      </p:sp>
      <p:sp>
        <p:nvSpPr>
          <p:cNvPr id="32" name="Freeform 31"/>
          <p:cNvSpPr/>
          <p:nvPr/>
        </p:nvSpPr>
        <p:spPr>
          <a:xfrm>
            <a:off x="7293788" y="3062288"/>
            <a:ext cx="522287" cy="2105025"/>
          </a:xfrm>
          <a:custGeom>
            <a:avLst/>
            <a:gdLst>
              <a:gd name="connsiteX0" fmla="*/ 0 w 522515"/>
              <a:gd name="connsiteY0" fmla="*/ 2104572 h 2104572"/>
              <a:gd name="connsiteX1" fmla="*/ 0 w 522515"/>
              <a:gd name="connsiteY1" fmla="*/ 841829 h 2104572"/>
              <a:gd name="connsiteX2" fmla="*/ 478972 w 522515"/>
              <a:gd name="connsiteY2" fmla="*/ 0 h 2104572"/>
              <a:gd name="connsiteX3" fmla="*/ 522515 w 522515"/>
              <a:gd name="connsiteY3" fmla="*/ 1480457 h 2104572"/>
              <a:gd name="connsiteX4" fmla="*/ 0 w 522515"/>
              <a:gd name="connsiteY4" fmla="*/ 2104572 h 210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515" h="2104572">
                <a:moveTo>
                  <a:pt x="0" y="2104572"/>
                </a:moveTo>
                <a:lnTo>
                  <a:pt x="0" y="841829"/>
                </a:lnTo>
                <a:lnTo>
                  <a:pt x="478972" y="0"/>
                </a:lnTo>
                <a:lnTo>
                  <a:pt x="522515" y="1480457"/>
                </a:lnTo>
                <a:lnTo>
                  <a:pt x="0" y="2104572"/>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35" name="Text Box 3"/>
          <p:cNvSpPr txBox="1">
            <a:spLocks noChangeArrowheads="1"/>
          </p:cNvSpPr>
          <p:nvPr/>
        </p:nvSpPr>
        <p:spPr bwMode="auto">
          <a:xfrm>
            <a:off x="2701150" y="1878290"/>
            <a:ext cx="877163" cy="369332"/>
          </a:xfrm>
          <a:prstGeom prst="rect">
            <a:avLst/>
          </a:prstGeom>
          <a:noFill/>
          <a:ln w="9525">
            <a:noFill/>
            <a:miter lim="800000"/>
            <a:headEnd/>
            <a:tailEnd/>
          </a:ln>
          <a:effectLst/>
        </p:spPr>
        <p:txBody>
          <a:bodyPr wrap="none" anchor="ctr">
            <a:spAutoFit/>
          </a:bodyPr>
          <a:lstStyle/>
          <a:p>
            <a:pPr>
              <a:defRPr/>
            </a:pPr>
            <a:r>
              <a:rPr lang="en-AU" b="1" dirty="0">
                <a:latin typeface="Arial" panose="020B0604020202020204" pitchFamily="34" charset="0"/>
                <a:cs typeface="Arial" panose="020B0604020202020204" pitchFamily="34" charset="0"/>
              </a:rPr>
              <a:t>Step 1</a:t>
            </a:r>
          </a:p>
        </p:txBody>
      </p:sp>
      <p:grpSp>
        <p:nvGrpSpPr>
          <p:cNvPr id="37" name="Group 29"/>
          <p:cNvGrpSpPr>
            <a:grpSpLocks/>
          </p:cNvGrpSpPr>
          <p:nvPr/>
        </p:nvGrpSpPr>
        <p:grpSpPr bwMode="auto">
          <a:xfrm>
            <a:off x="2912290" y="3508375"/>
            <a:ext cx="749301" cy="1658938"/>
            <a:chOff x="641" y="1899"/>
            <a:chExt cx="472" cy="756"/>
          </a:xfrm>
        </p:grpSpPr>
        <p:sp>
          <p:nvSpPr>
            <p:cNvPr id="38" name="AutoShape 6"/>
            <p:cNvSpPr>
              <a:spLocks noChangeArrowheads="1"/>
            </p:cNvSpPr>
            <p:nvPr/>
          </p:nvSpPr>
          <p:spPr bwMode="auto">
            <a:xfrm>
              <a:off x="768" y="1899"/>
              <a:ext cx="185" cy="418"/>
            </a:xfrm>
            <a:prstGeom prst="rightArrow">
              <a:avLst>
                <a:gd name="adj1" fmla="val 50000"/>
                <a:gd name="adj2" fmla="val 50000"/>
              </a:avLst>
            </a:prstGeom>
            <a:solidFill>
              <a:srgbClr val="006600"/>
            </a:solidFill>
            <a:ln w="9525">
              <a:solidFill>
                <a:srgbClr val="006600"/>
              </a:solidFill>
              <a:miter lim="800000"/>
              <a:headEnd/>
              <a:tailEnd/>
            </a:ln>
            <a:effectLst/>
          </p:spPr>
          <p:txBody>
            <a:bodyPr anchor="ctr">
              <a:spAutoFit/>
            </a:bodyPr>
            <a:lstStyle/>
            <a:p>
              <a:pPr>
                <a:defRPr/>
              </a:pPr>
              <a:endParaRPr lang="en-AU">
                <a:latin typeface="+mn-lt"/>
              </a:endParaRPr>
            </a:p>
          </p:txBody>
        </p:sp>
        <p:sp>
          <p:nvSpPr>
            <p:cNvPr id="39" name="Text Box 8"/>
            <p:cNvSpPr txBox="1">
              <a:spLocks noChangeArrowheads="1"/>
            </p:cNvSpPr>
            <p:nvPr/>
          </p:nvSpPr>
          <p:spPr bwMode="auto">
            <a:xfrm>
              <a:off x="641" y="2289"/>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grpSp>
      <p:grpSp>
        <p:nvGrpSpPr>
          <p:cNvPr id="40" name="Group 28"/>
          <p:cNvGrpSpPr>
            <a:grpSpLocks/>
          </p:cNvGrpSpPr>
          <p:nvPr/>
        </p:nvGrpSpPr>
        <p:grpSpPr bwMode="auto">
          <a:xfrm>
            <a:off x="3533000" y="2824163"/>
            <a:ext cx="1200150" cy="2851150"/>
            <a:chOff x="1032" y="1468"/>
            <a:chExt cx="756" cy="1796"/>
          </a:xfrm>
        </p:grpSpPr>
        <p:sp>
          <p:nvSpPr>
            <p:cNvPr id="41" name="AutoShape 4" descr="Woven mat"/>
            <p:cNvSpPr>
              <a:spLocks noChangeArrowheads="1"/>
            </p:cNvSpPr>
            <p:nvPr/>
          </p:nvSpPr>
          <p:spPr bwMode="auto">
            <a:xfrm rot="16200000" flipH="1">
              <a:off x="660" y="2020"/>
              <a:ext cx="1488" cy="384"/>
            </a:xfrm>
            <a:prstGeom prst="parallelogram">
              <a:avLst>
                <a:gd name="adj" fmla="val 96875"/>
              </a:avLst>
            </a:prstGeom>
            <a:blipFill dpi="0" rotWithShape="0">
              <a:blip r:embed="rId2" cstate="print"/>
              <a:srcRect/>
              <a:tile tx="0" ty="0" sx="100000" sy="100000" flip="none" algn="tl"/>
            </a:blipFill>
            <a:ln w="19050">
              <a:solidFill>
                <a:schemeClr val="tx1"/>
              </a:solidFill>
              <a:miter lim="800000"/>
              <a:headEnd/>
              <a:tailEnd/>
            </a:ln>
            <a:effectLst/>
          </p:spPr>
          <p:txBody>
            <a:bodyPr anchor="ctr">
              <a:spAutoFit/>
            </a:bodyPr>
            <a:lstStyle/>
            <a:p>
              <a:pPr>
                <a:defRPr/>
              </a:pPr>
              <a:endParaRPr lang="en-AU">
                <a:latin typeface="+mn-lt"/>
              </a:endParaRPr>
            </a:p>
          </p:txBody>
        </p:sp>
        <p:sp>
          <p:nvSpPr>
            <p:cNvPr id="42" name="Text Box 9"/>
            <p:cNvSpPr txBox="1">
              <a:spLocks noChangeArrowheads="1"/>
            </p:cNvSpPr>
            <p:nvPr/>
          </p:nvSpPr>
          <p:spPr bwMode="auto">
            <a:xfrm>
              <a:off x="1032" y="3052"/>
              <a:ext cx="756" cy="212"/>
            </a:xfrm>
            <a:prstGeom prst="rect">
              <a:avLst/>
            </a:prstGeom>
            <a:noFill/>
            <a:ln w="9525">
              <a:noFill/>
              <a:miter lim="800000"/>
              <a:headEnd/>
              <a:tailEnd/>
            </a:ln>
            <a:effectLst/>
          </p:spPr>
          <p:txBody>
            <a:bodyPr wrap="none" anchor="ctr">
              <a:spAutoFit/>
            </a:bodyPr>
            <a:lstStyle/>
            <a:p>
              <a:pPr>
                <a:defRPr/>
              </a:pPr>
              <a:r>
                <a:rPr lang="en-AU" sz="1600">
                  <a:latin typeface="+mn-lt"/>
                </a:rPr>
                <a:t>Membrane</a:t>
              </a:r>
            </a:p>
          </p:txBody>
        </p:sp>
        <p:sp>
          <p:nvSpPr>
            <p:cNvPr id="43" name="Line 10"/>
            <p:cNvSpPr>
              <a:spLocks noChangeShapeType="1"/>
            </p:cNvSpPr>
            <p:nvPr/>
          </p:nvSpPr>
          <p:spPr bwMode="auto">
            <a:xfrm flipV="1">
              <a:off x="1404" y="2764"/>
              <a:ext cx="0" cy="288"/>
            </a:xfrm>
            <a:prstGeom prst="line">
              <a:avLst/>
            </a:prstGeom>
            <a:noFill/>
            <a:ln w="28575">
              <a:solidFill>
                <a:schemeClr val="tx1"/>
              </a:solidFill>
              <a:round/>
              <a:headEnd/>
              <a:tailEnd type="triangle" w="med" len="med"/>
            </a:ln>
            <a:effectLst/>
          </p:spPr>
          <p:txBody>
            <a:bodyPr anchor="ctr">
              <a:spAutoFit/>
            </a:bodyPr>
            <a:lstStyle/>
            <a:p>
              <a:pPr>
                <a:defRPr/>
              </a:pPr>
              <a:endParaRPr lang="en-AU">
                <a:latin typeface="+mn-lt"/>
              </a:endParaRPr>
            </a:p>
          </p:txBody>
        </p:sp>
      </p:grpSp>
      <p:sp>
        <p:nvSpPr>
          <p:cNvPr id="44" name="AutoShape 11" descr="Woven mat"/>
          <p:cNvSpPr>
            <a:spLocks noChangeArrowheads="1"/>
          </p:cNvSpPr>
          <p:nvPr/>
        </p:nvSpPr>
        <p:spPr bwMode="auto">
          <a:xfrm rot="15295155" flipH="1">
            <a:off x="6595288" y="3684588"/>
            <a:ext cx="2362200" cy="609600"/>
          </a:xfrm>
          <a:prstGeom prst="parallelogram">
            <a:avLst>
              <a:gd name="adj" fmla="val 96875"/>
            </a:avLst>
          </a:prstGeom>
          <a:blipFill dpi="0" rotWithShape="0">
            <a:blip r:embed="rId2" cstate="print"/>
            <a:srcRect/>
            <a:tile tx="0" ty="0" sx="100000" sy="100000" flip="none" algn="tl"/>
          </a:blipFill>
          <a:ln w="19050">
            <a:solidFill>
              <a:schemeClr val="tx1"/>
            </a:solidFill>
            <a:miter lim="800000"/>
            <a:headEnd/>
            <a:tailEnd/>
          </a:ln>
          <a:effectLst/>
        </p:spPr>
        <p:txBody>
          <a:bodyPr anchor="ctr">
            <a:spAutoFit/>
          </a:bodyPr>
          <a:lstStyle/>
          <a:p>
            <a:pPr>
              <a:defRPr/>
            </a:pPr>
            <a:endParaRPr lang="en-AU">
              <a:latin typeface="+mn-lt"/>
            </a:endParaRPr>
          </a:p>
        </p:txBody>
      </p:sp>
      <p:grpSp>
        <p:nvGrpSpPr>
          <p:cNvPr id="45" name="Group 31"/>
          <p:cNvGrpSpPr>
            <a:grpSpLocks/>
          </p:cNvGrpSpPr>
          <p:nvPr/>
        </p:nvGrpSpPr>
        <p:grpSpPr bwMode="auto">
          <a:xfrm>
            <a:off x="7081063" y="2370138"/>
            <a:ext cx="908050" cy="649287"/>
            <a:chOff x="3267" y="1182"/>
            <a:chExt cx="572" cy="409"/>
          </a:xfrm>
        </p:grpSpPr>
        <p:sp>
          <p:nvSpPr>
            <p:cNvPr id="46" name="AutoShape 19"/>
            <p:cNvSpPr>
              <a:spLocks noChangeArrowheads="1"/>
            </p:cNvSpPr>
            <p:nvPr/>
          </p:nvSpPr>
          <p:spPr bwMode="auto">
            <a:xfrm>
              <a:off x="3608" y="1182"/>
              <a:ext cx="231" cy="409"/>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0799 w 21600"/>
                <a:gd name="T5" fmla="*/ 0 h 21600"/>
                <a:gd name="T6" fmla="*/ 2700 w 21600"/>
                <a:gd name="T7" fmla="*/ 10800 h 21600"/>
                <a:gd name="T8" fmla="*/ 10799 w 21600"/>
                <a:gd name="T9" fmla="*/ 5400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2"/>
            </a:solidFill>
            <a:ln w="9525">
              <a:solidFill>
                <a:schemeClr val="tx2"/>
              </a:solidFill>
              <a:miter lim="800000"/>
              <a:headEnd/>
              <a:tailEnd/>
            </a:ln>
            <a:effectLst/>
          </p:spPr>
          <p:txBody>
            <a:bodyPr anchor="ctr">
              <a:spAutoFit/>
            </a:bodyPr>
            <a:lstStyle/>
            <a:p>
              <a:pPr>
                <a:defRPr/>
              </a:pPr>
              <a:endParaRPr lang="en-AU">
                <a:latin typeface="+mn-lt"/>
              </a:endParaRPr>
            </a:p>
          </p:txBody>
        </p:sp>
        <p:sp>
          <p:nvSpPr>
            <p:cNvPr id="47" name="Text Box 20"/>
            <p:cNvSpPr txBox="1">
              <a:spLocks noChangeArrowheads="1"/>
            </p:cNvSpPr>
            <p:nvPr/>
          </p:nvSpPr>
          <p:spPr bwMode="auto">
            <a:xfrm>
              <a:off x="3267" y="1193"/>
              <a:ext cx="367" cy="213"/>
            </a:xfrm>
            <a:prstGeom prst="rect">
              <a:avLst/>
            </a:prstGeom>
            <a:noFill/>
            <a:ln w="9525">
              <a:noFill/>
              <a:miter lim="800000"/>
              <a:headEnd/>
              <a:tailEnd/>
            </a:ln>
            <a:effectLst/>
          </p:spPr>
          <p:txBody>
            <a:bodyPr wrap="none" anchor="ctr">
              <a:spAutoFit/>
            </a:bodyPr>
            <a:lstStyle/>
            <a:p>
              <a:pPr>
                <a:defRPr/>
              </a:pPr>
              <a:r>
                <a:rPr lang="en-AU" sz="1600" dirty="0">
                  <a:latin typeface="+mn-lt"/>
                </a:rPr>
                <a:t>Fold</a:t>
              </a:r>
            </a:p>
          </p:txBody>
        </p:sp>
      </p:grpSp>
      <p:sp>
        <p:nvSpPr>
          <p:cNvPr id="48" name="Text Box 27"/>
          <p:cNvSpPr txBox="1">
            <a:spLocks noChangeArrowheads="1"/>
          </p:cNvSpPr>
          <p:nvPr/>
        </p:nvSpPr>
        <p:spPr bwMode="auto">
          <a:xfrm>
            <a:off x="6085700" y="1879878"/>
            <a:ext cx="877163" cy="369332"/>
          </a:xfrm>
          <a:prstGeom prst="rect">
            <a:avLst/>
          </a:prstGeom>
          <a:noFill/>
          <a:ln w="9525">
            <a:noFill/>
            <a:miter lim="800000"/>
            <a:headEnd/>
            <a:tailEnd/>
          </a:ln>
          <a:effectLst/>
        </p:spPr>
        <p:txBody>
          <a:bodyPr wrap="none" anchor="ctr">
            <a:spAutoFit/>
          </a:bodyPr>
          <a:lstStyle/>
          <a:p>
            <a:pPr>
              <a:defRPr/>
            </a:pPr>
            <a:r>
              <a:rPr lang="en-AU" b="1" dirty="0">
                <a:latin typeface="Arial" panose="020B0604020202020204" pitchFamily="34" charset="0"/>
                <a:cs typeface="Arial" panose="020B0604020202020204" pitchFamily="34" charset="0"/>
              </a:rPr>
              <a:t>Step 2</a:t>
            </a:r>
          </a:p>
        </p:txBody>
      </p:sp>
      <p:grpSp>
        <p:nvGrpSpPr>
          <p:cNvPr id="49" name="Group 30"/>
          <p:cNvGrpSpPr>
            <a:grpSpLocks/>
          </p:cNvGrpSpPr>
          <p:nvPr/>
        </p:nvGrpSpPr>
        <p:grpSpPr bwMode="auto">
          <a:xfrm>
            <a:off x="4199750" y="3508375"/>
            <a:ext cx="1047750" cy="1116013"/>
            <a:chOff x="1452" y="1899"/>
            <a:chExt cx="660" cy="703"/>
          </a:xfrm>
        </p:grpSpPr>
        <p:sp>
          <p:nvSpPr>
            <p:cNvPr id="50" name="Text Box 7"/>
            <p:cNvSpPr txBox="1">
              <a:spLocks noChangeArrowheads="1"/>
            </p:cNvSpPr>
            <p:nvPr/>
          </p:nvSpPr>
          <p:spPr bwMode="auto">
            <a:xfrm>
              <a:off x="1640" y="2236"/>
              <a:ext cx="472" cy="366"/>
            </a:xfrm>
            <a:prstGeom prst="rect">
              <a:avLst/>
            </a:prstGeom>
            <a:noFill/>
            <a:ln w="9525">
              <a:noFill/>
              <a:miter lim="800000"/>
              <a:headEnd/>
              <a:tailEnd/>
            </a:ln>
            <a:effectLst/>
          </p:spPr>
          <p:txBody>
            <a:bodyPr wrap="none" anchor="ctr">
              <a:spAutoFit/>
            </a:bodyPr>
            <a:lstStyle/>
            <a:p>
              <a:pPr>
                <a:defRPr/>
              </a:pPr>
              <a:r>
                <a:rPr lang="en-AU" sz="1600">
                  <a:latin typeface="+mn-lt"/>
                </a:rPr>
                <a:t>Fresh</a:t>
              </a:r>
            </a:p>
            <a:p>
              <a:pPr>
                <a:defRPr/>
              </a:pPr>
              <a:r>
                <a:rPr lang="en-AU" sz="1600">
                  <a:latin typeface="+mn-lt"/>
                </a:rPr>
                <a:t>Water</a:t>
              </a:r>
            </a:p>
          </p:txBody>
        </p:sp>
        <p:sp>
          <p:nvSpPr>
            <p:cNvPr id="51" name="AutoShape 5"/>
            <p:cNvSpPr>
              <a:spLocks noChangeArrowheads="1"/>
            </p:cNvSpPr>
            <p:nvPr/>
          </p:nvSpPr>
          <p:spPr bwMode="auto">
            <a:xfrm>
              <a:off x="1452" y="1899"/>
              <a:ext cx="155" cy="578"/>
            </a:xfrm>
            <a:prstGeom prst="rightArrow">
              <a:avLst>
                <a:gd name="adj1" fmla="val 50000"/>
                <a:gd name="adj2" fmla="val 50000"/>
              </a:avLst>
            </a:prstGeom>
            <a:solidFill>
              <a:schemeClr val="accent1"/>
            </a:solidFill>
            <a:ln w="9525">
              <a:solidFill>
                <a:schemeClr val="tx2"/>
              </a:solidFill>
              <a:miter lim="800000"/>
              <a:headEnd/>
              <a:tailEnd/>
            </a:ln>
            <a:effectLst/>
          </p:spPr>
          <p:txBody>
            <a:bodyPr wrap="none" anchor="ctr">
              <a:spAutoFit/>
            </a:bodyPr>
            <a:lstStyle/>
            <a:p>
              <a:pPr>
                <a:defRPr/>
              </a:pPr>
              <a:endParaRPr lang="en-AU">
                <a:latin typeface="+mn-lt"/>
              </a:endParaRPr>
            </a:p>
          </p:txBody>
        </p:sp>
      </p:grpSp>
      <p:grpSp>
        <p:nvGrpSpPr>
          <p:cNvPr id="52" name="Group 36"/>
          <p:cNvGrpSpPr>
            <a:grpSpLocks/>
          </p:cNvGrpSpPr>
          <p:nvPr/>
        </p:nvGrpSpPr>
        <p:grpSpPr bwMode="auto">
          <a:xfrm>
            <a:off x="6908025" y="5362575"/>
            <a:ext cx="917575" cy="882650"/>
            <a:chOff x="3176" y="2628"/>
            <a:chExt cx="578" cy="556"/>
          </a:xfrm>
        </p:grpSpPr>
        <p:sp>
          <p:nvSpPr>
            <p:cNvPr id="53" name="Text Box 24"/>
            <p:cNvSpPr txBox="1">
              <a:spLocks noChangeArrowheads="1"/>
            </p:cNvSpPr>
            <p:nvPr/>
          </p:nvSpPr>
          <p:spPr bwMode="auto">
            <a:xfrm>
              <a:off x="3224" y="2818"/>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Fresh</a:t>
              </a:r>
            </a:p>
            <a:p>
              <a:pPr>
                <a:defRPr/>
              </a:pPr>
              <a:r>
                <a:rPr lang="en-AU" sz="1600" dirty="0">
                  <a:latin typeface="+mn-lt"/>
                </a:rPr>
                <a:t>Water</a:t>
              </a:r>
            </a:p>
          </p:txBody>
        </p:sp>
        <p:sp>
          <p:nvSpPr>
            <p:cNvPr id="54" name="AutoShape 21"/>
            <p:cNvSpPr>
              <a:spLocks noChangeArrowheads="1"/>
            </p:cNvSpPr>
            <p:nvPr/>
          </p:nvSpPr>
          <p:spPr bwMode="auto">
            <a:xfrm rot="5400000">
              <a:off x="3387" y="2417"/>
              <a:ext cx="155" cy="578"/>
            </a:xfrm>
            <a:prstGeom prst="rightArrow">
              <a:avLst>
                <a:gd name="adj1" fmla="val 50000"/>
                <a:gd name="adj2" fmla="val 50000"/>
              </a:avLst>
            </a:prstGeom>
            <a:solidFill>
              <a:schemeClr val="accent1"/>
            </a:solidFill>
            <a:ln w="9525">
              <a:solidFill>
                <a:schemeClr val="tx2"/>
              </a:solidFill>
              <a:miter lim="800000"/>
              <a:headEnd/>
              <a:tailEnd/>
            </a:ln>
            <a:effectLst/>
          </p:spPr>
          <p:txBody>
            <a:bodyPr wrap="none" anchor="ctr">
              <a:spAutoFit/>
            </a:bodyPr>
            <a:lstStyle/>
            <a:p>
              <a:pPr>
                <a:defRPr/>
              </a:pPr>
              <a:endParaRPr lang="en-AU">
                <a:latin typeface="+mn-lt"/>
              </a:endParaRPr>
            </a:p>
          </p:txBody>
        </p:sp>
      </p:grpSp>
      <p:grpSp>
        <p:nvGrpSpPr>
          <p:cNvPr id="55" name="Group 35"/>
          <p:cNvGrpSpPr>
            <a:grpSpLocks/>
          </p:cNvGrpSpPr>
          <p:nvPr/>
        </p:nvGrpSpPr>
        <p:grpSpPr bwMode="auto">
          <a:xfrm>
            <a:off x="6174600" y="3036888"/>
            <a:ext cx="3035300" cy="1220787"/>
            <a:chOff x="2696" y="1602"/>
            <a:chExt cx="1912" cy="769"/>
          </a:xfrm>
        </p:grpSpPr>
        <p:sp>
          <p:nvSpPr>
            <p:cNvPr id="56" name="AutoShape 22"/>
            <p:cNvSpPr>
              <a:spLocks noChangeArrowheads="1"/>
            </p:cNvSpPr>
            <p:nvPr/>
          </p:nvSpPr>
          <p:spPr bwMode="auto">
            <a:xfrm rot="1389099">
              <a:off x="3003" y="1793"/>
              <a:ext cx="155" cy="578"/>
            </a:xfrm>
            <a:prstGeom prst="rightArrow">
              <a:avLst>
                <a:gd name="adj1" fmla="val 50000"/>
                <a:gd name="adj2" fmla="val 50000"/>
              </a:avLst>
            </a:prstGeom>
            <a:solidFill>
              <a:srgbClr val="006600"/>
            </a:solidFill>
            <a:ln w="9525">
              <a:solidFill>
                <a:srgbClr val="006600"/>
              </a:solidFill>
              <a:miter lim="800000"/>
              <a:headEnd/>
              <a:tailEnd/>
            </a:ln>
            <a:effectLst/>
          </p:spPr>
          <p:txBody>
            <a:bodyPr wrap="none" anchor="ctr">
              <a:spAutoFit/>
            </a:bodyPr>
            <a:lstStyle/>
            <a:p>
              <a:pPr>
                <a:defRPr/>
              </a:pPr>
              <a:endParaRPr lang="en-AU">
                <a:latin typeface="+mn-lt"/>
              </a:endParaRPr>
            </a:p>
          </p:txBody>
        </p:sp>
        <p:sp>
          <p:nvSpPr>
            <p:cNvPr id="57" name="Text Box 25"/>
            <p:cNvSpPr txBox="1">
              <a:spLocks noChangeArrowheads="1"/>
            </p:cNvSpPr>
            <p:nvPr/>
          </p:nvSpPr>
          <p:spPr bwMode="auto">
            <a:xfrm>
              <a:off x="4136" y="1680"/>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sp>
          <p:nvSpPr>
            <p:cNvPr id="58" name="Text Box 26"/>
            <p:cNvSpPr txBox="1">
              <a:spLocks noChangeArrowheads="1"/>
            </p:cNvSpPr>
            <p:nvPr/>
          </p:nvSpPr>
          <p:spPr bwMode="auto">
            <a:xfrm>
              <a:off x="2696" y="1602"/>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sp>
          <p:nvSpPr>
            <p:cNvPr id="59" name="AutoShape 23"/>
            <p:cNvSpPr>
              <a:spLocks noChangeArrowheads="1"/>
            </p:cNvSpPr>
            <p:nvPr/>
          </p:nvSpPr>
          <p:spPr bwMode="auto">
            <a:xfrm rot="20210901" flipH="1">
              <a:off x="3867" y="1793"/>
              <a:ext cx="155" cy="578"/>
            </a:xfrm>
            <a:prstGeom prst="rightArrow">
              <a:avLst>
                <a:gd name="adj1" fmla="val 50000"/>
                <a:gd name="adj2" fmla="val 50000"/>
              </a:avLst>
            </a:prstGeom>
            <a:solidFill>
              <a:srgbClr val="006600"/>
            </a:solidFill>
            <a:ln w="9525">
              <a:solidFill>
                <a:srgbClr val="006600"/>
              </a:solidFill>
              <a:miter lim="800000"/>
              <a:headEnd/>
              <a:tailEnd/>
            </a:ln>
            <a:effectLst/>
          </p:spPr>
          <p:txBody>
            <a:bodyPr wrap="none" anchor="ctr">
              <a:spAutoFit/>
            </a:bodyPr>
            <a:lstStyle/>
            <a:p>
              <a:pPr>
                <a:defRPr/>
              </a:pPr>
              <a:endParaRPr lang="en-AU">
                <a:latin typeface="+mn-lt"/>
              </a:endParaRPr>
            </a:p>
          </p:txBody>
        </p:sp>
      </p:grpSp>
      <p:sp>
        <p:nvSpPr>
          <p:cNvPr id="60" name="Text Box 25"/>
          <p:cNvSpPr txBox="1">
            <a:spLocks noChangeArrowheads="1"/>
          </p:cNvSpPr>
          <p:nvPr/>
        </p:nvSpPr>
        <p:spPr bwMode="auto">
          <a:xfrm>
            <a:off x="8351063" y="5059363"/>
            <a:ext cx="1781175" cy="339725"/>
          </a:xfrm>
          <a:prstGeom prst="rect">
            <a:avLst/>
          </a:prstGeom>
          <a:noFill/>
          <a:ln w="9525">
            <a:noFill/>
            <a:miter lim="800000"/>
            <a:headEnd/>
            <a:tailEnd/>
          </a:ln>
          <a:effectLst/>
        </p:spPr>
        <p:txBody>
          <a:bodyPr wrap="none" anchor="ctr">
            <a:spAutoFit/>
          </a:bodyPr>
          <a:lstStyle/>
          <a:p>
            <a:pPr>
              <a:defRPr/>
            </a:pPr>
            <a:r>
              <a:rPr lang="en-AU" sz="1600" dirty="0">
                <a:latin typeface="+mn-lt"/>
              </a:rPr>
              <a:t>Permeate Spacer</a:t>
            </a:r>
          </a:p>
        </p:txBody>
      </p:sp>
      <p:cxnSp>
        <p:nvCxnSpPr>
          <p:cNvPr id="61" name="Straight Arrow Connector 60"/>
          <p:cNvCxnSpPr>
            <a:stCxn id="60" idx="1"/>
          </p:cNvCxnSpPr>
          <p:nvPr/>
        </p:nvCxnSpPr>
        <p:spPr>
          <a:xfrm flipH="1" flipV="1">
            <a:off x="7423963" y="4673600"/>
            <a:ext cx="927100" cy="5556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044480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Rectangle 2"/>
          <p:cNvSpPr>
            <a:spLocks noGrp="1" noChangeArrowheads="1"/>
          </p:cNvSpPr>
          <p:nvPr>
            <p:ph type="title"/>
          </p:nvPr>
        </p:nvSpPr>
        <p:spPr>
          <a:xfrm>
            <a:off x="685800" y="541964"/>
            <a:ext cx="10379243" cy="533400"/>
          </a:xfrm>
        </p:spPr>
        <p:txBody>
          <a:bodyPr>
            <a:normAutofit/>
          </a:bodyPr>
          <a:lstStyle/>
          <a:p>
            <a:r>
              <a:rPr lang="en-AU" sz="2800" dirty="0"/>
              <a:t>Making a Spiral Wound Membrane</a:t>
            </a:r>
          </a:p>
        </p:txBody>
      </p:sp>
      <p:sp>
        <p:nvSpPr>
          <p:cNvPr id="58" name="Text Box 3"/>
          <p:cNvSpPr txBox="1">
            <a:spLocks noChangeArrowheads="1"/>
          </p:cNvSpPr>
          <p:nvPr/>
        </p:nvSpPr>
        <p:spPr bwMode="auto">
          <a:xfrm>
            <a:off x="2421068" y="1343664"/>
            <a:ext cx="877163" cy="369332"/>
          </a:xfrm>
          <a:prstGeom prst="rect">
            <a:avLst/>
          </a:prstGeom>
          <a:noFill/>
          <a:ln w="9525">
            <a:noFill/>
            <a:miter lim="800000"/>
            <a:headEnd/>
            <a:tailEnd/>
          </a:ln>
          <a:effectLst/>
        </p:spPr>
        <p:txBody>
          <a:bodyPr wrap="none" anchor="ctr">
            <a:spAutoFit/>
          </a:bodyPr>
          <a:lstStyle/>
          <a:p>
            <a:pPr>
              <a:defRPr/>
            </a:pPr>
            <a:r>
              <a:rPr lang="en-AU" b="1" dirty="0">
                <a:latin typeface="Arial" panose="020B0604020202020204" pitchFamily="34" charset="0"/>
                <a:cs typeface="Arial" panose="020B0604020202020204" pitchFamily="34" charset="0"/>
              </a:rPr>
              <a:t>Step 3</a:t>
            </a:r>
          </a:p>
        </p:txBody>
      </p:sp>
      <p:sp>
        <p:nvSpPr>
          <p:cNvPr id="59" name="AutoShape 12" descr="Woven mat"/>
          <p:cNvSpPr>
            <a:spLocks noChangeArrowheads="1"/>
          </p:cNvSpPr>
          <p:nvPr/>
        </p:nvSpPr>
        <p:spPr bwMode="auto">
          <a:xfrm rot="6304845" flipH="1">
            <a:off x="2224218" y="3291249"/>
            <a:ext cx="2286000" cy="304800"/>
          </a:xfrm>
          <a:prstGeom prst="parallelogram">
            <a:avLst>
              <a:gd name="adj" fmla="val 187500"/>
            </a:avLst>
          </a:prstGeom>
          <a:blipFill dpi="0" rotWithShape="0">
            <a:blip r:embed="rId2" cstate="print"/>
            <a:srcRect/>
            <a:tile tx="0" ty="0" sx="100000" sy="100000" flip="none" algn="tl"/>
          </a:blipFill>
          <a:ln w="19050">
            <a:solidFill>
              <a:schemeClr val="tx1"/>
            </a:solidFill>
            <a:miter lim="800000"/>
            <a:headEnd/>
            <a:tailEnd/>
          </a:ln>
        </p:spPr>
        <p:txBody>
          <a:bodyPr anchor="ctr">
            <a:spAutoFit/>
          </a:bodyPr>
          <a:lstStyle/>
          <a:p>
            <a:endParaRPr lang="en-AU"/>
          </a:p>
        </p:txBody>
      </p:sp>
      <p:grpSp>
        <p:nvGrpSpPr>
          <p:cNvPr id="60" name="Group 28"/>
          <p:cNvGrpSpPr>
            <a:grpSpLocks/>
          </p:cNvGrpSpPr>
          <p:nvPr/>
        </p:nvGrpSpPr>
        <p:grpSpPr bwMode="auto">
          <a:xfrm>
            <a:off x="3176718" y="3462702"/>
            <a:ext cx="1104900" cy="1317626"/>
            <a:chOff x="984" y="2208"/>
            <a:chExt cx="696" cy="830"/>
          </a:xfrm>
        </p:grpSpPr>
        <p:sp>
          <p:nvSpPr>
            <p:cNvPr id="61" name="Oval 25"/>
            <p:cNvSpPr>
              <a:spLocks noChangeArrowheads="1"/>
            </p:cNvSpPr>
            <p:nvPr/>
          </p:nvSpPr>
          <p:spPr bwMode="auto">
            <a:xfrm>
              <a:off x="1104" y="2208"/>
              <a:ext cx="576" cy="576"/>
            </a:xfrm>
            <a:prstGeom prst="ellipse">
              <a:avLst/>
            </a:prstGeom>
            <a:solidFill>
              <a:schemeClr val="bg2"/>
            </a:solidFill>
            <a:ln w="9525">
              <a:solidFill>
                <a:schemeClr val="bg2"/>
              </a:solidFill>
              <a:round/>
              <a:headEnd/>
              <a:tailEnd/>
            </a:ln>
          </p:spPr>
          <p:txBody>
            <a:bodyPr wrap="none" anchor="ctr">
              <a:spAutoFit/>
            </a:bodyPr>
            <a:lstStyle/>
            <a:p>
              <a:endParaRPr lang="en-AU"/>
            </a:p>
          </p:txBody>
        </p:sp>
        <p:sp>
          <p:nvSpPr>
            <p:cNvPr id="62" name="AutoShape 26"/>
            <p:cNvSpPr>
              <a:spLocks noChangeArrowheads="1"/>
            </p:cNvSpPr>
            <p:nvPr/>
          </p:nvSpPr>
          <p:spPr bwMode="auto">
            <a:xfrm rot="1634844">
              <a:off x="984" y="2283"/>
              <a:ext cx="278" cy="542"/>
            </a:xfrm>
            <a:prstGeom prst="parallelogram">
              <a:avLst>
                <a:gd name="adj" fmla="val 25000"/>
              </a:avLst>
            </a:prstGeom>
            <a:solidFill>
              <a:schemeClr val="bg2"/>
            </a:solidFill>
            <a:ln w="9525">
              <a:solidFill>
                <a:schemeClr val="bg2"/>
              </a:solidFill>
              <a:miter lim="800000"/>
              <a:headEnd/>
              <a:tailEnd/>
            </a:ln>
          </p:spPr>
          <p:txBody>
            <a:bodyPr anchor="ctr">
              <a:spAutoFit/>
            </a:bodyPr>
            <a:lstStyle/>
            <a:p>
              <a:endParaRPr lang="en-AU"/>
            </a:p>
          </p:txBody>
        </p:sp>
        <p:sp>
          <p:nvSpPr>
            <p:cNvPr id="68" name="AutoShape 27"/>
            <p:cNvSpPr>
              <a:spLocks noChangeArrowheads="1"/>
            </p:cNvSpPr>
            <p:nvPr/>
          </p:nvSpPr>
          <p:spPr bwMode="auto">
            <a:xfrm rot="1448664">
              <a:off x="1296" y="2496"/>
              <a:ext cx="278" cy="542"/>
            </a:xfrm>
            <a:prstGeom prst="parallelogram">
              <a:avLst>
                <a:gd name="adj" fmla="val 25000"/>
              </a:avLst>
            </a:prstGeom>
            <a:solidFill>
              <a:schemeClr val="bg2"/>
            </a:solidFill>
            <a:ln w="9525">
              <a:solidFill>
                <a:schemeClr val="bg2"/>
              </a:solidFill>
              <a:miter lim="800000"/>
              <a:headEnd/>
              <a:tailEnd/>
            </a:ln>
          </p:spPr>
          <p:txBody>
            <a:bodyPr anchor="ctr">
              <a:spAutoFit/>
            </a:bodyPr>
            <a:lstStyle/>
            <a:p>
              <a:endParaRPr lang="en-AU"/>
            </a:p>
          </p:txBody>
        </p:sp>
      </p:grpSp>
      <p:sp>
        <p:nvSpPr>
          <p:cNvPr id="69" name="Oval 24"/>
          <p:cNvSpPr>
            <a:spLocks noChangeArrowheads="1"/>
          </p:cNvSpPr>
          <p:nvPr/>
        </p:nvSpPr>
        <p:spPr bwMode="auto">
          <a:xfrm>
            <a:off x="2910018" y="4148499"/>
            <a:ext cx="914400" cy="914400"/>
          </a:xfrm>
          <a:prstGeom prst="ellipse">
            <a:avLst/>
          </a:prstGeom>
          <a:solidFill>
            <a:schemeClr val="bg1"/>
          </a:solidFill>
          <a:ln w="57150">
            <a:solidFill>
              <a:schemeClr val="bg2"/>
            </a:solidFill>
            <a:round/>
            <a:headEnd/>
            <a:tailEnd/>
          </a:ln>
        </p:spPr>
        <p:txBody>
          <a:bodyPr anchor="ctr">
            <a:spAutoFit/>
          </a:bodyPr>
          <a:lstStyle/>
          <a:p>
            <a:endParaRPr lang="en-AU"/>
          </a:p>
        </p:txBody>
      </p:sp>
      <p:grpSp>
        <p:nvGrpSpPr>
          <p:cNvPr id="70" name="Group 34"/>
          <p:cNvGrpSpPr>
            <a:grpSpLocks/>
          </p:cNvGrpSpPr>
          <p:nvPr/>
        </p:nvGrpSpPr>
        <p:grpSpPr bwMode="auto">
          <a:xfrm>
            <a:off x="3367218" y="3843699"/>
            <a:ext cx="228600" cy="304800"/>
            <a:chOff x="1111" y="2175"/>
            <a:chExt cx="238" cy="452"/>
          </a:xfrm>
        </p:grpSpPr>
        <p:sp>
          <p:nvSpPr>
            <p:cNvPr id="71" name="Oval 31"/>
            <p:cNvSpPr>
              <a:spLocks noChangeArrowheads="1"/>
            </p:cNvSpPr>
            <p:nvPr/>
          </p:nvSpPr>
          <p:spPr bwMode="auto">
            <a:xfrm rot="1588769" flipH="1">
              <a:off x="1111" y="2498"/>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sp>
          <p:nvSpPr>
            <p:cNvPr id="72" name="Oval 32"/>
            <p:cNvSpPr>
              <a:spLocks noChangeArrowheads="1"/>
            </p:cNvSpPr>
            <p:nvPr/>
          </p:nvSpPr>
          <p:spPr bwMode="auto">
            <a:xfrm rot="1588769" flipH="1">
              <a:off x="1200" y="2352"/>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sp>
          <p:nvSpPr>
            <p:cNvPr id="73" name="Oval 33"/>
            <p:cNvSpPr>
              <a:spLocks noChangeArrowheads="1"/>
            </p:cNvSpPr>
            <p:nvPr/>
          </p:nvSpPr>
          <p:spPr bwMode="auto">
            <a:xfrm rot="1588769" flipH="1">
              <a:off x="1296" y="2175"/>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grpSp>
      <p:sp>
        <p:nvSpPr>
          <p:cNvPr id="74" name="Text Box 37"/>
          <p:cNvSpPr txBox="1">
            <a:spLocks noChangeArrowheads="1"/>
          </p:cNvSpPr>
          <p:nvPr/>
        </p:nvSpPr>
        <p:spPr bwMode="auto">
          <a:xfrm>
            <a:off x="3900618" y="4832711"/>
            <a:ext cx="1531938" cy="584200"/>
          </a:xfrm>
          <a:prstGeom prst="rect">
            <a:avLst/>
          </a:prstGeom>
          <a:noFill/>
          <a:ln w="9525">
            <a:noFill/>
            <a:miter lim="800000"/>
            <a:headEnd/>
            <a:tailEnd/>
          </a:ln>
          <a:effectLst/>
        </p:spPr>
        <p:txBody>
          <a:bodyPr wrap="none" anchor="ctr">
            <a:spAutoFit/>
          </a:bodyPr>
          <a:lstStyle/>
          <a:p>
            <a:pPr>
              <a:defRPr/>
            </a:pPr>
            <a:r>
              <a:rPr lang="en-AU" sz="1600" dirty="0">
                <a:latin typeface="+mn-lt"/>
              </a:rPr>
              <a:t>Permeate tube</a:t>
            </a:r>
          </a:p>
          <a:p>
            <a:pPr>
              <a:defRPr/>
            </a:pPr>
            <a:r>
              <a:rPr lang="en-AU" sz="1600" dirty="0">
                <a:latin typeface="+mn-lt"/>
              </a:rPr>
              <a:t>with holes</a:t>
            </a:r>
          </a:p>
        </p:txBody>
      </p:sp>
      <p:sp>
        <p:nvSpPr>
          <p:cNvPr id="75" name="Freeform 76" descr="Woven mat"/>
          <p:cNvSpPr>
            <a:spLocks/>
          </p:cNvSpPr>
          <p:nvPr/>
        </p:nvSpPr>
        <p:spPr bwMode="auto">
          <a:xfrm>
            <a:off x="7101018" y="3538899"/>
            <a:ext cx="762000" cy="2667000"/>
          </a:xfrm>
          <a:custGeom>
            <a:avLst/>
            <a:gdLst>
              <a:gd name="T0" fmla="*/ 2147483647 w 480"/>
              <a:gd name="T1" fmla="*/ 2147483647 h 1680"/>
              <a:gd name="T2" fmla="*/ 0 w 480"/>
              <a:gd name="T3" fmla="*/ 2147483647 h 1680"/>
              <a:gd name="T4" fmla="*/ 2147483647 w 480"/>
              <a:gd name="T5" fmla="*/ 0 h 1680"/>
              <a:gd name="T6" fmla="*/ 2147483647 w 480"/>
              <a:gd name="T7" fmla="*/ 2147483647 h 1680"/>
              <a:gd name="T8" fmla="*/ 2147483647 w 480"/>
              <a:gd name="T9" fmla="*/ 2147483647 h 1680"/>
              <a:gd name="T10" fmla="*/ 0 60000 65536"/>
              <a:gd name="T11" fmla="*/ 0 60000 65536"/>
              <a:gd name="T12" fmla="*/ 0 60000 65536"/>
              <a:gd name="T13" fmla="*/ 0 60000 65536"/>
              <a:gd name="T14" fmla="*/ 0 60000 65536"/>
              <a:gd name="T15" fmla="*/ 0 w 480"/>
              <a:gd name="T16" fmla="*/ 0 h 1680"/>
              <a:gd name="T17" fmla="*/ 480 w 480"/>
              <a:gd name="T18" fmla="*/ 1680 h 1680"/>
            </a:gdLst>
            <a:ahLst/>
            <a:cxnLst>
              <a:cxn ang="T10">
                <a:pos x="T0" y="T1"/>
              </a:cxn>
              <a:cxn ang="T11">
                <a:pos x="T2" y="T3"/>
              </a:cxn>
              <a:cxn ang="T12">
                <a:pos x="T4" y="T5"/>
              </a:cxn>
              <a:cxn ang="T13">
                <a:pos x="T6" y="T7"/>
              </a:cxn>
              <a:cxn ang="T14">
                <a:pos x="T8" y="T9"/>
              </a:cxn>
            </a:cxnLst>
            <a:rect l="T15" t="T16" r="T17" b="T18"/>
            <a:pathLst>
              <a:path w="480" h="1680">
                <a:moveTo>
                  <a:pt x="144" y="1680"/>
                </a:moveTo>
                <a:lnTo>
                  <a:pt x="0" y="720"/>
                </a:lnTo>
                <a:lnTo>
                  <a:pt x="336" y="0"/>
                </a:lnTo>
                <a:lnTo>
                  <a:pt x="480" y="864"/>
                </a:lnTo>
                <a:lnTo>
                  <a:pt x="144" y="1680"/>
                </a:lnTo>
                <a:close/>
              </a:path>
            </a:pathLst>
          </a:custGeom>
          <a:blipFill dpi="0" rotWithShape="0">
            <a:blip r:embed="rId2" cstate="print"/>
            <a:srcRect/>
            <a:tile tx="0" ty="0" sx="100000" sy="100000" flip="none" algn="tl"/>
          </a:blipFill>
          <a:ln w="19050" cap="flat" cmpd="sng">
            <a:solidFill>
              <a:schemeClr val="tx1"/>
            </a:solidFill>
            <a:prstDash val="solid"/>
            <a:round/>
            <a:headEnd/>
            <a:tailEnd/>
          </a:ln>
        </p:spPr>
        <p:txBody>
          <a:bodyPr wrap="none" anchor="ctr">
            <a:spAutoFit/>
          </a:bodyPr>
          <a:lstStyle/>
          <a:p>
            <a:endParaRPr lang="en-AU"/>
          </a:p>
        </p:txBody>
      </p:sp>
      <p:sp>
        <p:nvSpPr>
          <p:cNvPr id="76" name="AutoShape 51" descr="Woven mat"/>
          <p:cNvSpPr>
            <a:spLocks noChangeArrowheads="1"/>
          </p:cNvSpPr>
          <p:nvPr/>
        </p:nvSpPr>
        <p:spPr bwMode="auto">
          <a:xfrm rot="-10382810">
            <a:off x="5489706" y="3294424"/>
            <a:ext cx="2286000" cy="1311275"/>
          </a:xfrm>
          <a:prstGeom prst="parallelogram">
            <a:avLst>
              <a:gd name="adj" fmla="val 43584"/>
            </a:avLst>
          </a:prstGeom>
          <a:blipFill dpi="0" rotWithShape="0">
            <a:blip r:embed="rId2" cstate="print"/>
            <a:srcRect/>
            <a:tile tx="0" ty="0" sx="100000" sy="100000" flip="none" algn="tl"/>
          </a:blipFill>
          <a:ln w="19050">
            <a:solidFill>
              <a:schemeClr val="tx1"/>
            </a:solidFill>
            <a:miter lim="800000"/>
            <a:headEnd/>
            <a:tailEnd/>
          </a:ln>
        </p:spPr>
        <p:txBody>
          <a:bodyPr anchor="ctr">
            <a:spAutoFit/>
          </a:bodyPr>
          <a:lstStyle/>
          <a:p>
            <a:endParaRPr lang="en-AU"/>
          </a:p>
        </p:txBody>
      </p:sp>
      <p:sp>
        <p:nvSpPr>
          <p:cNvPr id="77" name="Freeform 76"/>
          <p:cNvSpPr/>
          <p:nvPr/>
        </p:nvSpPr>
        <p:spPr>
          <a:xfrm rot="11977706">
            <a:off x="5611943" y="3872274"/>
            <a:ext cx="1503363" cy="823912"/>
          </a:xfrm>
          <a:custGeom>
            <a:avLst/>
            <a:gdLst>
              <a:gd name="connsiteX0" fmla="*/ 0 w 522515"/>
              <a:gd name="connsiteY0" fmla="*/ 2104572 h 2104572"/>
              <a:gd name="connsiteX1" fmla="*/ 0 w 522515"/>
              <a:gd name="connsiteY1" fmla="*/ 841829 h 2104572"/>
              <a:gd name="connsiteX2" fmla="*/ 478972 w 522515"/>
              <a:gd name="connsiteY2" fmla="*/ 0 h 2104572"/>
              <a:gd name="connsiteX3" fmla="*/ 522515 w 522515"/>
              <a:gd name="connsiteY3" fmla="*/ 1480457 h 2104572"/>
              <a:gd name="connsiteX4" fmla="*/ 0 w 522515"/>
              <a:gd name="connsiteY4" fmla="*/ 2104572 h 210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515" h="2104572">
                <a:moveTo>
                  <a:pt x="0" y="2104572"/>
                </a:moveTo>
                <a:lnTo>
                  <a:pt x="0" y="841829"/>
                </a:lnTo>
                <a:lnTo>
                  <a:pt x="478972" y="0"/>
                </a:lnTo>
                <a:lnTo>
                  <a:pt x="522515" y="1480457"/>
                </a:lnTo>
                <a:lnTo>
                  <a:pt x="0" y="2104572"/>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78" name="Text Box 22"/>
          <p:cNvSpPr txBox="1">
            <a:spLocks noChangeArrowheads="1"/>
          </p:cNvSpPr>
          <p:nvPr/>
        </p:nvSpPr>
        <p:spPr bwMode="auto">
          <a:xfrm>
            <a:off x="6002468" y="1342076"/>
            <a:ext cx="877163" cy="369332"/>
          </a:xfrm>
          <a:prstGeom prst="rect">
            <a:avLst/>
          </a:prstGeom>
          <a:noFill/>
          <a:ln w="9525">
            <a:noFill/>
            <a:miter lim="800000"/>
            <a:headEnd/>
            <a:tailEnd/>
          </a:ln>
          <a:effectLst/>
        </p:spPr>
        <p:txBody>
          <a:bodyPr wrap="none" anchor="ctr">
            <a:spAutoFit/>
          </a:bodyPr>
          <a:lstStyle/>
          <a:p>
            <a:pPr>
              <a:defRPr/>
            </a:pPr>
            <a:r>
              <a:rPr lang="en-AU" b="1" dirty="0">
                <a:latin typeface="Arial" panose="020B0604020202020204" pitchFamily="34" charset="0"/>
                <a:cs typeface="Arial" panose="020B0604020202020204" pitchFamily="34" charset="0"/>
              </a:rPr>
              <a:t>Step 4</a:t>
            </a:r>
          </a:p>
        </p:txBody>
      </p:sp>
      <p:sp>
        <p:nvSpPr>
          <p:cNvPr id="79" name="AutoShape 52" descr="Woven mat"/>
          <p:cNvSpPr>
            <a:spLocks noChangeArrowheads="1"/>
          </p:cNvSpPr>
          <p:nvPr/>
        </p:nvSpPr>
        <p:spPr bwMode="auto">
          <a:xfrm>
            <a:off x="5424618" y="3157899"/>
            <a:ext cx="2438400" cy="1295400"/>
          </a:xfrm>
          <a:prstGeom prst="parallelogram">
            <a:avLst>
              <a:gd name="adj" fmla="val 47059"/>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80" name="Freeform 70" descr="Woven mat"/>
          <p:cNvSpPr>
            <a:spLocks/>
          </p:cNvSpPr>
          <p:nvPr/>
        </p:nvSpPr>
        <p:spPr bwMode="auto">
          <a:xfrm>
            <a:off x="7177218" y="2929299"/>
            <a:ext cx="762000" cy="1524000"/>
          </a:xfrm>
          <a:custGeom>
            <a:avLst/>
            <a:gdLst>
              <a:gd name="T0" fmla="*/ 0 w 480"/>
              <a:gd name="T1" fmla="*/ 2147483647 h 960"/>
              <a:gd name="T2" fmla="*/ 0 w 480"/>
              <a:gd name="T3" fmla="*/ 0 h 960"/>
              <a:gd name="T4" fmla="*/ 2147483647 w 480"/>
              <a:gd name="T5" fmla="*/ 2147483647 h 960"/>
              <a:gd name="T6" fmla="*/ 0 w 480"/>
              <a:gd name="T7" fmla="*/ 2147483647 h 960"/>
              <a:gd name="T8" fmla="*/ 0 60000 65536"/>
              <a:gd name="T9" fmla="*/ 0 60000 65536"/>
              <a:gd name="T10" fmla="*/ 0 60000 65536"/>
              <a:gd name="T11" fmla="*/ 0 60000 65536"/>
              <a:gd name="T12" fmla="*/ 0 w 480"/>
              <a:gd name="T13" fmla="*/ 0 h 960"/>
              <a:gd name="T14" fmla="*/ 480 w 480"/>
              <a:gd name="T15" fmla="*/ 960 h 960"/>
            </a:gdLst>
            <a:ahLst/>
            <a:cxnLst>
              <a:cxn ang="T8">
                <a:pos x="T0" y="T1"/>
              </a:cxn>
              <a:cxn ang="T9">
                <a:pos x="T2" y="T3"/>
              </a:cxn>
              <a:cxn ang="T10">
                <a:pos x="T4" y="T5"/>
              </a:cxn>
              <a:cxn ang="T11">
                <a:pos x="T6" y="T7"/>
              </a:cxn>
            </a:cxnLst>
            <a:rect l="T12" t="T13" r="T14" b="T15"/>
            <a:pathLst>
              <a:path w="480" h="960">
                <a:moveTo>
                  <a:pt x="0" y="960"/>
                </a:moveTo>
                <a:lnTo>
                  <a:pt x="0" y="0"/>
                </a:lnTo>
                <a:lnTo>
                  <a:pt x="480" y="48"/>
                </a:lnTo>
                <a:lnTo>
                  <a:pt x="0" y="960"/>
                </a:lnTo>
                <a:close/>
              </a:path>
            </a:pathLst>
          </a:custGeom>
          <a:blipFill dpi="0" rotWithShape="0">
            <a:blip r:embed="rId2" cstate="print"/>
            <a:srcRect/>
            <a:tile tx="0" ty="0" sx="100000" sy="100000" flip="none" algn="tl"/>
          </a:blipFill>
          <a:ln w="19050" cap="flat" cmpd="sng">
            <a:solidFill>
              <a:schemeClr val="tx1"/>
            </a:solidFill>
            <a:prstDash val="solid"/>
            <a:round/>
            <a:headEnd/>
            <a:tailEnd/>
          </a:ln>
        </p:spPr>
        <p:txBody>
          <a:bodyPr wrap="none" anchor="ctr">
            <a:spAutoFit/>
          </a:bodyPr>
          <a:lstStyle/>
          <a:p>
            <a:endParaRPr lang="en-AU"/>
          </a:p>
        </p:txBody>
      </p:sp>
      <p:sp>
        <p:nvSpPr>
          <p:cNvPr id="81" name="AutoShape 38"/>
          <p:cNvSpPr>
            <a:spLocks noChangeArrowheads="1"/>
          </p:cNvSpPr>
          <p:nvPr/>
        </p:nvSpPr>
        <p:spPr bwMode="auto">
          <a:xfrm rot="-9183749">
            <a:off x="7405818" y="2776899"/>
            <a:ext cx="457200" cy="2514600"/>
          </a:xfrm>
          <a:prstGeom prst="can">
            <a:avLst>
              <a:gd name="adj" fmla="val 137500"/>
            </a:avLst>
          </a:prstGeom>
          <a:solidFill>
            <a:schemeClr val="bg2"/>
          </a:solidFill>
          <a:ln w="9525">
            <a:solidFill>
              <a:schemeClr val="tx1"/>
            </a:solidFill>
            <a:round/>
            <a:headEnd/>
            <a:tailEnd/>
          </a:ln>
        </p:spPr>
        <p:txBody>
          <a:bodyPr anchor="ctr">
            <a:spAutoFit/>
          </a:bodyPr>
          <a:lstStyle/>
          <a:p>
            <a:endParaRPr lang="en-AU"/>
          </a:p>
        </p:txBody>
      </p:sp>
      <p:grpSp>
        <p:nvGrpSpPr>
          <p:cNvPr id="82" name="Group 71"/>
          <p:cNvGrpSpPr>
            <a:grpSpLocks/>
          </p:cNvGrpSpPr>
          <p:nvPr/>
        </p:nvGrpSpPr>
        <p:grpSpPr bwMode="auto">
          <a:xfrm rot="-696810">
            <a:off x="7250243" y="4229461"/>
            <a:ext cx="228600" cy="304800"/>
            <a:chOff x="1112" y="2175"/>
            <a:chExt cx="239" cy="451"/>
          </a:xfrm>
        </p:grpSpPr>
        <p:sp>
          <p:nvSpPr>
            <p:cNvPr id="83" name="Oval 72"/>
            <p:cNvSpPr>
              <a:spLocks noChangeArrowheads="1"/>
            </p:cNvSpPr>
            <p:nvPr/>
          </p:nvSpPr>
          <p:spPr bwMode="auto">
            <a:xfrm rot="1588769" flipH="1">
              <a:off x="1112" y="2497"/>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sp>
          <p:nvSpPr>
            <p:cNvPr id="84" name="Oval 73"/>
            <p:cNvSpPr>
              <a:spLocks noChangeArrowheads="1"/>
            </p:cNvSpPr>
            <p:nvPr/>
          </p:nvSpPr>
          <p:spPr bwMode="auto">
            <a:xfrm rot="1588769" flipH="1">
              <a:off x="1201" y="2354"/>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sp>
          <p:nvSpPr>
            <p:cNvPr id="85" name="Oval 74"/>
            <p:cNvSpPr>
              <a:spLocks noChangeArrowheads="1"/>
            </p:cNvSpPr>
            <p:nvPr/>
          </p:nvSpPr>
          <p:spPr bwMode="auto">
            <a:xfrm rot="1588769" flipH="1">
              <a:off x="1298" y="2175"/>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grpSp>
      <p:sp>
        <p:nvSpPr>
          <p:cNvPr id="86" name="Text Box 92"/>
          <p:cNvSpPr txBox="1">
            <a:spLocks noChangeArrowheads="1"/>
          </p:cNvSpPr>
          <p:nvPr/>
        </p:nvSpPr>
        <p:spPr bwMode="auto">
          <a:xfrm>
            <a:off x="6110418" y="5015274"/>
            <a:ext cx="749300" cy="581025"/>
          </a:xfrm>
          <a:prstGeom prst="rect">
            <a:avLst/>
          </a:prstGeom>
          <a:noFill/>
          <a:ln w="9525">
            <a:noFill/>
            <a:miter lim="800000"/>
            <a:headEnd/>
            <a:tailEnd/>
          </a:ln>
          <a:effectLst/>
        </p:spPr>
        <p:txBody>
          <a:bodyPr wrap="none" anchor="ctr">
            <a:spAutoFit/>
          </a:bodyPr>
          <a:lstStyle/>
          <a:p>
            <a:pPr>
              <a:defRPr/>
            </a:pPr>
            <a:r>
              <a:rPr lang="en-AU" sz="1600" dirty="0">
                <a:latin typeface="+mn-lt"/>
              </a:rPr>
              <a:t>Fresh</a:t>
            </a:r>
          </a:p>
          <a:p>
            <a:pPr>
              <a:defRPr/>
            </a:pPr>
            <a:r>
              <a:rPr lang="en-AU" sz="1600" dirty="0">
                <a:latin typeface="+mn-lt"/>
              </a:rPr>
              <a:t>Water</a:t>
            </a:r>
          </a:p>
        </p:txBody>
      </p:sp>
      <p:sp>
        <p:nvSpPr>
          <p:cNvPr id="87" name="AutoShape 91"/>
          <p:cNvSpPr>
            <a:spLocks noChangeArrowheads="1"/>
          </p:cNvSpPr>
          <p:nvPr/>
        </p:nvSpPr>
        <p:spPr bwMode="auto">
          <a:xfrm rot="7144669">
            <a:off x="6720018" y="4986699"/>
            <a:ext cx="609600" cy="304800"/>
          </a:xfrm>
          <a:prstGeom prst="rightArrow">
            <a:avLst>
              <a:gd name="adj1" fmla="val 50000"/>
              <a:gd name="adj2" fmla="val 50000"/>
            </a:avLst>
          </a:prstGeom>
          <a:solidFill>
            <a:schemeClr val="accent1"/>
          </a:solidFill>
          <a:ln w="9525">
            <a:solidFill>
              <a:schemeClr val="tx2"/>
            </a:solidFill>
            <a:miter lim="800000"/>
            <a:headEnd/>
            <a:tailEnd/>
          </a:ln>
        </p:spPr>
        <p:txBody>
          <a:bodyPr wrap="none" anchor="ctr">
            <a:spAutoFit/>
          </a:bodyPr>
          <a:lstStyle/>
          <a:p>
            <a:endParaRPr lang="en-AU"/>
          </a:p>
        </p:txBody>
      </p:sp>
      <p:sp>
        <p:nvSpPr>
          <p:cNvPr id="88" name="AutoShape 78"/>
          <p:cNvSpPr>
            <a:spLocks noChangeArrowheads="1"/>
          </p:cNvSpPr>
          <p:nvPr/>
        </p:nvSpPr>
        <p:spPr bwMode="auto">
          <a:xfrm rot="-297781">
            <a:off x="6567618" y="2548299"/>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89" name="AutoShape 79"/>
          <p:cNvSpPr>
            <a:spLocks noChangeArrowheads="1"/>
          </p:cNvSpPr>
          <p:nvPr/>
        </p:nvSpPr>
        <p:spPr bwMode="auto">
          <a:xfrm rot="20210901" flipH="1">
            <a:off x="7939218" y="2548299"/>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90" name="Text Box 80"/>
          <p:cNvSpPr txBox="1">
            <a:spLocks noChangeArrowheads="1"/>
          </p:cNvSpPr>
          <p:nvPr/>
        </p:nvSpPr>
        <p:spPr bwMode="auto">
          <a:xfrm>
            <a:off x="8548818" y="2243499"/>
            <a:ext cx="749300" cy="581025"/>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sp>
        <p:nvSpPr>
          <p:cNvPr id="91" name="Text Box 81"/>
          <p:cNvSpPr txBox="1">
            <a:spLocks noChangeArrowheads="1"/>
          </p:cNvSpPr>
          <p:nvPr/>
        </p:nvSpPr>
        <p:spPr bwMode="auto">
          <a:xfrm>
            <a:off x="5729418" y="2319699"/>
            <a:ext cx="749300" cy="581025"/>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sp>
        <p:nvSpPr>
          <p:cNvPr id="92" name="AutoShape 82"/>
          <p:cNvSpPr>
            <a:spLocks noChangeArrowheads="1"/>
          </p:cNvSpPr>
          <p:nvPr/>
        </p:nvSpPr>
        <p:spPr bwMode="auto">
          <a:xfrm rot="4857354">
            <a:off x="6034218" y="3157899"/>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93" name="AutoShape 83"/>
          <p:cNvSpPr>
            <a:spLocks noChangeArrowheads="1"/>
          </p:cNvSpPr>
          <p:nvPr/>
        </p:nvSpPr>
        <p:spPr bwMode="auto">
          <a:xfrm rot="5820619">
            <a:off x="8548818" y="3005499"/>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94" name="AutoShape 84"/>
          <p:cNvSpPr>
            <a:spLocks noChangeArrowheads="1"/>
          </p:cNvSpPr>
          <p:nvPr/>
        </p:nvSpPr>
        <p:spPr bwMode="auto">
          <a:xfrm rot="-6838167">
            <a:off x="8244018" y="4758099"/>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95" name="AutoShape 85"/>
          <p:cNvSpPr>
            <a:spLocks noChangeArrowheads="1"/>
          </p:cNvSpPr>
          <p:nvPr/>
        </p:nvSpPr>
        <p:spPr bwMode="auto">
          <a:xfrm rot="-8857285">
            <a:off x="7710618" y="5139099"/>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96" name="AutoShape 86"/>
          <p:cNvSpPr>
            <a:spLocks noChangeArrowheads="1"/>
          </p:cNvSpPr>
          <p:nvPr/>
        </p:nvSpPr>
        <p:spPr bwMode="auto">
          <a:xfrm rot="-3818291">
            <a:off x="5577018" y="4758099"/>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97" name="AutoShape 87"/>
          <p:cNvSpPr>
            <a:spLocks noChangeArrowheads="1"/>
          </p:cNvSpPr>
          <p:nvPr/>
        </p:nvSpPr>
        <p:spPr bwMode="auto">
          <a:xfrm rot="-1001983">
            <a:off x="6567618" y="5748699"/>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98" name="Text Box 90"/>
          <p:cNvSpPr txBox="1">
            <a:spLocks noChangeArrowheads="1"/>
          </p:cNvSpPr>
          <p:nvPr/>
        </p:nvSpPr>
        <p:spPr bwMode="auto">
          <a:xfrm>
            <a:off x="8320218" y="5291499"/>
            <a:ext cx="749300" cy="581025"/>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sp>
        <p:nvSpPr>
          <p:cNvPr id="99" name="Freeform 98"/>
          <p:cNvSpPr/>
          <p:nvPr/>
        </p:nvSpPr>
        <p:spPr>
          <a:xfrm>
            <a:off x="3370393" y="2148249"/>
            <a:ext cx="522288" cy="1873250"/>
          </a:xfrm>
          <a:custGeom>
            <a:avLst/>
            <a:gdLst>
              <a:gd name="connsiteX0" fmla="*/ 0 w 522515"/>
              <a:gd name="connsiteY0" fmla="*/ 2104572 h 2104572"/>
              <a:gd name="connsiteX1" fmla="*/ 0 w 522515"/>
              <a:gd name="connsiteY1" fmla="*/ 841829 h 2104572"/>
              <a:gd name="connsiteX2" fmla="*/ 478972 w 522515"/>
              <a:gd name="connsiteY2" fmla="*/ 0 h 2104572"/>
              <a:gd name="connsiteX3" fmla="*/ 522515 w 522515"/>
              <a:gd name="connsiteY3" fmla="*/ 1480457 h 2104572"/>
              <a:gd name="connsiteX4" fmla="*/ 0 w 522515"/>
              <a:gd name="connsiteY4" fmla="*/ 2104572 h 210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515" h="2104572">
                <a:moveTo>
                  <a:pt x="0" y="2104572"/>
                </a:moveTo>
                <a:lnTo>
                  <a:pt x="0" y="841829"/>
                </a:lnTo>
                <a:lnTo>
                  <a:pt x="478972" y="0"/>
                </a:lnTo>
                <a:lnTo>
                  <a:pt x="522515" y="1480457"/>
                </a:lnTo>
                <a:lnTo>
                  <a:pt x="0" y="2104572"/>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00" name="AutoShape 13" descr="Woven mat"/>
          <p:cNvSpPr>
            <a:spLocks noChangeArrowheads="1"/>
          </p:cNvSpPr>
          <p:nvPr/>
        </p:nvSpPr>
        <p:spPr bwMode="auto">
          <a:xfrm rot="15295155" flipH="1">
            <a:off x="2644906" y="3043599"/>
            <a:ext cx="2362200" cy="609600"/>
          </a:xfrm>
          <a:prstGeom prst="parallelogram">
            <a:avLst>
              <a:gd name="adj" fmla="val 96875"/>
            </a:avLst>
          </a:prstGeom>
          <a:blipFill dpi="0" rotWithShape="0">
            <a:blip r:embed="rId2" cstate="print"/>
            <a:srcRect/>
            <a:tile tx="0" ty="0" sx="100000" sy="100000" flip="none" algn="tl"/>
          </a:blipFill>
          <a:ln w="19050">
            <a:solidFill>
              <a:schemeClr val="tx1"/>
            </a:solidFill>
            <a:miter lim="800000"/>
            <a:headEnd/>
            <a:tailEnd/>
          </a:ln>
        </p:spPr>
        <p:txBody>
          <a:bodyPr anchor="ctr">
            <a:spAutoFit/>
          </a:bodyPr>
          <a:lstStyle/>
          <a:p>
            <a:endParaRPr lang="en-AU"/>
          </a:p>
        </p:txBody>
      </p:sp>
      <p:grpSp>
        <p:nvGrpSpPr>
          <p:cNvPr id="101" name="Group 100"/>
          <p:cNvGrpSpPr>
            <a:grpSpLocks/>
          </p:cNvGrpSpPr>
          <p:nvPr/>
        </p:nvGrpSpPr>
        <p:grpSpPr bwMode="auto">
          <a:xfrm>
            <a:off x="2605218" y="3462699"/>
            <a:ext cx="914400" cy="2333625"/>
            <a:chOff x="624" y="2208"/>
            <a:chExt cx="576" cy="1470"/>
          </a:xfrm>
        </p:grpSpPr>
        <p:sp>
          <p:nvSpPr>
            <p:cNvPr id="102" name="AutoShape 36"/>
            <p:cNvSpPr>
              <a:spLocks noChangeArrowheads="1"/>
            </p:cNvSpPr>
            <p:nvPr/>
          </p:nvSpPr>
          <p:spPr bwMode="auto">
            <a:xfrm rot="5400000">
              <a:off x="984" y="2280"/>
              <a:ext cx="288" cy="144"/>
            </a:xfrm>
            <a:prstGeom prst="rightArrow">
              <a:avLst>
                <a:gd name="adj1" fmla="val 50000"/>
                <a:gd name="adj2" fmla="val 50000"/>
              </a:avLst>
            </a:prstGeom>
            <a:solidFill>
              <a:schemeClr val="accent1"/>
            </a:solidFill>
            <a:ln w="9525">
              <a:solidFill>
                <a:schemeClr val="tx2"/>
              </a:solidFill>
              <a:miter lim="800000"/>
              <a:headEnd/>
              <a:tailEnd/>
            </a:ln>
          </p:spPr>
          <p:txBody>
            <a:bodyPr anchor="ctr">
              <a:spAutoFit/>
            </a:bodyPr>
            <a:lstStyle/>
            <a:p>
              <a:endParaRPr lang="en-AU"/>
            </a:p>
          </p:txBody>
        </p:sp>
        <p:grpSp>
          <p:nvGrpSpPr>
            <p:cNvPr id="103" name="Group 99"/>
            <p:cNvGrpSpPr>
              <a:grpSpLocks/>
            </p:cNvGrpSpPr>
            <p:nvPr/>
          </p:nvGrpSpPr>
          <p:grpSpPr bwMode="auto">
            <a:xfrm>
              <a:off x="624" y="2928"/>
              <a:ext cx="480" cy="750"/>
              <a:chOff x="624" y="2928"/>
              <a:chExt cx="480" cy="750"/>
            </a:xfrm>
          </p:grpSpPr>
          <p:sp>
            <p:nvSpPr>
              <p:cNvPr id="104" name="Text Box 19"/>
              <p:cNvSpPr txBox="1">
                <a:spLocks noChangeArrowheads="1"/>
              </p:cNvSpPr>
              <p:nvPr/>
            </p:nvSpPr>
            <p:spPr bwMode="auto">
              <a:xfrm>
                <a:off x="624" y="3312"/>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Fresh</a:t>
                </a:r>
              </a:p>
              <a:p>
                <a:pPr>
                  <a:defRPr/>
                </a:pPr>
                <a:r>
                  <a:rPr lang="en-AU" sz="1600" dirty="0">
                    <a:latin typeface="+mn-lt"/>
                  </a:rPr>
                  <a:t>Water</a:t>
                </a:r>
              </a:p>
            </p:txBody>
          </p:sp>
          <p:sp>
            <p:nvSpPr>
              <p:cNvPr id="105" name="AutoShape 16"/>
              <p:cNvSpPr>
                <a:spLocks noChangeArrowheads="1"/>
              </p:cNvSpPr>
              <p:nvPr/>
            </p:nvSpPr>
            <p:spPr bwMode="auto">
              <a:xfrm rot="7144669">
                <a:off x="816" y="3024"/>
                <a:ext cx="384" cy="192"/>
              </a:xfrm>
              <a:prstGeom prst="rightArrow">
                <a:avLst>
                  <a:gd name="adj1" fmla="val 50000"/>
                  <a:gd name="adj2" fmla="val 50000"/>
                </a:avLst>
              </a:prstGeom>
              <a:solidFill>
                <a:schemeClr val="accent1"/>
              </a:solidFill>
              <a:ln w="9525">
                <a:solidFill>
                  <a:schemeClr val="tx2"/>
                </a:solidFill>
                <a:miter lim="800000"/>
                <a:headEnd/>
                <a:tailEnd/>
              </a:ln>
            </p:spPr>
            <p:txBody>
              <a:bodyPr wrap="none" anchor="ctr">
                <a:spAutoFit/>
              </a:bodyPr>
              <a:lstStyle/>
              <a:p>
                <a:endParaRPr lang="en-AU"/>
              </a:p>
            </p:txBody>
          </p:sp>
        </p:grpSp>
      </p:grpSp>
      <p:grpSp>
        <p:nvGrpSpPr>
          <p:cNvPr id="106" name="Group 95"/>
          <p:cNvGrpSpPr>
            <a:grpSpLocks/>
          </p:cNvGrpSpPr>
          <p:nvPr/>
        </p:nvGrpSpPr>
        <p:grpSpPr bwMode="auto">
          <a:xfrm>
            <a:off x="2148018" y="2319699"/>
            <a:ext cx="3035300" cy="914400"/>
            <a:chOff x="336" y="1488"/>
            <a:chExt cx="1912" cy="576"/>
          </a:xfrm>
        </p:grpSpPr>
        <p:sp>
          <p:nvSpPr>
            <p:cNvPr id="107" name="AutoShape 17"/>
            <p:cNvSpPr>
              <a:spLocks noChangeArrowheads="1"/>
            </p:cNvSpPr>
            <p:nvPr/>
          </p:nvSpPr>
          <p:spPr bwMode="auto">
            <a:xfrm rot="1389099">
              <a:off x="624" y="1872"/>
              <a:ext cx="384" cy="192"/>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08" name="AutoShape 18"/>
            <p:cNvSpPr>
              <a:spLocks noChangeArrowheads="1"/>
            </p:cNvSpPr>
            <p:nvPr/>
          </p:nvSpPr>
          <p:spPr bwMode="auto">
            <a:xfrm rot="20210901" flipH="1">
              <a:off x="1392" y="1872"/>
              <a:ext cx="384" cy="192"/>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09" name="Text Box 20"/>
            <p:cNvSpPr txBox="1">
              <a:spLocks noChangeArrowheads="1"/>
            </p:cNvSpPr>
            <p:nvPr/>
          </p:nvSpPr>
          <p:spPr bwMode="auto">
            <a:xfrm>
              <a:off x="1776" y="1584"/>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sp>
          <p:nvSpPr>
            <p:cNvPr id="110" name="Text Box 21"/>
            <p:cNvSpPr txBox="1">
              <a:spLocks noChangeArrowheads="1"/>
            </p:cNvSpPr>
            <p:nvPr/>
          </p:nvSpPr>
          <p:spPr bwMode="auto">
            <a:xfrm>
              <a:off x="336" y="1488"/>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grpSp>
      <p:sp>
        <p:nvSpPr>
          <p:cNvPr id="111" name="Freeform 110"/>
          <p:cNvSpPr/>
          <p:nvPr/>
        </p:nvSpPr>
        <p:spPr>
          <a:xfrm>
            <a:off x="7224843" y="2148249"/>
            <a:ext cx="369888" cy="2265362"/>
          </a:xfrm>
          <a:custGeom>
            <a:avLst/>
            <a:gdLst>
              <a:gd name="connsiteX0" fmla="*/ 0 w 522515"/>
              <a:gd name="connsiteY0" fmla="*/ 2104572 h 2104572"/>
              <a:gd name="connsiteX1" fmla="*/ 0 w 522515"/>
              <a:gd name="connsiteY1" fmla="*/ 841829 h 2104572"/>
              <a:gd name="connsiteX2" fmla="*/ 478972 w 522515"/>
              <a:gd name="connsiteY2" fmla="*/ 0 h 2104572"/>
              <a:gd name="connsiteX3" fmla="*/ 522515 w 522515"/>
              <a:gd name="connsiteY3" fmla="*/ 1480457 h 2104572"/>
              <a:gd name="connsiteX4" fmla="*/ 0 w 522515"/>
              <a:gd name="connsiteY4" fmla="*/ 2104572 h 210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515" h="2104572">
                <a:moveTo>
                  <a:pt x="0" y="2104572"/>
                </a:moveTo>
                <a:lnTo>
                  <a:pt x="0" y="841829"/>
                </a:lnTo>
                <a:lnTo>
                  <a:pt x="478972" y="0"/>
                </a:lnTo>
                <a:lnTo>
                  <a:pt x="522515" y="1480457"/>
                </a:lnTo>
                <a:lnTo>
                  <a:pt x="0" y="2104572"/>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12" name="Freeform 69" descr="Woven mat"/>
          <p:cNvSpPr>
            <a:spLocks/>
          </p:cNvSpPr>
          <p:nvPr/>
        </p:nvSpPr>
        <p:spPr bwMode="auto">
          <a:xfrm>
            <a:off x="7177218" y="1481499"/>
            <a:ext cx="990600" cy="2971800"/>
          </a:xfrm>
          <a:custGeom>
            <a:avLst/>
            <a:gdLst>
              <a:gd name="T0" fmla="*/ 2147483647 w 624"/>
              <a:gd name="T1" fmla="*/ 2147483647 h 1872"/>
              <a:gd name="T2" fmla="*/ 2147483647 w 624"/>
              <a:gd name="T3" fmla="*/ 2147483647 h 1872"/>
              <a:gd name="T4" fmla="*/ 2147483647 w 624"/>
              <a:gd name="T5" fmla="*/ 0 h 1872"/>
              <a:gd name="T6" fmla="*/ 0 w 624"/>
              <a:gd name="T7" fmla="*/ 2147483647 h 1872"/>
              <a:gd name="T8" fmla="*/ 2147483647 w 624"/>
              <a:gd name="T9" fmla="*/ 2147483647 h 1872"/>
              <a:gd name="T10" fmla="*/ 0 60000 65536"/>
              <a:gd name="T11" fmla="*/ 0 60000 65536"/>
              <a:gd name="T12" fmla="*/ 0 60000 65536"/>
              <a:gd name="T13" fmla="*/ 0 60000 65536"/>
              <a:gd name="T14" fmla="*/ 0 60000 65536"/>
              <a:gd name="T15" fmla="*/ 0 w 624"/>
              <a:gd name="T16" fmla="*/ 0 h 1872"/>
              <a:gd name="T17" fmla="*/ 624 w 624"/>
              <a:gd name="T18" fmla="*/ 1872 h 1872"/>
            </a:gdLst>
            <a:ahLst/>
            <a:cxnLst>
              <a:cxn ang="T10">
                <a:pos x="T0" y="T1"/>
              </a:cxn>
              <a:cxn ang="T11">
                <a:pos x="T2" y="T3"/>
              </a:cxn>
              <a:cxn ang="T12">
                <a:pos x="T4" y="T5"/>
              </a:cxn>
              <a:cxn ang="T13">
                <a:pos x="T6" y="T7"/>
              </a:cxn>
              <a:cxn ang="T14">
                <a:pos x="T8" y="T9"/>
              </a:cxn>
            </a:cxnLst>
            <a:rect l="T15" t="T16" r="T17" b="T18"/>
            <a:pathLst>
              <a:path w="624" h="1872">
                <a:moveTo>
                  <a:pt x="240" y="1872"/>
                </a:moveTo>
                <a:lnTo>
                  <a:pt x="624" y="1056"/>
                </a:lnTo>
                <a:lnTo>
                  <a:pt x="384" y="0"/>
                </a:lnTo>
                <a:lnTo>
                  <a:pt x="0" y="912"/>
                </a:lnTo>
                <a:lnTo>
                  <a:pt x="240" y="1872"/>
                </a:lnTo>
                <a:close/>
              </a:path>
            </a:pathLst>
          </a:custGeom>
          <a:blipFill dpi="0" rotWithShape="0">
            <a:blip r:embed="rId2" cstate="print"/>
            <a:srcRect/>
            <a:tile tx="0" ty="0" sx="100000" sy="100000" flip="none" algn="tl"/>
          </a:blipFill>
          <a:ln w="19050" cap="flat" cmpd="sng">
            <a:solidFill>
              <a:schemeClr val="tx1"/>
            </a:solidFill>
            <a:prstDash val="solid"/>
            <a:round/>
            <a:headEnd/>
            <a:tailEnd/>
          </a:ln>
        </p:spPr>
        <p:txBody>
          <a:bodyPr wrap="none" anchor="ctr">
            <a:spAutoFit/>
          </a:bodyPr>
          <a:lstStyle/>
          <a:p>
            <a:endParaRPr lang="en-AU"/>
          </a:p>
        </p:txBody>
      </p:sp>
      <p:sp>
        <p:nvSpPr>
          <p:cNvPr id="113" name="Freeform 112"/>
          <p:cNvSpPr/>
          <p:nvPr/>
        </p:nvSpPr>
        <p:spPr>
          <a:xfrm rot="10800000">
            <a:off x="7304218" y="4761274"/>
            <a:ext cx="246063" cy="1284287"/>
          </a:xfrm>
          <a:custGeom>
            <a:avLst/>
            <a:gdLst>
              <a:gd name="connsiteX0" fmla="*/ 0 w 522515"/>
              <a:gd name="connsiteY0" fmla="*/ 2104572 h 2104572"/>
              <a:gd name="connsiteX1" fmla="*/ 0 w 522515"/>
              <a:gd name="connsiteY1" fmla="*/ 841829 h 2104572"/>
              <a:gd name="connsiteX2" fmla="*/ 478972 w 522515"/>
              <a:gd name="connsiteY2" fmla="*/ 0 h 2104572"/>
              <a:gd name="connsiteX3" fmla="*/ 522515 w 522515"/>
              <a:gd name="connsiteY3" fmla="*/ 1480457 h 2104572"/>
              <a:gd name="connsiteX4" fmla="*/ 0 w 522515"/>
              <a:gd name="connsiteY4" fmla="*/ 2104572 h 210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515" h="2104572">
                <a:moveTo>
                  <a:pt x="0" y="2104572"/>
                </a:moveTo>
                <a:lnTo>
                  <a:pt x="0" y="841829"/>
                </a:lnTo>
                <a:lnTo>
                  <a:pt x="478972" y="0"/>
                </a:lnTo>
                <a:lnTo>
                  <a:pt x="522515" y="1480457"/>
                </a:lnTo>
                <a:lnTo>
                  <a:pt x="0" y="2104572"/>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14" name="Freeform 75" descr="Woven mat"/>
          <p:cNvSpPr>
            <a:spLocks/>
          </p:cNvSpPr>
          <p:nvPr/>
        </p:nvSpPr>
        <p:spPr bwMode="auto">
          <a:xfrm>
            <a:off x="7329618" y="3310299"/>
            <a:ext cx="838200" cy="2895600"/>
          </a:xfrm>
          <a:custGeom>
            <a:avLst/>
            <a:gdLst>
              <a:gd name="T0" fmla="*/ 2147483647 w 528"/>
              <a:gd name="T1" fmla="*/ 2147483647 h 1824"/>
              <a:gd name="T2" fmla="*/ 0 w 528"/>
              <a:gd name="T3" fmla="*/ 2147483647 h 1824"/>
              <a:gd name="T4" fmla="*/ 2147483647 w 528"/>
              <a:gd name="T5" fmla="*/ 2147483647 h 1824"/>
              <a:gd name="T6" fmla="*/ 2147483647 w 528"/>
              <a:gd name="T7" fmla="*/ 0 h 1824"/>
              <a:gd name="T8" fmla="*/ 2147483647 w 528"/>
              <a:gd name="T9" fmla="*/ 2147483647 h 1824"/>
              <a:gd name="T10" fmla="*/ 2147483647 w 528"/>
              <a:gd name="T11" fmla="*/ 2147483647 h 1824"/>
              <a:gd name="T12" fmla="*/ 0 60000 65536"/>
              <a:gd name="T13" fmla="*/ 0 60000 65536"/>
              <a:gd name="T14" fmla="*/ 0 60000 65536"/>
              <a:gd name="T15" fmla="*/ 0 60000 65536"/>
              <a:gd name="T16" fmla="*/ 0 60000 65536"/>
              <a:gd name="T17" fmla="*/ 0 60000 65536"/>
              <a:gd name="T18" fmla="*/ 0 w 528"/>
              <a:gd name="T19" fmla="*/ 0 h 1824"/>
              <a:gd name="T20" fmla="*/ 528 w 528"/>
              <a:gd name="T21" fmla="*/ 1824 h 1824"/>
            </a:gdLst>
            <a:ahLst/>
            <a:cxnLst>
              <a:cxn ang="T12">
                <a:pos x="T0" y="T1"/>
              </a:cxn>
              <a:cxn ang="T13">
                <a:pos x="T2" y="T3"/>
              </a:cxn>
              <a:cxn ang="T14">
                <a:pos x="T4" y="T5"/>
              </a:cxn>
              <a:cxn ang="T15">
                <a:pos x="T6" y="T7"/>
              </a:cxn>
              <a:cxn ang="T16">
                <a:pos x="T8" y="T9"/>
              </a:cxn>
              <a:cxn ang="T17">
                <a:pos x="T10" y="T11"/>
              </a:cxn>
            </a:cxnLst>
            <a:rect l="T18" t="T19" r="T20" b="T21"/>
            <a:pathLst>
              <a:path w="528" h="1824">
                <a:moveTo>
                  <a:pt x="144" y="816"/>
                </a:moveTo>
                <a:lnTo>
                  <a:pt x="0" y="1824"/>
                </a:lnTo>
                <a:lnTo>
                  <a:pt x="432" y="912"/>
                </a:lnTo>
                <a:lnTo>
                  <a:pt x="528" y="0"/>
                </a:lnTo>
                <a:lnTo>
                  <a:pt x="144" y="864"/>
                </a:lnTo>
                <a:lnTo>
                  <a:pt x="144" y="816"/>
                </a:lnTo>
                <a:close/>
              </a:path>
            </a:pathLst>
          </a:custGeom>
          <a:blipFill dpi="0" rotWithShape="0">
            <a:blip r:embed="rId2" cstate="print"/>
            <a:srcRect/>
            <a:tile tx="0" ty="0" sx="100000" sy="100000" flip="none" algn="tl"/>
          </a:blipFill>
          <a:ln w="19050" cap="flat" cmpd="sng">
            <a:solidFill>
              <a:schemeClr val="tx1"/>
            </a:solidFill>
            <a:prstDash val="solid"/>
            <a:round/>
            <a:headEnd/>
            <a:tailEnd/>
          </a:ln>
        </p:spPr>
        <p:txBody>
          <a:bodyPr wrap="none" anchor="ctr">
            <a:spAutoFit/>
          </a:bodyPr>
          <a:lstStyle/>
          <a:p>
            <a:endParaRPr lang="en-AU"/>
          </a:p>
        </p:txBody>
      </p:sp>
      <p:sp>
        <p:nvSpPr>
          <p:cNvPr id="115" name="AutoShape 48" descr="Woven mat"/>
          <p:cNvSpPr>
            <a:spLocks noChangeArrowheads="1"/>
          </p:cNvSpPr>
          <p:nvPr/>
        </p:nvSpPr>
        <p:spPr bwMode="auto">
          <a:xfrm rot="-417190">
            <a:off x="7494718" y="3461111"/>
            <a:ext cx="2438400" cy="1066800"/>
          </a:xfrm>
          <a:prstGeom prst="parallelogram">
            <a:avLst>
              <a:gd name="adj" fmla="val 57143"/>
            </a:avLst>
          </a:prstGeom>
          <a:blipFill dpi="0" rotWithShape="0">
            <a:blip r:embed="rId2" cstate="print"/>
            <a:srcRect/>
            <a:tile tx="0" ty="0" sx="100000" sy="100000" flip="none" algn="tl"/>
          </a:blipFill>
          <a:ln w="19050">
            <a:solidFill>
              <a:schemeClr val="tx1"/>
            </a:solidFill>
            <a:miter lim="800000"/>
            <a:headEnd/>
            <a:tailEnd/>
          </a:ln>
        </p:spPr>
        <p:txBody>
          <a:bodyPr anchor="ctr">
            <a:spAutoFit/>
          </a:bodyPr>
          <a:lstStyle/>
          <a:p>
            <a:endParaRPr lang="en-AU"/>
          </a:p>
        </p:txBody>
      </p:sp>
      <p:sp>
        <p:nvSpPr>
          <p:cNvPr id="116" name="Freeform 115"/>
          <p:cNvSpPr/>
          <p:nvPr/>
        </p:nvSpPr>
        <p:spPr>
          <a:xfrm rot="309252">
            <a:off x="7737606" y="3835761"/>
            <a:ext cx="1544637" cy="803275"/>
          </a:xfrm>
          <a:custGeom>
            <a:avLst/>
            <a:gdLst>
              <a:gd name="connsiteX0" fmla="*/ 0 w 522515"/>
              <a:gd name="connsiteY0" fmla="*/ 2104572 h 2104572"/>
              <a:gd name="connsiteX1" fmla="*/ 0 w 522515"/>
              <a:gd name="connsiteY1" fmla="*/ 841829 h 2104572"/>
              <a:gd name="connsiteX2" fmla="*/ 478972 w 522515"/>
              <a:gd name="connsiteY2" fmla="*/ 0 h 2104572"/>
              <a:gd name="connsiteX3" fmla="*/ 522515 w 522515"/>
              <a:gd name="connsiteY3" fmla="*/ 1480457 h 2104572"/>
              <a:gd name="connsiteX4" fmla="*/ 0 w 522515"/>
              <a:gd name="connsiteY4" fmla="*/ 2104572 h 210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515" h="2104572">
                <a:moveTo>
                  <a:pt x="0" y="2104572"/>
                </a:moveTo>
                <a:lnTo>
                  <a:pt x="0" y="841829"/>
                </a:lnTo>
                <a:lnTo>
                  <a:pt x="478972" y="0"/>
                </a:lnTo>
                <a:lnTo>
                  <a:pt x="522515" y="1480457"/>
                </a:lnTo>
                <a:lnTo>
                  <a:pt x="0" y="2104572"/>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17" name="AutoShape 47" descr="Woven mat"/>
          <p:cNvSpPr>
            <a:spLocks noChangeArrowheads="1"/>
          </p:cNvSpPr>
          <p:nvPr/>
        </p:nvSpPr>
        <p:spPr bwMode="auto">
          <a:xfrm>
            <a:off x="7558218" y="3157899"/>
            <a:ext cx="2438400" cy="1295400"/>
          </a:xfrm>
          <a:prstGeom prst="parallelogram">
            <a:avLst>
              <a:gd name="adj" fmla="val 47059"/>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Tree>
    <p:extLst>
      <p:ext uri="{BB962C8B-B14F-4D97-AF65-F5344CB8AC3E}">
        <p14:creationId xmlns:p14="http://schemas.microsoft.com/office/powerpoint/2010/main" val="135748287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24"/>
          <p:cNvSpPr>
            <a:spLocks noGrp="1" noChangeArrowheads="1"/>
          </p:cNvSpPr>
          <p:nvPr>
            <p:ph type="title"/>
          </p:nvPr>
        </p:nvSpPr>
        <p:spPr>
          <a:xfrm>
            <a:off x="685800" y="541964"/>
            <a:ext cx="10379243" cy="533400"/>
          </a:xfrm>
        </p:spPr>
        <p:txBody>
          <a:bodyPr>
            <a:normAutofit/>
          </a:bodyPr>
          <a:lstStyle/>
          <a:p>
            <a:r>
              <a:rPr lang="en-AU" sz="2800" dirty="0"/>
              <a:t>Making a Spiral Wound Membrane</a:t>
            </a:r>
          </a:p>
        </p:txBody>
      </p:sp>
      <p:sp>
        <p:nvSpPr>
          <p:cNvPr id="71" name="Freeform 93" descr="Woven mat"/>
          <p:cNvSpPr>
            <a:spLocks/>
          </p:cNvSpPr>
          <p:nvPr/>
        </p:nvSpPr>
        <p:spPr bwMode="auto">
          <a:xfrm>
            <a:off x="1718193" y="4322395"/>
            <a:ext cx="1768475" cy="1397000"/>
          </a:xfrm>
          <a:custGeom>
            <a:avLst/>
            <a:gdLst>
              <a:gd name="T0" fmla="*/ 2147483647 w 1114"/>
              <a:gd name="T1" fmla="*/ 2147483647 h 880"/>
              <a:gd name="T2" fmla="*/ 2147483647 w 1114"/>
              <a:gd name="T3" fmla="*/ 2147483647 h 880"/>
              <a:gd name="T4" fmla="*/ 2147483647 w 1114"/>
              <a:gd name="T5" fmla="*/ 2147483647 h 880"/>
              <a:gd name="T6" fmla="*/ 2147483647 w 1114"/>
              <a:gd name="T7" fmla="*/ 2147483647 h 880"/>
              <a:gd name="T8" fmla="*/ 2147483647 w 1114"/>
              <a:gd name="T9" fmla="*/ 2147483647 h 880"/>
              <a:gd name="T10" fmla="*/ 2147483647 w 1114"/>
              <a:gd name="T11" fmla="*/ 2147483647 h 880"/>
              <a:gd name="T12" fmla="*/ 2147483647 w 1114"/>
              <a:gd name="T13" fmla="*/ 2147483647 h 880"/>
              <a:gd name="T14" fmla="*/ 2147483647 w 1114"/>
              <a:gd name="T15" fmla="*/ 2147483647 h 880"/>
              <a:gd name="T16" fmla="*/ 2147483647 w 1114"/>
              <a:gd name="T17" fmla="*/ 2147483647 h 880"/>
              <a:gd name="T18" fmla="*/ 2147483647 w 1114"/>
              <a:gd name="T19" fmla="*/ 2147483647 h 880"/>
              <a:gd name="T20" fmla="*/ 2147483647 w 1114"/>
              <a:gd name="T21" fmla="*/ 2147483647 h 880"/>
              <a:gd name="T22" fmla="*/ 2147483647 w 1114"/>
              <a:gd name="T23" fmla="*/ 2147483647 h 880"/>
              <a:gd name="T24" fmla="*/ 2147483647 w 1114"/>
              <a:gd name="T25" fmla="*/ 2147483647 h 880"/>
              <a:gd name="T26" fmla="*/ 2147483647 w 1114"/>
              <a:gd name="T27" fmla="*/ 2147483647 h 880"/>
              <a:gd name="T28" fmla="*/ 2147483647 w 1114"/>
              <a:gd name="T29" fmla="*/ 2147483647 h 880"/>
              <a:gd name="T30" fmla="*/ 0 w 1114"/>
              <a:gd name="T31" fmla="*/ 2147483647 h 880"/>
              <a:gd name="T32" fmla="*/ 2147483647 w 1114"/>
              <a:gd name="T33" fmla="*/ 2147483647 h 880"/>
              <a:gd name="T34" fmla="*/ 2147483647 w 1114"/>
              <a:gd name="T35" fmla="*/ 2147483647 h 880"/>
              <a:gd name="T36" fmla="*/ 2147483647 w 1114"/>
              <a:gd name="T37" fmla="*/ 2147483647 h 880"/>
              <a:gd name="T38" fmla="*/ 2147483647 w 1114"/>
              <a:gd name="T39" fmla="*/ 0 h 880"/>
              <a:gd name="T40" fmla="*/ 2147483647 w 1114"/>
              <a:gd name="T41" fmla="*/ 2147483647 h 8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4"/>
              <a:gd name="T64" fmla="*/ 0 h 880"/>
              <a:gd name="T65" fmla="*/ 1114 w 1114"/>
              <a:gd name="T66" fmla="*/ 880 h 8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4" h="880">
                <a:moveTo>
                  <a:pt x="1114" y="206"/>
                </a:moveTo>
                <a:lnTo>
                  <a:pt x="1109" y="266"/>
                </a:lnTo>
                <a:lnTo>
                  <a:pt x="1095" y="338"/>
                </a:lnTo>
                <a:lnTo>
                  <a:pt x="1076" y="393"/>
                </a:lnTo>
                <a:lnTo>
                  <a:pt x="1037" y="448"/>
                </a:lnTo>
                <a:lnTo>
                  <a:pt x="992" y="518"/>
                </a:lnTo>
                <a:lnTo>
                  <a:pt x="936" y="568"/>
                </a:lnTo>
                <a:lnTo>
                  <a:pt x="879" y="621"/>
                </a:lnTo>
                <a:lnTo>
                  <a:pt x="792" y="681"/>
                </a:lnTo>
                <a:lnTo>
                  <a:pt x="725" y="722"/>
                </a:lnTo>
                <a:lnTo>
                  <a:pt x="651" y="756"/>
                </a:lnTo>
                <a:lnTo>
                  <a:pt x="509" y="806"/>
                </a:lnTo>
                <a:lnTo>
                  <a:pt x="399" y="835"/>
                </a:lnTo>
                <a:lnTo>
                  <a:pt x="260" y="861"/>
                </a:lnTo>
                <a:lnTo>
                  <a:pt x="171" y="871"/>
                </a:lnTo>
                <a:lnTo>
                  <a:pt x="0" y="880"/>
                </a:lnTo>
                <a:lnTo>
                  <a:pt x="447" y="12"/>
                </a:lnTo>
                <a:lnTo>
                  <a:pt x="526" y="14"/>
                </a:lnTo>
                <a:lnTo>
                  <a:pt x="600" y="12"/>
                </a:lnTo>
                <a:lnTo>
                  <a:pt x="696" y="0"/>
                </a:lnTo>
                <a:lnTo>
                  <a:pt x="1114" y="206"/>
                </a:lnTo>
                <a:close/>
              </a:path>
            </a:pathLst>
          </a:custGeom>
          <a:blipFill dpi="0" rotWithShape="0">
            <a:blip r:embed="rId2" cstate="print"/>
            <a:srcRect/>
            <a:tile tx="0" ty="0" sx="100000" sy="100000" flip="none" algn="tl"/>
          </a:blipFill>
          <a:ln w="9525" cap="flat" cmpd="sng">
            <a:solidFill>
              <a:schemeClr val="tx1"/>
            </a:solidFill>
            <a:prstDash val="solid"/>
            <a:round/>
            <a:headEnd/>
            <a:tailEnd/>
          </a:ln>
        </p:spPr>
        <p:txBody>
          <a:bodyPr wrap="none" anchor="ctr">
            <a:spAutoFit/>
          </a:bodyPr>
          <a:lstStyle/>
          <a:p>
            <a:endParaRPr lang="en-AU"/>
          </a:p>
        </p:txBody>
      </p:sp>
      <p:sp>
        <p:nvSpPr>
          <p:cNvPr id="76" name="Arc 89"/>
          <p:cNvSpPr>
            <a:spLocks/>
          </p:cNvSpPr>
          <p:nvPr/>
        </p:nvSpPr>
        <p:spPr bwMode="auto">
          <a:xfrm flipV="1">
            <a:off x="1715018" y="4649420"/>
            <a:ext cx="1771650" cy="1066800"/>
          </a:xfrm>
          <a:custGeom>
            <a:avLst/>
            <a:gdLst>
              <a:gd name="T0" fmla="*/ 0 w 21836"/>
              <a:gd name="T1" fmla="*/ 0 h 21600"/>
              <a:gd name="T2" fmla="*/ 2147483647 w 21836"/>
              <a:gd name="T3" fmla="*/ 2147483647 h 21600"/>
              <a:gd name="T4" fmla="*/ 2147483647 w 21836"/>
              <a:gd name="T5" fmla="*/ 2147483647 h 21600"/>
              <a:gd name="T6" fmla="*/ 0 60000 65536"/>
              <a:gd name="T7" fmla="*/ 0 60000 65536"/>
              <a:gd name="T8" fmla="*/ 0 60000 65536"/>
              <a:gd name="T9" fmla="*/ 0 w 21836"/>
              <a:gd name="T10" fmla="*/ 0 h 21600"/>
              <a:gd name="T11" fmla="*/ 21836 w 21836"/>
              <a:gd name="T12" fmla="*/ 21600 h 21600"/>
            </a:gdLst>
            <a:ahLst/>
            <a:cxnLst>
              <a:cxn ang="T6">
                <a:pos x="T0" y="T1"/>
              </a:cxn>
              <a:cxn ang="T7">
                <a:pos x="T2" y="T3"/>
              </a:cxn>
              <a:cxn ang="T8">
                <a:pos x="T4" y="T5"/>
              </a:cxn>
            </a:cxnLst>
            <a:rect l="T9" t="T10" r="T11" b="T12"/>
            <a:pathLst>
              <a:path w="21836" h="21600" fill="none" extrusionOk="0">
                <a:moveTo>
                  <a:pt x="0" y="1"/>
                </a:moveTo>
                <a:cubicBezTo>
                  <a:pt x="78" y="0"/>
                  <a:pt x="157" y="-1"/>
                  <a:pt x="236" y="0"/>
                </a:cubicBezTo>
                <a:cubicBezTo>
                  <a:pt x="12165" y="0"/>
                  <a:pt x="21836" y="9670"/>
                  <a:pt x="21836" y="21600"/>
                </a:cubicBezTo>
              </a:path>
              <a:path w="21836" h="21600" stroke="0" extrusionOk="0">
                <a:moveTo>
                  <a:pt x="0" y="1"/>
                </a:moveTo>
                <a:cubicBezTo>
                  <a:pt x="78" y="0"/>
                  <a:pt x="157" y="-1"/>
                  <a:pt x="236" y="0"/>
                </a:cubicBezTo>
                <a:cubicBezTo>
                  <a:pt x="12165" y="0"/>
                  <a:pt x="21836" y="9670"/>
                  <a:pt x="21836" y="21600"/>
                </a:cubicBezTo>
                <a:lnTo>
                  <a:pt x="236" y="21600"/>
                </a:lnTo>
                <a:close/>
              </a:path>
            </a:pathLst>
          </a:custGeom>
          <a:noFill/>
          <a:ln w="19050">
            <a:solidFill>
              <a:schemeClr val="tx1"/>
            </a:solidFill>
            <a:round/>
            <a:headEnd/>
            <a:tailEnd/>
          </a:ln>
        </p:spPr>
        <p:txBody>
          <a:bodyPr anchor="ctr">
            <a:spAutoFit/>
          </a:bodyPr>
          <a:lstStyle/>
          <a:p>
            <a:endParaRPr lang="en-AU"/>
          </a:p>
        </p:txBody>
      </p:sp>
      <p:sp>
        <p:nvSpPr>
          <p:cNvPr id="77" name="Freeform 76"/>
          <p:cNvSpPr/>
          <p:nvPr/>
        </p:nvSpPr>
        <p:spPr>
          <a:xfrm>
            <a:off x="2477018" y="4571633"/>
            <a:ext cx="823913" cy="1014412"/>
          </a:xfrm>
          <a:custGeom>
            <a:avLst/>
            <a:gdLst>
              <a:gd name="connsiteX0" fmla="*/ 823913 w 823913"/>
              <a:gd name="connsiteY0" fmla="*/ 190500 h 1014412"/>
              <a:gd name="connsiteX1" fmla="*/ 809625 w 823913"/>
              <a:gd name="connsiteY1" fmla="*/ 280987 h 1014412"/>
              <a:gd name="connsiteX2" fmla="*/ 771525 w 823913"/>
              <a:gd name="connsiteY2" fmla="*/ 371475 h 1014412"/>
              <a:gd name="connsiteX3" fmla="*/ 695325 w 823913"/>
              <a:gd name="connsiteY3" fmla="*/ 490537 h 1014412"/>
              <a:gd name="connsiteX4" fmla="*/ 595313 w 823913"/>
              <a:gd name="connsiteY4" fmla="*/ 614362 h 1014412"/>
              <a:gd name="connsiteX5" fmla="*/ 447675 w 823913"/>
              <a:gd name="connsiteY5" fmla="*/ 762000 h 1014412"/>
              <a:gd name="connsiteX6" fmla="*/ 338138 w 823913"/>
              <a:gd name="connsiteY6" fmla="*/ 833437 h 1014412"/>
              <a:gd name="connsiteX7" fmla="*/ 109538 w 823913"/>
              <a:gd name="connsiteY7" fmla="*/ 976312 h 1014412"/>
              <a:gd name="connsiteX8" fmla="*/ 0 w 823913"/>
              <a:gd name="connsiteY8" fmla="*/ 1014412 h 1014412"/>
              <a:gd name="connsiteX9" fmla="*/ 138113 w 823913"/>
              <a:gd name="connsiteY9" fmla="*/ 928687 h 1014412"/>
              <a:gd name="connsiteX10" fmla="*/ 257175 w 823913"/>
              <a:gd name="connsiteY10" fmla="*/ 838200 h 1014412"/>
              <a:gd name="connsiteX11" fmla="*/ 395288 w 823913"/>
              <a:gd name="connsiteY11" fmla="*/ 681037 h 1014412"/>
              <a:gd name="connsiteX12" fmla="*/ 504825 w 823913"/>
              <a:gd name="connsiteY12" fmla="*/ 514350 h 1014412"/>
              <a:gd name="connsiteX13" fmla="*/ 571500 w 823913"/>
              <a:gd name="connsiteY13" fmla="*/ 366712 h 1014412"/>
              <a:gd name="connsiteX14" fmla="*/ 609600 w 823913"/>
              <a:gd name="connsiteY14" fmla="*/ 200025 h 1014412"/>
              <a:gd name="connsiteX15" fmla="*/ 628650 w 823913"/>
              <a:gd name="connsiteY15" fmla="*/ 114300 h 1014412"/>
              <a:gd name="connsiteX16" fmla="*/ 628650 w 823913"/>
              <a:gd name="connsiteY16" fmla="*/ 0 h 1014412"/>
              <a:gd name="connsiteX17" fmla="*/ 771525 w 823913"/>
              <a:gd name="connsiteY17" fmla="*/ 4762 h 1014412"/>
              <a:gd name="connsiteX18" fmla="*/ 823913 w 823913"/>
              <a:gd name="connsiteY18" fmla="*/ 190500 h 101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3913" h="1014412">
                <a:moveTo>
                  <a:pt x="823913" y="190500"/>
                </a:moveTo>
                <a:lnTo>
                  <a:pt x="809625" y="280987"/>
                </a:lnTo>
                <a:lnTo>
                  <a:pt x="771525" y="371475"/>
                </a:lnTo>
                <a:lnTo>
                  <a:pt x="695325" y="490537"/>
                </a:lnTo>
                <a:lnTo>
                  <a:pt x="595313" y="614362"/>
                </a:lnTo>
                <a:lnTo>
                  <a:pt x="447675" y="762000"/>
                </a:lnTo>
                <a:lnTo>
                  <a:pt x="338138" y="833437"/>
                </a:lnTo>
                <a:lnTo>
                  <a:pt x="109538" y="976312"/>
                </a:lnTo>
                <a:lnTo>
                  <a:pt x="0" y="1014412"/>
                </a:lnTo>
                <a:lnTo>
                  <a:pt x="138113" y="928687"/>
                </a:lnTo>
                <a:lnTo>
                  <a:pt x="257175" y="838200"/>
                </a:lnTo>
                <a:lnTo>
                  <a:pt x="395288" y="681037"/>
                </a:lnTo>
                <a:lnTo>
                  <a:pt x="504825" y="514350"/>
                </a:lnTo>
                <a:lnTo>
                  <a:pt x="571500" y="366712"/>
                </a:lnTo>
                <a:lnTo>
                  <a:pt x="609600" y="200025"/>
                </a:lnTo>
                <a:lnTo>
                  <a:pt x="628650" y="114300"/>
                </a:lnTo>
                <a:lnTo>
                  <a:pt x="628650" y="0"/>
                </a:lnTo>
                <a:lnTo>
                  <a:pt x="771525" y="4762"/>
                </a:lnTo>
                <a:lnTo>
                  <a:pt x="823913" y="190500"/>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80" name="Text Box 25"/>
          <p:cNvSpPr txBox="1">
            <a:spLocks noChangeArrowheads="1"/>
          </p:cNvSpPr>
          <p:nvPr/>
        </p:nvSpPr>
        <p:spPr bwMode="auto">
          <a:xfrm>
            <a:off x="1505468" y="1281816"/>
            <a:ext cx="877163" cy="369332"/>
          </a:xfrm>
          <a:prstGeom prst="rect">
            <a:avLst/>
          </a:prstGeom>
          <a:noFill/>
          <a:ln w="9525">
            <a:noFill/>
            <a:miter lim="800000"/>
            <a:headEnd/>
            <a:tailEnd/>
          </a:ln>
          <a:effectLst/>
        </p:spPr>
        <p:txBody>
          <a:bodyPr wrap="none" anchor="ctr">
            <a:spAutoFit/>
          </a:bodyPr>
          <a:lstStyle/>
          <a:p>
            <a:pPr>
              <a:defRPr/>
            </a:pPr>
            <a:r>
              <a:rPr lang="en-AU" b="1" dirty="0">
                <a:latin typeface="Arial" panose="020B0604020202020204" pitchFamily="34" charset="0"/>
                <a:cs typeface="Arial" panose="020B0604020202020204" pitchFamily="34" charset="0"/>
              </a:rPr>
              <a:t>Step 5</a:t>
            </a:r>
          </a:p>
        </p:txBody>
      </p:sp>
      <p:sp>
        <p:nvSpPr>
          <p:cNvPr id="81" name="Arc 91"/>
          <p:cNvSpPr>
            <a:spLocks/>
          </p:cNvSpPr>
          <p:nvPr/>
        </p:nvSpPr>
        <p:spPr bwMode="auto">
          <a:xfrm flipV="1">
            <a:off x="2419868" y="3201620"/>
            <a:ext cx="1347788" cy="1143000"/>
          </a:xfrm>
          <a:custGeom>
            <a:avLst/>
            <a:gdLst>
              <a:gd name="T0" fmla="*/ 0 w 23886"/>
              <a:gd name="T1" fmla="*/ 2147483647 h 21600"/>
              <a:gd name="T2" fmla="*/ 2147483647 w 23886"/>
              <a:gd name="T3" fmla="*/ 2147483647 h 21600"/>
              <a:gd name="T4" fmla="*/ 2147483647 w 23886"/>
              <a:gd name="T5" fmla="*/ 2147483647 h 21600"/>
              <a:gd name="T6" fmla="*/ 0 60000 65536"/>
              <a:gd name="T7" fmla="*/ 0 60000 65536"/>
              <a:gd name="T8" fmla="*/ 0 60000 65536"/>
              <a:gd name="T9" fmla="*/ 0 w 23886"/>
              <a:gd name="T10" fmla="*/ 0 h 21600"/>
              <a:gd name="T11" fmla="*/ 23886 w 23886"/>
              <a:gd name="T12" fmla="*/ 21600 h 21600"/>
            </a:gdLst>
            <a:ahLst/>
            <a:cxnLst>
              <a:cxn ang="T6">
                <a:pos x="T0" y="T1"/>
              </a:cxn>
              <a:cxn ang="T7">
                <a:pos x="T2" y="T3"/>
              </a:cxn>
              <a:cxn ang="T8">
                <a:pos x="T4" y="T5"/>
              </a:cxn>
            </a:cxnLst>
            <a:rect l="T9" t="T10" r="T11" b="T12"/>
            <a:pathLst>
              <a:path w="23886" h="21600" fill="none" extrusionOk="0">
                <a:moveTo>
                  <a:pt x="0" y="121"/>
                </a:moveTo>
                <a:cubicBezTo>
                  <a:pt x="759" y="40"/>
                  <a:pt x="1522" y="-1"/>
                  <a:pt x="2286" y="0"/>
                </a:cubicBezTo>
                <a:cubicBezTo>
                  <a:pt x="14215" y="0"/>
                  <a:pt x="23886" y="9670"/>
                  <a:pt x="23886" y="21600"/>
                </a:cubicBezTo>
              </a:path>
              <a:path w="23886" h="21600" stroke="0" extrusionOk="0">
                <a:moveTo>
                  <a:pt x="0" y="121"/>
                </a:moveTo>
                <a:cubicBezTo>
                  <a:pt x="759" y="40"/>
                  <a:pt x="1522" y="-1"/>
                  <a:pt x="2286" y="0"/>
                </a:cubicBezTo>
                <a:cubicBezTo>
                  <a:pt x="14215" y="0"/>
                  <a:pt x="23886" y="9670"/>
                  <a:pt x="23886" y="21600"/>
                </a:cubicBezTo>
                <a:lnTo>
                  <a:pt x="2286" y="21600"/>
                </a:lnTo>
                <a:close/>
              </a:path>
            </a:pathLst>
          </a:custGeom>
          <a:noFill/>
          <a:ln w="19050">
            <a:solidFill>
              <a:schemeClr val="tx1"/>
            </a:solidFill>
            <a:round/>
            <a:headEnd/>
            <a:tailEnd/>
          </a:ln>
        </p:spPr>
        <p:txBody>
          <a:bodyPr anchor="ctr">
            <a:spAutoFit/>
          </a:bodyPr>
          <a:lstStyle/>
          <a:p>
            <a:endParaRPr lang="en-AU"/>
          </a:p>
        </p:txBody>
      </p:sp>
      <p:sp>
        <p:nvSpPr>
          <p:cNvPr id="82" name="Freeform 86" descr="Woven mat"/>
          <p:cNvSpPr>
            <a:spLocks/>
          </p:cNvSpPr>
          <p:nvPr/>
        </p:nvSpPr>
        <p:spPr bwMode="auto">
          <a:xfrm>
            <a:off x="2440506" y="1385520"/>
            <a:ext cx="1447800" cy="3182938"/>
          </a:xfrm>
          <a:custGeom>
            <a:avLst/>
            <a:gdLst>
              <a:gd name="T0" fmla="*/ 2147483647 w 912"/>
              <a:gd name="T1" fmla="*/ 0 h 2005"/>
              <a:gd name="T2" fmla="*/ 2147483647 w 912"/>
              <a:gd name="T3" fmla="*/ 2147483647 h 2005"/>
              <a:gd name="T4" fmla="*/ 2147483647 w 912"/>
              <a:gd name="T5" fmla="*/ 2147483647 h 2005"/>
              <a:gd name="T6" fmla="*/ 2147483647 w 912"/>
              <a:gd name="T7" fmla="*/ 2147483647 h 2005"/>
              <a:gd name="T8" fmla="*/ 2147483647 w 912"/>
              <a:gd name="T9" fmla="*/ 2147483647 h 2005"/>
              <a:gd name="T10" fmla="*/ 2147483647 w 912"/>
              <a:gd name="T11" fmla="*/ 2147483647 h 2005"/>
              <a:gd name="T12" fmla="*/ 2147483647 w 912"/>
              <a:gd name="T13" fmla="*/ 2147483647 h 2005"/>
              <a:gd name="T14" fmla="*/ 2147483647 w 912"/>
              <a:gd name="T15" fmla="*/ 2147483647 h 2005"/>
              <a:gd name="T16" fmla="*/ 2147483647 w 912"/>
              <a:gd name="T17" fmla="*/ 2147483647 h 2005"/>
              <a:gd name="T18" fmla="*/ 2147483647 w 912"/>
              <a:gd name="T19" fmla="*/ 2147483647 h 2005"/>
              <a:gd name="T20" fmla="*/ 2147483647 w 912"/>
              <a:gd name="T21" fmla="*/ 2147483647 h 2005"/>
              <a:gd name="T22" fmla="*/ 2147483647 w 912"/>
              <a:gd name="T23" fmla="*/ 2147483647 h 2005"/>
              <a:gd name="T24" fmla="*/ 2147483647 w 912"/>
              <a:gd name="T25" fmla="*/ 2147483647 h 2005"/>
              <a:gd name="T26" fmla="*/ 2147483647 w 912"/>
              <a:gd name="T27" fmla="*/ 2147483647 h 2005"/>
              <a:gd name="T28" fmla="*/ 2147483647 w 912"/>
              <a:gd name="T29" fmla="*/ 2147483647 h 2005"/>
              <a:gd name="T30" fmla="*/ 2147483647 w 912"/>
              <a:gd name="T31" fmla="*/ 2147483647 h 2005"/>
              <a:gd name="T32" fmla="*/ 2147483647 w 912"/>
              <a:gd name="T33" fmla="*/ 2147483647 h 2005"/>
              <a:gd name="T34" fmla="*/ 2147483647 w 912"/>
              <a:gd name="T35" fmla="*/ 2147483647 h 2005"/>
              <a:gd name="T36" fmla="*/ 2147483647 w 912"/>
              <a:gd name="T37" fmla="*/ 2147483647 h 2005"/>
              <a:gd name="T38" fmla="*/ 2147483647 w 912"/>
              <a:gd name="T39" fmla="*/ 2147483647 h 2005"/>
              <a:gd name="T40" fmla="*/ 2147483647 w 912"/>
              <a:gd name="T41" fmla="*/ 2147483647 h 2005"/>
              <a:gd name="T42" fmla="*/ 2147483647 w 912"/>
              <a:gd name="T43" fmla="*/ 2147483647 h 2005"/>
              <a:gd name="T44" fmla="*/ 2147483647 w 912"/>
              <a:gd name="T45" fmla="*/ 2147483647 h 2005"/>
              <a:gd name="T46" fmla="*/ 2147483647 w 912"/>
              <a:gd name="T47" fmla="*/ 2147483647 h 2005"/>
              <a:gd name="T48" fmla="*/ 2147483647 w 912"/>
              <a:gd name="T49" fmla="*/ 2147483647 h 2005"/>
              <a:gd name="T50" fmla="*/ 2147483647 w 912"/>
              <a:gd name="T51" fmla="*/ 2147483647 h 2005"/>
              <a:gd name="T52" fmla="*/ 2147483647 w 912"/>
              <a:gd name="T53" fmla="*/ 2147483647 h 2005"/>
              <a:gd name="T54" fmla="*/ 2147483647 w 912"/>
              <a:gd name="T55" fmla="*/ 2147483647 h 2005"/>
              <a:gd name="T56" fmla="*/ 0 w 912"/>
              <a:gd name="T57" fmla="*/ 2147483647 h 2005"/>
              <a:gd name="T58" fmla="*/ 0 w 912"/>
              <a:gd name="T59" fmla="*/ 2147483647 h 2005"/>
              <a:gd name="T60" fmla="*/ 2147483647 w 912"/>
              <a:gd name="T61" fmla="*/ 0 h 20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12"/>
              <a:gd name="T94" fmla="*/ 0 h 2005"/>
              <a:gd name="T95" fmla="*/ 912 w 912"/>
              <a:gd name="T96" fmla="*/ 2005 h 20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12" h="2005">
                <a:moveTo>
                  <a:pt x="386" y="0"/>
                </a:moveTo>
                <a:lnTo>
                  <a:pt x="389" y="173"/>
                </a:lnTo>
                <a:lnTo>
                  <a:pt x="402" y="251"/>
                </a:lnTo>
                <a:lnTo>
                  <a:pt x="416" y="341"/>
                </a:lnTo>
                <a:lnTo>
                  <a:pt x="450" y="467"/>
                </a:lnTo>
                <a:lnTo>
                  <a:pt x="482" y="560"/>
                </a:lnTo>
                <a:lnTo>
                  <a:pt x="514" y="627"/>
                </a:lnTo>
                <a:lnTo>
                  <a:pt x="560" y="707"/>
                </a:lnTo>
                <a:lnTo>
                  <a:pt x="605" y="776"/>
                </a:lnTo>
                <a:lnTo>
                  <a:pt x="674" y="853"/>
                </a:lnTo>
                <a:lnTo>
                  <a:pt x="738" y="901"/>
                </a:lnTo>
                <a:lnTo>
                  <a:pt x="797" y="931"/>
                </a:lnTo>
                <a:lnTo>
                  <a:pt x="850" y="947"/>
                </a:lnTo>
                <a:lnTo>
                  <a:pt x="912" y="955"/>
                </a:lnTo>
                <a:lnTo>
                  <a:pt x="445" y="2003"/>
                </a:lnTo>
                <a:lnTo>
                  <a:pt x="410" y="2005"/>
                </a:lnTo>
                <a:lnTo>
                  <a:pt x="373" y="1997"/>
                </a:lnTo>
                <a:lnTo>
                  <a:pt x="341" y="1984"/>
                </a:lnTo>
                <a:lnTo>
                  <a:pt x="298" y="1955"/>
                </a:lnTo>
                <a:lnTo>
                  <a:pt x="261" y="1917"/>
                </a:lnTo>
                <a:lnTo>
                  <a:pt x="218" y="1856"/>
                </a:lnTo>
                <a:lnTo>
                  <a:pt x="165" y="1771"/>
                </a:lnTo>
                <a:lnTo>
                  <a:pt x="122" y="1672"/>
                </a:lnTo>
                <a:lnTo>
                  <a:pt x="85" y="1549"/>
                </a:lnTo>
                <a:lnTo>
                  <a:pt x="50" y="1400"/>
                </a:lnTo>
                <a:lnTo>
                  <a:pt x="32" y="1285"/>
                </a:lnTo>
                <a:lnTo>
                  <a:pt x="18" y="1203"/>
                </a:lnTo>
                <a:lnTo>
                  <a:pt x="10" y="1101"/>
                </a:lnTo>
                <a:lnTo>
                  <a:pt x="0" y="960"/>
                </a:lnTo>
                <a:lnTo>
                  <a:pt x="0" y="861"/>
                </a:lnTo>
                <a:lnTo>
                  <a:pt x="386" y="0"/>
                </a:lnTo>
                <a:close/>
              </a:path>
            </a:pathLst>
          </a:custGeom>
          <a:blipFill dpi="0" rotWithShape="0">
            <a:blip r:embed="rId2" cstate="print"/>
            <a:srcRect/>
            <a:tile tx="0" ty="0" sx="100000" sy="100000" flip="none" algn="tl"/>
          </a:blipFill>
          <a:ln w="9525" cap="flat" cmpd="sng">
            <a:solidFill>
              <a:schemeClr val="tx1"/>
            </a:solidFill>
            <a:prstDash val="solid"/>
            <a:round/>
            <a:headEnd/>
            <a:tailEnd/>
          </a:ln>
        </p:spPr>
        <p:txBody>
          <a:bodyPr wrap="none" anchor="ctr">
            <a:spAutoFit/>
          </a:bodyPr>
          <a:lstStyle/>
          <a:p>
            <a:endParaRPr lang="en-AU"/>
          </a:p>
        </p:txBody>
      </p:sp>
      <p:sp>
        <p:nvSpPr>
          <p:cNvPr id="83" name="AutoShape 39"/>
          <p:cNvSpPr>
            <a:spLocks noChangeArrowheads="1"/>
          </p:cNvSpPr>
          <p:nvPr/>
        </p:nvSpPr>
        <p:spPr bwMode="auto">
          <a:xfrm rot="-9183749">
            <a:off x="3578743" y="2363420"/>
            <a:ext cx="457200" cy="2514600"/>
          </a:xfrm>
          <a:prstGeom prst="can">
            <a:avLst>
              <a:gd name="adj" fmla="val 137500"/>
            </a:avLst>
          </a:prstGeom>
          <a:solidFill>
            <a:schemeClr val="bg2"/>
          </a:solidFill>
          <a:ln w="9525">
            <a:solidFill>
              <a:schemeClr val="tx1"/>
            </a:solidFill>
            <a:round/>
            <a:headEnd/>
            <a:tailEnd/>
          </a:ln>
        </p:spPr>
        <p:txBody>
          <a:bodyPr anchor="ctr">
            <a:spAutoFit/>
          </a:bodyPr>
          <a:lstStyle/>
          <a:p>
            <a:endParaRPr lang="en-AU"/>
          </a:p>
        </p:txBody>
      </p:sp>
      <p:grpSp>
        <p:nvGrpSpPr>
          <p:cNvPr id="85" name="Group 40"/>
          <p:cNvGrpSpPr>
            <a:grpSpLocks/>
          </p:cNvGrpSpPr>
          <p:nvPr/>
        </p:nvGrpSpPr>
        <p:grpSpPr bwMode="auto">
          <a:xfrm rot="-696810">
            <a:off x="3426343" y="3811220"/>
            <a:ext cx="228600" cy="304800"/>
            <a:chOff x="1111" y="2175"/>
            <a:chExt cx="238" cy="452"/>
          </a:xfrm>
        </p:grpSpPr>
        <p:sp>
          <p:nvSpPr>
            <p:cNvPr id="86" name="Oval 41"/>
            <p:cNvSpPr>
              <a:spLocks noChangeArrowheads="1"/>
            </p:cNvSpPr>
            <p:nvPr/>
          </p:nvSpPr>
          <p:spPr bwMode="auto">
            <a:xfrm rot="1588769" flipH="1">
              <a:off x="1111" y="2498"/>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sp>
          <p:nvSpPr>
            <p:cNvPr id="88" name="Oval 42"/>
            <p:cNvSpPr>
              <a:spLocks noChangeArrowheads="1"/>
            </p:cNvSpPr>
            <p:nvPr/>
          </p:nvSpPr>
          <p:spPr bwMode="auto">
            <a:xfrm rot="1588769" flipH="1">
              <a:off x="1200" y="2352"/>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sp>
          <p:nvSpPr>
            <p:cNvPr id="89" name="Oval 43"/>
            <p:cNvSpPr>
              <a:spLocks noChangeArrowheads="1"/>
            </p:cNvSpPr>
            <p:nvPr/>
          </p:nvSpPr>
          <p:spPr bwMode="auto">
            <a:xfrm rot="1588769" flipH="1">
              <a:off x="1296" y="2175"/>
              <a:ext cx="53" cy="129"/>
            </a:xfrm>
            <a:prstGeom prst="ellipse">
              <a:avLst/>
            </a:prstGeom>
            <a:solidFill>
              <a:schemeClr val="tx1"/>
            </a:solidFill>
            <a:ln w="9525">
              <a:solidFill>
                <a:schemeClr val="tx1"/>
              </a:solidFill>
              <a:round/>
              <a:headEnd/>
              <a:tailEnd/>
            </a:ln>
          </p:spPr>
          <p:txBody>
            <a:bodyPr anchor="ctr">
              <a:spAutoFit/>
            </a:bodyPr>
            <a:lstStyle/>
            <a:p>
              <a:endParaRPr lang="en-AU"/>
            </a:p>
          </p:txBody>
        </p:sp>
      </p:grpSp>
      <p:sp>
        <p:nvSpPr>
          <p:cNvPr id="90" name="Arc 78"/>
          <p:cNvSpPr>
            <a:spLocks/>
          </p:cNvSpPr>
          <p:nvPr/>
        </p:nvSpPr>
        <p:spPr bwMode="auto">
          <a:xfrm>
            <a:off x="4385193" y="2793633"/>
            <a:ext cx="1143000" cy="1295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spAutoFit/>
          </a:bodyPr>
          <a:lstStyle/>
          <a:p>
            <a:endParaRPr lang="en-AU"/>
          </a:p>
        </p:txBody>
      </p:sp>
      <p:sp>
        <p:nvSpPr>
          <p:cNvPr id="91" name="Arc 68"/>
          <p:cNvSpPr>
            <a:spLocks/>
          </p:cNvSpPr>
          <p:nvPr/>
        </p:nvSpPr>
        <p:spPr bwMode="auto">
          <a:xfrm rot="5400000" flipH="1" flipV="1">
            <a:off x="4349475" y="1532363"/>
            <a:ext cx="914400" cy="1662113"/>
          </a:xfrm>
          <a:custGeom>
            <a:avLst/>
            <a:gdLst>
              <a:gd name="T0" fmla="*/ 2147483647 w 21600"/>
              <a:gd name="T1" fmla="*/ 0 h 21421"/>
              <a:gd name="T2" fmla="*/ 2147483647 w 21600"/>
              <a:gd name="T3" fmla="*/ 2147483647 h 21421"/>
              <a:gd name="T4" fmla="*/ 0 w 21600"/>
              <a:gd name="T5" fmla="*/ 2147483647 h 21421"/>
              <a:gd name="T6" fmla="*/ 0 60000 65536"/>
              <a:gd name="T7" fmla="*/ 0 60000 65536"/>
              <a:gd name="T8" fmla="*/ 0 60000 65536"/>
              <a:gd name="T9" fmla="*/ 0 w 21600"/>
              <a:gd name="T10" fmla="*/ 0 h 21421"/>
              <a:gd name="T11" fmla="*/ 21600 w 21600"/>
              <a:gd name="T12" fmla="*/ 21421 h 21421"/>
            </a:gdLst>
            <a:ahLst/>
            <a:cxnLst>
              <a:cxn ang="T6">
                <a:pos x="T0" y="T1"/>
              </a:cxn>
              <a:cxn ang="T7">
                <a:pos x="T2" y="T3"/>
              </a:cxn>
              <a:cxn ang="T8">
                <a:pos x="T4" y="T5"/>
              </a:cxn>
            </a:cxnLst>
            <a:rect l="T9" t="T10" r="T11" b="T12"/>
            <a:pathLst>
              <a:path w="21600" h="21421" fill="none" extrusionOk="0">
                <a:moveTo>
                  <a:pt x="2775" y="0"/>
                </a:moveTo>
                <a:cubicBezTo>
                  <a:pt x="13542" y="1395"/>
                  <a:pt x="21600" y="10564"/>
                  <a:pt x="21600" y="21421"/>
                </a:cubicBezTo>
              </a:path>
              <a:path w="21600" h="21421" stroke="0" extrusionOk="0">
                <a:moveTo>
                  <a:pt x="2775" y="0"/>
                </a:moveTo>
                <a:cubicBezTo>
                  <a:pt x="13542" y="1395"/>
                  <a:pt x="21600" y="10564"/>
                  <a:pt x="21600" y="21421"/>
                </a:cubicBezTo>
                <a:lnTo>
                  <a:pt x="0" y="21421"/>
                </a:lnTo>
                <a:close/>
              </a:path>
            </a:pathLst>
          </a:custGeom>
          <a:noFill/>
          <a:ln w="19050">
            <a:solidFill>
              <a:schemeClr val="tx1"/>
            </a:solidFill>
            <a:round/>
            <a:headEnd/>
            <a:tailEnd/>
          </a:ln>
        </p:spPr>
        <p:txBody>
          <a:bodyPr wrap="none" anchor="ctr">
            <a:spAutoFit/>
          </a:bodyPr>
          <a:lstStyle/>
          <a:p>
            <a:endParaRPr lang="en-AU"/>
          </a:p>
        </p:txBody>
      </p:sp>
      <p:sp>
        <p:nvSpPr>
          <p:cNvPr id="92" name="Arc 83"/>
          <p:cNvSpPr>
            <a:spLocks/>
          </p:cNvSpPr>
          <p:nvPr/>
        </p:nvSpPr>
        <p:spPr bwMode="auto">
          <a:xfrm flipH="1" flipV="1">
            <a:off x="2435743" y="2744420"/>
            <a:ext cx="701675" cy="1828800"/>
          </a:xfrm>
          <a:custGeom>
            <a:avLst/>
            <a:gdLst>
              <a:gd name="T0" fmla="*/ 0 w 22100"/>
              <a:gd name="T1" fmla="*/ 0 h 21600"/>
              <a:gd name="T2" fmla="*/ 2147483647 w 22100"/>
              <a:gd name="T3" fmla="*/ 2147483647 h 21600"/>
              <a:gd name="T4" fmla="*/ 2147483647 w 22100"/>
              <a:gd name="T5" fmla="*/ 2147483647 h 21600"/>
              <a:gd name="T6" fmla="*/ 0 60000 65536"/>
              <a:gd name="T7" fmla="*/ 0 60000 65536"/>
              <a:gd name="T8" fmla="*/ 0 60000 65536"/>
              <a:gd name="T9" fmla="*/ 0 w 22100"/>
              <a:gd name="T10" fmla="*/ 0 h 21600"/>
              <a:gd name="T11" fmla="*/ 22100 w 22100"/>
              <a:gd name="T12" fmla="*/ 21600 h 21600"/>
            </a:gdLst>
            <a:ahLst/>
            <a:cxnLst>
              <a:cxn ang="T6">
                <a:pos x="T0" y="T1"/>
              </a:cxn>
              <a:cxn ang="T7">
                <a:pos x="T2" y="T3"/>
              </a:cxn>
              <a:cxn ang="T8">
                <a:pos x="T4" y="T5"/>
              </a:cxn>
            </a:cxnLst>
            <a:rect l="T9" t="T10" r="T11" b="T12"/>
            <a:pathLst>
              <a:path w="22100" h="21600" fill="none" extrusionOk="0">
                <a:moveTo>
                  <a:pt x="-1" y="5"/>
                </a:moveTo>
                <a:cubicBezTo>
                  <a:pt x="166" y="1"/>
                  <a:pt x="333" y="-1"/>
                  <a:pt x="500" y="0"/>
                </a:cubicBezTo>
                <a:cubicBezTo>
                  <a:pt x="12429" y="0"/>
                  <a:pt x="22100" y="9670"/>
                  <a:pt x="22100" y="21600"/>
                </a:cubicBezTo>
              </a:path>
              <a:path w="22100" h="21600" stroke="0" extrusionOk="0">
                <a:moveTo>
                  <a:pt x="-1" y="5"/>
                </a:moveTo>
                <a:cubicBezTo>
                  <a:pt x="166" y="1"/>
                  <a:pt x="333" y="-1"/>
                  <a:pt x="500" y="0"/>
                </a:cubicBezTo>
                <a:cubicBezTo>
                  <a:pt x="12429" y="0"/>
                  <a:pt x="22100" y="9670"/>
                  <a:pt x="22100" y="21600"/>
                </a:cubicBezTo>
                <a:lnTo>
                  <a:pt x="500" y="21600"/>
                </a:lnTo>
                <a:close/>
              </a:path>
            </a:pathLst>
          </a:custGeom>
          <a:noFill/>
          <a:ln w="19050">
            <a:solidFill>
              <a:schemeClr val="tx1"/>
            </a:solidFill>
            <a:round/>
            <a:headEnd/>
            <a:tailEnd/>
          </a:ln>
        </p:spPr>
        <p:txBody>
          <a:bodyPr wrap="none" anchor="ctr">
            <a:spAutoFit/>
          </a:bodyPr>
          <a:lstStyle/>
          <a:p>
            <a:endParaRPr lang="en-AU"/>
          </a:p>
        </p:txBody>
      </p:sp>
      <p:sp>
        <p:nvSpPr>
          <p:cNvPr id="93" name="Arc 84"/>
          <p:cNvSpPr>
            <a:spLocks/>
          </p:cNvSpPr>
          <p:nvPr/>
        </p:nvSpPr>
        <p:spPr bwMode="auto">
          <a:xfrm flipH="1" flipV="1">
            <a:off x="3045343" y="1372820"/>
            <a:ext cx="838200" cy="15240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spAutoFit/>
          </a:bodyPr>
          <a:lstStyle/>
          <a:p>
            <a:endParaRPr lang="en-AU"/>
          </a:p>
        </p:txBody>
      </p:sp>
      <p:grpSp>
        <p:nvGrpSpPr>
          <p:cNvPr id="94" name="Group 125"/>
          <p:cNvGrpSpPr>
            <a:grpSpLocks/>
          </p:cNvGrpSpPr>
          <p:nvPr/>
        </p:nvGrpSpPr>
        <p:grpSpPr bwMode="auto">
          <a:xfrm>
            <a:off x="7168081" y="1282333"/>
            <a:ext cx="1828800" cy="4252913"/>
            <a:chOff x="3744" y="873"/>
            <a:chExt cx="1152" cy="2679"/>
          </a:xfrm>
        </p:grpSpPr>
        <p:sp>
          <p:nvSpPr>
            <p:cNvPr id="95" name="Text Box 87"/>
            <p:cNvSpPr txBox="1">
              <a:spLocks noChangeArrowheads="1"/>
            </p:cNvSpPr>
            <p:nvPr/>
          </p:nvSpPr>
          <p:spPr bwMode="auto">
            <a:xfrm>
              <a:off x="3744" y="873"/>
              <a:ext cx="553" cy="233"/>
            </a:xfrm>
            <a:prstGeom prst="rect">
              <a:avLst/>
            </a:prstGeom>
            <a:noFill/>
            <a:ln w="9525">
              <a:noFill/>
              <a:miter lim="800000"/>
              <a:headEnd/>
              <a:tailEnd/>
            </a:ln>
            <a:effectLst/>
          </p:spPr>
          <p:txBody>
            <a:bodyPr wrap="none" anchor="ctr">
              <a:spAutoFit/>
            </a:bodyPr>
            <a:lstStyle/>
            <a:p>
              <a:pPr>
                <a:defRPr/>
              </a:pPr>
              <a:r>
                <a:rPr lang="en-AU" b="1" dirty="0">
                  <a:latin typeface="Arial" panose="020B0604020202020204" pitchFamily="34" charset="0"/>
                  <a:cs typeface="Arial" panose="020B0604020202020204" pitchFamily="34" charset="0"/>
                </a:rPr>
                <a:t>Step 6</a:t>
              </a:r>
            </a:p>
          </p:txBody>
        </p:sp>
        <p:grpSp>
          <p:nvGrpSpPr>
            <p:cNvPr id="96" name="Group 113"/>
            <p:cNvGrpSpPr>
              <a:grpSpLocks/>
            </p:cNvGrpSpPr>
            <p:nvPr/>
          </p:nvGrpSpPr>
          <p:grpSpPr bwMode="auto">
            <a:xfrm>
              <a:off x="3802" y="1392"/>
              <a:ext cx="1094" cy="2160"/>
              <a:chOff x="3802" y="1392"/>
              <a:chExt cx="1094" cy="2160"/>
            </a:xfrm>
          </p:grpSpPr>
          <p:sp>
            <p:nvSpPr>
              <p:cNvPr id="97" name="AutoShape 109"/>
              <p:cNvSpPr>
                <a:spLocks noChangeArrowheads="1"/>
              </p:cNvSpPr>
              <p:nvPr/>
            </p:nvSpPr>
            <p:spPr bwMode="auto">
              <a:xfrm rot="12419527">
                <a:off x="4176" y="1392"/>
                <a:ext cx="720" cy="2160"/>
              </a:xfrm>
              <a:prstGeom prst="can">
                <a:avLst>
                  <a:gd name="adj" fmla="val 75000"/>
                </a:avLst>
              </a:prstGeom>
              <a:solidFill>
                <a:srgbClr val="C3BA03"/>
              </a:solidFill>
              <a:ln w="9525">
                <a:solidFill>
                  <a:schemeClr val="tx1"/>
                </a:solidFill>
                <a:round/>
                <a:headEnd/>
                <a:tailEnd/>
              </a:ln>
            </p:spPr>
            <p:txBody>
              <a:bodyPr wrap="none" anchor="ctr">
                <a:spAutoFit/>
              </a:bodyPr>
              <a:lstStyle/>
              <a:p>
                <a:endParaRPr lang="en-AU"/>
              </a:p>
            </p:txBody>
          </p:sp>
          <p:sp>
            <p:nvSpPr>
              <p:cNvPr id="98" name="Oval 112"/>
              <p:cNvSpPr>
                <a:spLocks noChangeArrowheads="1"/>
              </p:cNvSpPr>
              <p:nvPr/>
            </p:nvSpPr>
            <p:spPr bwMode="auto">
              <a:xfrm rot="1593510">
                <a:off x="3802" y="2929"/>
                <a:ext cx="720" cy="517"/>
              </a:xfrm>
              <a:prstGeom prst="ellipse">
                <a:avLst/>
              </a:prstGeom>
              <a:solidFill>
                <a:srgbClr val="C86114"/>
              </a:solidFill>
              <a:ln w="76200">
                <a:solidFill>
                  <a:srgbClr val="40433F"/>
                </a:solidFill>
                <a:round/>
                <a:headEnd/>
                <a:tailEnd/>
              </a:ln>
            </p:spPr>
            <p:txBody>
              <a:bodyPr anchor="ctr">
                <a:spAutoFit/>
              </a:bodyPr>
              <a:lstStyle/>
              <a:p>
                <a:endParaRPr lang="en-AU"/>
              </a:p>
            </p:txBody>
          </p:sp>
          <p:sp>
            <p:nvSpPr>
              <p:cNvPr id="99" name="AutoShape 110"/>
              <p:cNvSpPr>
                <a:spLocks noChangeArrowheads="1"/>
              </p:cNvSpPr>
              <p:nvPr/>
            </p:nvSpPr>
            <p:spPr bwMode="auto">
              <a:xfrm rot="12419527">
                <a:off x="4121" y="3152"/>
                <a:ext cx="72" cy="124"/>
              </a:xfrm>
              <a:prstGeom prst="can">
                <a:avLst>
                  <a:gd name="adj" fmla="val 43056"/>
                </a:avLst>
              </a:prstGeom>
              <a:solidFill>
                <a:schemeClr val="bg2"/>
              </a:solidFill>
              <a:ln w="9525">
                <a:solidFill>
                  <a:srgbClr val="40433F"/>
                </a:solidFill>
                <a:round/>
                <a:headEnd/>
                <a:tailEnd/>
              </a:ln>
            </p:spPr>
            <p:txBody>
              <a:bodyPr anchor="ctr">
                <a:spAutoFit/>
              </a:bodyPr>
              <a:lstStyle/>
              <a:p>
                <a:endParaRPr lang="en-AU"/>
              </a:p>
            </p:txBody>
          </p:sp>
        </p:grpSp>
      </p:grpSp>
      <p:grpSp>
        <p:nvGrpSpPr>
          <p:cNvPr id="100" name="Group 124"/>
          <p:cNvGrpSpPr>
            <a:grpSpLocks/>
          </p:cNvGrpSpPr>
          <p:nvPr/>
        </p:nvGrpSpPr>
        <p:grpSpPr bwMode="auto">
          <a:xfrm>
            <a:off x="6406081" y="4849445"/>
            <a:ext cx="1752600" cy="838200"/>
            <a:chOff x="3264" y="3120"/>
            <a:chExt cx="1104" cy="528"/>
          </a:xfrm>
        </p:grpSpPr>
        <p:sp>
          <p:nvSpPr>
            <p:cNvPr id="101" name="AutoShape 115"/>
            <p:cNvSpPr>
              <a:spLocks noChangeArrowheads="1"/>
            </p:cNvSpPr>
            <p:nvPr/>
          </p:nvSpPr>
          <p:spPr bwMode="auto">
            <a:xfrm rot="17803678">
              <a:off x="3696" y="3216"/>
              <a:ext cx="384" cy="192"/>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02" name="Text Box 118"/>
            <p:cNvSpPr txBox="1">
              <a:spLocks noChangeArrowheads="1"/>
            </p:cNvSpPr>
            <p:nvPr/>
          </p:nvSpPr>
          <p:spPr bwMode="auto">
            <a:xfrm>
              <a:off x="3264" y="3216"/>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sp>
          <p:nvSpPr>
            <p:cNvPr id="103" name="AutoShape 119"/>
            <p:cNvSpPr>
              <a:spLocks noChangeArrowheads="1"/>
            </p:cNvSpPr>
            <p:nvPr/>
          </p:nvSpPr>
          <p:spPr bwMode="auto">
            <a:xfrm rot="17803678">
              <a:off x="4080" y="3360"/>
              <a:ext cx="384" cy="192"/>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grpSp>
      <p:grpSp>
        <p:nvGrpSpPr>
          <p:cNvPr id="104" name="Group 123"/>
          <p:cNvGrpSpPr>
            <a:grpSpLocks/>
          </p:cNvGrpSpPr>
          <p:nvPr/>
        </p:nvGrpSpPr>
        <p:grpSpPr bwMode="auto">
          <a:xfrm>
            <a:off x="6863281" y="5078045"/>
            <a:ext cx="914400" cy="1114425"/>
            <a:chOff x="3552" y="3264"/>
            <a:chExt cx="576" cy="702"/>
          </a:xfrm>
        </p:grpSpPr>
        <p:sp>
          <p:nvSpPr>
            <p:cNvPr id="105" name="Text Box 121"/>
            <p:cNvSpPr txBox="1">
              <a:spLocks noChangeArrowheads="1"/>
            </p:cNvSpPr>
            <p:nvPr/>
          </p:nvSpPr>
          <p:spPr bwMode="auto">
            <a:xfrm>
              <a:off x="3552" y="3600"/>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Fresh</a:t>
              </a:r>
            </a:p>
            <a:p>
              <a:pPr>
                <a:defRPr/>
              </a:pPr>
              <a:r>
                <a:rPr lang="en-AU" sz="1600" dirty="0">
                  <a:latin typeface="+mn-lt"/>
                </a:rPr>
                <a:t>Water</a:t>
              </a:r>
            </a:p>
          </p:txBody>
        </p:sp>
        <p:sp>
          <p:nvSpPr>
            <p:cNvPr id="106" name="AutoShape 122"/>
            <p:cNvSpPr>
              <a:spLocks noChangeArrowheads="1"/>
            </p:cNvSpPr>
            <p:nvPr/>
          </p:nvSpPr>
          <p:spPr bwMode="auto">
            <a:xfrm rot="7144669">
              <a:off x="3840" y="3360"/>
              <a:ext cx="384" cy="192"/>
            </a:xfrm>
            <a:prstGeom prst="rightArrow">
              <a:avLst>
                <a:gd name="adj1" fmla="val 50000"/>
                <a:gd name="adj2" fmla="val 50000"/>
              </a:avLst>
            </a:prstGeom>
            <a:solidFill>
              <a:schemeClr val="accent1"/>
            </a:solidFill>
            <a:ln w="9525">
              <a:solidFill>
                <a:schemeClr val="tx2"/>
              </a:solidFill>
              <a:miter lim="800000"/>
              <a:headEnd/>
              <a:tailEnd/>
            </a:ln>
          </p:spPr>
          <p:txBody>
            <a:bodyPr wrap="none" anchor="ctr">
              <a:spAutoFit/>
            </a:bodyPr>
            <a:lstStyle/>
            <a:p>
              <a:endParaRPr lang="en-AU"/>
            </a:p>
          </p:txBody>
        </p:sp>
      </p:grpSp>
      <p:grpSp>
        <p:nvGrpSpPr>
          <p:cNvPr id="107" name="Group 128"/>
          <p:cNvGrpSpPr>
            <a:grpSpLocks/>
          </p:cNvGrpSpPr>
          <p:nvPr/>
        </p:nvGrpSpPr>
        <p:grpSpPr bwMode="auto">
          <a:xfrm>
            <a:off x="8895281" y="3782645"/>
            <a:ext cx="1128712" cy="1328738"/>
            <a:chOff x="4736" y="2448"/>
            <a:chExt cx="711" cy="837"/>
          </a:xfrm>
        </p:grpSpPr>
        <p:sp>
          <p:nvSpPr>
            <p:cNvPr id="108" name="Text Box 126"/>
            <p:cNvSpPr txBox="1">
              <a:spLocks noChangeArrowheads="1"/>
            </p:cNvSpPr>
            <p:nvPr/>
          </p:nvSpPr>
          <p:spPr bwMode="auto">
            <a:xfrm>
              <a:off x="4736" y="2917"/>
              <a:ext cx="711" cy="368"/>
            </a:xfrm>
            <a:prstGeom prst="rect">
              <a:avLst/>
            </a:prstGeom>
            <a:noFill/>
            <a:ln w="9525">
              <a:noFill/>
              <a:miter lim="800000"/>
              <a:headEnd/>
              <a:tailEnd/>
            </a:ln>
            <a:effectLst/>
          </p:spPr>
          <p:txBody>
            <a:bodyPr wrap="none" anchor="ctr">
              <a:spAutoFit/>
            </a:bodyPr>
            <a:lstStyle/>
            <a:p>
              <a:pPr>
                <a:defRPr/>
              </a:pPr>
              <a:r>
                <a:rPr lang="en-AU" sz="1600" dirty="0">
                  <a:latin typeface="+mn-lt"/>
                </a:rPr>
                <a:t>Fibreglass</a:t>
              </a:r>
            </a:p>
            <a:p>
              <a:pPr>
                <a:defRPr/>
              </a:pPr>
              <a:r>
                <a:rPr lang="en-AU" sz="1600" dirty="0">
                  <a:latin typeface="+mn-lt"/>
                </a:rPr>
                <a:t>casing</a:t>
              </a:r>
            </a:p>
          </p:txBody>
        </p:sp>
        <p:sp>
          <p:nvSpPr>
            <p:cNvPr id="109" name="Line 127"/>
            <p:cNvSpPr>
              <a:spLocks noChangeShapeType="1"/>
            </p:cNvSpPr>
            <p:nvPr/>
          </p:nvSpPr>
          <p:spPr bwMode="auto">
            <a:xfrm flipH="1" flipV="1">
              <a:off x="4752" y="2448"/>
              <a:ext cx="96" cy="480"/>
            </a:xfrm>
            <a:prstGeom prst="line">
              <a:avLst/>
            </a:prstGeom>
            <a:noFill/>
            <a:ln w="28575">
              <a:solidFill>
                <a:schemeClr val="tx1"/>
              </a:solidFill>
              <a:round/>
              <a:headEnd/>
              <a:tailEnd type="triangle" w="med" len="med"/>
            </a:ln>
          </p:spPr>
          <p:txBody>
            <a:bodyPr wrap="none" anchor="ctr">
              <a:spAutoFit/>
            </a:bodyPr>
            <a:lstStyle/>
            <a:p>
              <a:endParaRPr lang="en-AU"/>
            </a:p>
          </p:txBody>
        </p:sp>
      </p:grpSp>
      <p:sp>
        <p:nvSpPr>
          <p:cNvPr id="110" name="Arc 90"/>
          <p:cNvSpPr>
            <a:spLocks/>
          </p:cNvSpPr>
          <p:nvPr/>
        </p:nvSpPr>
        <p:spPr bwMode="auto">
          <a:xfrm flipV="1">
            <a:off x="1757881" y="4573220"/>
            <a:ext cx="1347787" cy="1143000"/>
          </a:xfrm>
          <a:custGeom>
            <a:avLst/>
            <a:gdLst>
              <a:gd name="T0" fmla="*/ 0 w 23886"/>
              <a:gd name="T1" fmla="*/ 2147483647 h 21600"/>
              <a:gd name="T2" fmla="*/ 2147483647 w 23886"/>
              <a:gd name="T3" fmla="*/ 2147483647 h 21600"/>
              <a:gd name="T4" fmla="*/ 2147483647 w 23886"/>
              <a:gd name="T5" fmla="*/ 2147483647 h 21600"/>
              <a:gd name="T6" fmla="*/ 0 60000 65536"/>
              <a:gd name="T7" fmla="*/ 0 60000 65536"/>
              <a:gd name="T8" fmla="*/ 0 60000 65536"/>
              <a:gd name="T9" fmla="*/ 0 w 23886"/>
              <a:gd name="T10" fmla="*/ 0 h 21600"/>
              <a:gd name="T11" fmla="*/ 23886 w 23886"/>
              <a:gd name="T12" fmla="*/ 21600 h 21600"/>
            </a:gdLst>
            <a:ahLst/>
            <a:cxnLst>
              <a:cxn ang="T6">
                <a:pos x="T0" y="T1"/>
              </a:cxn>
              <a:cxn ang="T7">
                <a:pos x="T2" y="T3"/>
              </a:cxn>
              <a:cxn ang="T8">
                <a:pos x="T4" y="T5"/>
              </a:cxn>
            </a:cxnLst>
            <a:rect l="T9" t="T10" r="T11" b="T12"/>
            <a:pathLst>
              <a:path w="23886" h="21600" fill="none" extrusionOk="0">
                <a:moveTo>
                  <a:pt x="0" y="121"/>
                </a:moveTo>
                <a:cubicBezTo>
                  <a:pt x="759" y="40"/>
                  <a:pt x="1522" y="-1"/>
                  <a:pt x="2286" y="0"/>
                </a:cubicBezTo>
                <a:cubicBezTo>
                  <a:pt x="14215" y="0"/>
                  <a:pt x="23886" y="9670"/>
                  <a:pt x="23886" y="21600"/>
                </a:cubicBezTo>
              </a:path>
              <a:path w="23886" h="21600" stroke="0" extrusionOk="0">
                <a:moveTo>
                  <a:pt x="0" y="121"/>
                </a:moveTo>
                <a:cubicBezTo>
                  <a:pt x="759" y="40"/>
                  <a:pt x="1522" y="-1"/>
                  <a:pt x="2286" y="0"/>
                </a:cubicBezTo>
                <a:cubicBezTo>
                  <a:pt x="14215" y="0"/>
                  <a:pt x="23886" y="9670"/>
                  <a:pt x="23886" y="21600"/>
                </a:cubicBezTo>
                <a:lnTo>
                  <a:pt x="2286" y="21600"/>
                </a:lnTo>
                <a:close/>
              </a:path>
            </a:pathLst>
          </a:custGeom>
          <a:noFill/>
          <a:ln w="19050">
            <a:solidFill>
              <a:schemeClr val="tx1"/>
            </a:solidFill>
            <a:round/>
            <a:headEnd/>
            <a:tailEnd/>
          </a:ln>
        </p:spPr>
        <p:txBody>
          <a:bodyPr anchor="ctr">
            <a:spAutoFit/>
          </a:bodyPr>
          <a:lstStyle/>
          <a:p>
            <a:endParaRPr lang="en-AU"/>
          </a:p>
        </p:txBody>
      </p:sp>
      <p:sp>
        <p:nvSpPr>
          <p:cNvPr id="111" name="Freeform 110"/>
          <p:cNvSpPr/>
          <p:nvPr/>
        </p:nvSpPr>
        <p:spPr>
          <a:xfrm>
            <a:off x="2486543" y="3300045"/>
            <a:ext cx="714375" cy="1128713"/>
          </a:xfrm>
          <a:custGeom>
            <a:avLst/>
            <a:gdLst>
              <a:gd name="connsiteX0" fmla="*/ 633413 w 714375"/>
              <a:gd name="connsiteY0" fmla="*/ 1128713 h 1128713"/>
              <a:gd name="connsiteX1" fmla="*/ 576263 w 714375"/>
              <a:gd name="connsiteY1" fmla="*/ 1114425 h 1128713"/>
              <a:gd name="connsiteX2" fmla="*/ 495300 w 714375"/>
              <a:gd name="connsiteY2" fmla="*/ 1076325 h 1128713"/>
              <a:gd name="connsiteX3" fmla="*/ 428625 w 714375"/>
              <a:gd name="connsiteY3" fmla="*/ 1009650 h 1128713"/>
              <a:gd name="connsiteX4" fmla="*/ 376238 w 714375"/>
              <a:gd name="connsiteY4" fmla="*/ 947738 h 1128713"/>
              <a:gd name="connsiteX5" fmla="*/ 280988 w 714375"/>
              <a:gd name="connsiteY5" fmla="*/ 823913 h 1128713"/>
              <a:gd name="connsiteX6" fmla="*/ 219075 w 714375"/>
              <a:gd name="connsiteY6" fmla="*/ 709613 h 1128713"/>
              <a:gd name="connsiteX7" fmla="*/ 157163 w 714375"/>
              <a:gd name="connsiteY7" fmla="*/ 576263 h 1128713"/>
              <a:gd name="connsiteX8" fmla="*/ 104775 w 714375"/>
              <a:gd name="connsiteY8" fmla="*/ 438150 h 1128713"/>
              <a:gd name="connsiteX9" fmla="*/ 61913 w 714375"/>
              <a:gd name="connsiteY9" fmla="*/ 304800 h 1128713"/>
              <a:gd name="connsiteX10" fmla="*/ 19050 w 714375"/>
              <a:gd name="connsiteY10" fmla="*/ 114300 h 1128713"/>
              <a:gd name="connsiteX11" fmla="*/ 0 w 714375"/>
              <a:gd name="connsiteY11" fmla="*/ 0 h 1128713"/>
              <a:gd name="connsiteX12" fmla="*/ 61913 w 714375"/>
              <a:gd name="connsiteY12" fmla="*/ 209550 h 1128713"/>
              <a:gd name="connsiteX13" fmla="*/ 123825 w 714375"/>
              <a:gd name="connsiteY13" fmla="*/ 385763 h 1128713"/>
              <a:gd name="connsiteX14" fmla="*/ 209550 w 714375"/>
              <a:gd name="connsiteY14" fmla="*/ 561975 h 1128713"/>
              <a:gd name="connsiteX15" fmla="*/ 333375 w 714375"/>
              <a:gd name="connsiteY15" fmla="*/ 728663 h 1128713"/>
              <a:gd name="connsiteX16" fmla="*/ 452438 w 714375"/>
              <a:gd name="connsiteY16" fmla="*/ 847725 h 1128713"/>
              <a:gd name="connsiteX17" fmla="*/ 585788 w 714375"/>
              <a:gd name="connsiteY17" fmla="*/ 923925 h 1128713"/>
              <a:gd name="connsiteX18" fmla="*/ 714375 w 714375"/>
              <a:gd name="connsiteY18" fmla="*/ 962025 h 1128713"/>
              <a:gd name="connsiteX19" fmla="*/ 633413 w 714375"/>
              <a:gd name="connsiteY19" fmla="*/ 1128713 h 112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14375" h="1128713">
                <a:moveTo>
                  <a:pt x="633413" y="1128713"/>
                </a:moveTo>
                <a:lnTo>
                  <a:pt x="576263" y="1114425"/>
                </a:lnTo>
                <a:lnTo>
                  <a:pt x="495300" y="1076325"/>
                </a:lnTo>
                <a:lnTo>
                  <a:pt x="428625" y="1009650"/>
                </a:lnTo>
                <a:lnTo>
                  <a:pt x="376238" y="947738"/>
                </a:lnTo>
                <a:lnTo>
                  <a:pt x="280988" y="823913"/>
                </a:lnTo>
                <a:lnTo>
                  <a:pt x="219075" y="709613"/>
                </a:lnTo>
                <a:lnTo>
                  <a:pt x="157163" y="576263"/>
                </a:lnTo>
                <a:lnTo>
                  <a:pt x="104775" y="438150"/>
                </a:lnTo>
                <a:lnTo>
                  <a:pt x="61913" y="304800"/>
                </a:lnTo>
                <a:lnTo>
                  <a:pt x="19050" y="114300"/>
                </a:lnTo>
                <a:lnTo>
                  <a:pt x="0" y="0"/>
                </a:lnTo>
                <a:lnTo>
                  <a:pt x="61913" y="209550"/>
                </a:lnTo>
                <a:lnTo>
                  <a:pt x="123825" y="385763"/>
                </a:lnTo>
                <a:lnTo>
                  <a:pt x="209550" y="561975"/>
                </a:lnTo>
                <a:lnTo>
                  <a:pt x="333375" y="728663"/>
                </a:lnTo>
                <a:lnTo>
                  <a:pt x="452438" y="847725"/>
                </a:lnTo>
                <a:lnTo>
                  <a:pt x="585788" y="923925"/>
                </a:lnTo>
                <a:lnTo>
                  <a:pt x="714375" y="962025"/>
                </a:lnTo>
                <a:lnTo>
                  <a:pt x="633413" y="1128713"/>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12" name="Freeform 81" descr="Woven mat"/>
          <p:cNvSpPr>
            <a:spLocks/>
          </p:cNvSpPr>
          <p:nvPr/>
        </p:nvSpPr>
        <p:spPr bwMode="auto">
          <a:xfrm>
            <a:off x="3543818" y="3000008"/>
            <a:ext cx="1985963" cy="2544762"/>
          </a:xfrm>
          <a:custGeom>
            <a:avLst/>
            <a:gdLst>
              <a:gd name="T0" fmla="*/ 2147483647 w 1251"/>
              <a:gd name="T1" fmla="*/ 2147483647 h 1603"/>
              <a:gd name="T2" fmla="*/ 2147483647 w 1251"/>
              <a:gd name="T3" fmla="*/ 2147483647 h 1603"/>
              <a:gd name="T4" fmla="*/ 2147483647 w 1251"/>
              <a:gd name="T5" fmla="*/ 2147483647 h 1603"/>
              <a:gd name="T6" fmla="*/ 2147483647 w 1251"/>
              <a:gd name="T7" fmla="*/ 2147483647 h 1603"/>
              <a:gd name="T8" fmla="*/ 2147483647 w 1251"/>
              <a:gd name="T9" fmla="*/ 2147483647 h 1603"/>
              <a:gd name="T10" fmla="*/ 2147483647 w 1251"/>
              <a:gd name="T11" fmla="*/ 2147483647 h 1603"/>
              <a:gd name="T12" fmla="*/ 2147483647 w 1251"/>
              <a:gd name="T13" fmla="*/ 2147483647 h 1603"/>
              <a:gd name="T14" fmla="*/ 2147483647 w 1251"/>
              <a:gd name="T15" fmla="*/ 2147483647 h 1603"/>
              <a:gd name="T16" fmla="*/ 2147483647 w 1251"/>
              <a:gd name="T17" fmla="*/ 2147483647 h 1603"/>
              <a:gd name="T18" fmla="*/ 2147483647 w 1251"/>
              <a:gd name="T19" fmla="*/ 2147483647 h 1603"/>
              <a:gd name="T20" fmla="*/ 2147483647 w 1251"/>
              <a:gd name="T21" fmla="*/ 2147483647 h 1603"/>
              <a:gd name="T22" fmla="*/ 2147483647 w 1251"/>
              <a:gd name="T23" fmla="*/ 2147483647 h 1603"/>
              <a:gd name="T24" fmla="*/ 2147483647 w 1251"/>
              <a:gd name="T25" fmla="*/ 2147483647 h 1603"/>
              <a:gd name="T26" fmla="*/ 2147483647 w 1251"/>
              <a:gd name="T27" fmla="*/ 2147483647 h 1603"/>
              <a:gd name="T28" fmla="*/ 2147483647 w 1251"/>
              <a:gd name="T29" fmla="*/ 2147483647 h 1603"/>
              <a:gd name="T30" fmla="*/ 0 w 1251"/>
              <a:gd name="T31" fmla="*/ 2147483647 h 1603"/>
              <a:gd name="T32" fmla="*/ 2147483647 w 1251"/>
              <a:gd name="T33" fmla="*/ 0 h 1603"/>
              <a:gd name="T34" fmla="*/ 2147483647 w 1251"/>
              <a:gd name="T35" fmla="*/ 2147483647 h 1603"/>
              <a:gd name="T36" fmla="*/ 2147483647 w 1251"/>
              <a:gd name="T37" fmla="*/ 2147483647 h 1603"/>
              <a:gd name="T38" fmla="*/ 2147483647 w 1251"/>
              <a:gd name="T39" fmla="*/ 2147483647 h 1603"/>
              <a:gd name="T40" fmla="*/ 2147483647 w 1251"/>
              <a:gd name="T41" fmla="*/ 2147483647 h 1603"/>
              <a:gd name="T42" fmla="*/ 2147483647 w 1251"/>
              <a:gd name="T43" fmla="*/ 2147483647 h 1603"/>
              <a:gd name="T44" fmla="*/ 2147483647 w 1251"/>
              <a:gd name="T45" fmla="*/ 2147483647 h 1603"/>
              <a:gd name="T46" fmla="*/ 2147483647 w 1251"/>
              <a:gd name="T47" fmla="*/ 2147483647 h 1603"/>
              <a:gd name="T48" fmla="*/ 2147483647 w 1251"/>
              <a:gd name="T49" fmla="*/ 2147483647 h 1603"/>
              <a:gd name="T50" fmla="*/ 2147483647 w 1251"/>
              <a:gd name="T51" fmla="*/ 2147483647 h 1603"/>
              <a:gd name="T52" fmla="*/ 2147483647 w 1251"/>
              <a:gd name="T53" fmla="*/ 2147483647 h 1603"/>
              <a:gd name="T54" fmla="*/ 2147483647 w 1251"/>
              <a:gd name="T55" fmla="*/ 2147483647 h 16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51"/>
              <a:gd name="T85" fmla="*/ 0 h 1603"/>
              <a:gd name="T86" fmla="*/ 1251 w 1251"/>
              <a:gd name="T87" fmla="*/ 1603 h 16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51" h="1603">
                <a:moveTo>
                  <a:pt x="1248" y="681"/>
                </a:moveTo>
                <a:lnTo>
                  <a:pt x="771" y="1603"/>
                </a:lnTo>
                <a:lnTo>
                  <a:pt x="761" y="1497"/>
                </a:lnTo>
                <a:lnTo>
                  <a:pt x="730" y="1411"/>
                </a:lnTo>
                <a:lnTo>
                  <a:pt x="672" y="1325"/>
                </a:lnTo>
                <a:lnTo>
                  <a:pt x="622" y="1265"/>
                </a:lnTo>
                <a:lnTo>
                  <a:pt x="560" y="1212"/>
                </a:lnTo>
                <a:lnTo>
                  <a:pt x="509" y="1173"/>
                </a:lnTo>
                <a:lnTo>
                  <a:pt x="459" y="1142"/>
                </a:lnTo>
                <a:lnTo>
                  <a:pt x="406" y="1118"/>
                </a:lnTo>
                <a:lnTo>
                  <a:pt x="341" y="1089"/>
                </a:lnTo>
                <a:lnTo>
                  <a:pt x="274" y="1065"/>
                </a:lnTo>
                <a:lnTo>
                  <a:pt x="180" y="1044"/>
                </a:lnTo>
                <a:lnTo>
                  <a:pt x="113" y="1037"/>
                </a:lnTo>
                <a:lnTo>
                  <a:pt x="34" y="1029"/>
                </a:lnTo>
                <a:lnTo>
                  <a:pt x="0" y="1027"/>
                </a:lnTo>
                <a:lnTo>
                  <a:pt x="531" y="0"/>
                </a:lnTo>
                <a:lnTo>
                  <a:pt x="953" y="29"/>
                </a:lnTo>
                <a:lnTo>
                  <a:pt x="1011" y="74"/>
                </a:lnTo>
                <a:lnTo>
                  <a:pt x="1066" y="139"/>
                </a:lnTo>
                <a:lnTo>
                  <a:pt x="1107" y="194"/>
                </a:lnTo>
                <a:lnTo>
                  <a:pt x="1150" y="266"/>
                </a:lnTo>
                <a:lnTo>
                  <a:pt x="1181" y="338"/>
                </a:lnTo>
                <a:lnTo>
                  <a:pt x="1212" y="403"/>
                </a:lnTo>
                <a:lnTo>
                  <a:pt x="1232" y="482"/>
                </a:lnTo>
                <a:lnTo>
                  <a:pt x="1241" y="545"/>
                </a:lnTo>
                <a:lnTo>
                  <a:pt x="1251" y="629"/>
                </a:lnTo>
                <a:lnTo>
                  <a:pt x="1248" y="681"/>
                </a:lnTo>
                <a:close/>
              </a:path>
            </a:pathLst>
          </a:custGeom>
          <a:blipFill dpi="0" rotWithShape="0">
            <a:blip r:embed="rId2" cstate="print"/>
            <a:srcRect/>
            <a:tile tx="0" ty="0" sx="100000" sy="100000" flip="none" algn="tl"/>
          </a:blipFill>
          <a:ln w="9525" cap="flat" cmpd="sng">
            <a:solidFill>
              <a:schemeClr val="tx1"/>
            </a:solidFill>
            <a:prstDash val="solid"/>
            <a:round/>
            <a:headEnd/>
            <a:tailEnd/>
          </a:ln>
        </p:spPr>
        <p:txBody>
          <a:bodyPr wrap="none" anchor="ctr">
            <a:spAutoFit/>
          </a:bodyPr>
          <a:lstStyle/>
          <a:p>
            <a:endParaRPr lang="en-AU"/>
          </a:p>
        </p:txBody>
      </p:sp>
      <p:sp>
        <p:nvSpPr>
          <p:cNvPr id="113" name="Freeform 112"/>
          <p:cNvSpPr/>
          <p:nvPr/>
        </p:nvSpPr>
        <p:spPr>
          <a:xfrm>
            <a:off x="3658118" y="4257308"/>
            <a:ext cx="1057275" cy="914400"/>
          </a:xfrm>
          <a:custGeom>
            <a:avLst/>
            <a:gdLst>
              <a:gd name="connsiteX0" fmla="*/ 0 w 1057275"/>
              <a:gd name="connsiteY0" fmla="*/ 176212 h 914400"/>
              <a:gd name="connsiteX1" fmla="*/ 138113 w 1057275"/>
              <a:gd name="connsiteY1" fmla="*/ 204787 h 914400"/>
              <a:gd name="connsiteX2" fmla="*/ 261938 w 1057275"/>
              <a:gd name="connsiteY2" fmla="*/ 233362 h 914400"/>
              <a:gd name="connsiteX3" fmla="*/ 428625 w 1057275"/>
              <a:gd name="connsiteY3" fmla="*/ 295275 h 914400"/>
              <a:gd name="connsiteX4" fmla="*/ 600075 w 1057275"/>
              <a:gd name="connsiteY4" fmla="*/ 381000 h 914400"/>
              <a:gd name="connsiteX5" fmla="*/ 719138 w 1057275"/>
              <a:gd name="connsiteY5" fmla="*/ 490537 h 914400"/>
              <a:gd name="connsiteX6" fmla="*/ 857250 w 1057275"/>
              <a:gd name="connsiteY6" fmla="*/ 623887 h 914400"/>
              <a:gd name="connsiteX7" fmla="*/ 928688 w 1057275"/>
              <a:gd name="connsiteY7" fmla="*/ 723900 h 914400"/>
              <a:gd name="connsiteX8" fmla="*/ 995363 w 1057275"/>
              <a:gd name="connsiteY8" fmla="*/ 823912 h 914400"/>
              <a:gd name="connsiteX9" fmla="*/ 1057275 w 1057275"/>
              <a:gd name="connsiteY9" fmla="*/ 914400 h 914400"/>
              <a:gd name="connsiteX10" fmla="*/ 1000125 w 1057275"/>
              <a:gd name="connsiteY10" fmla="*/ 719137 h 914400"/>
              <a:gd name="connsiteX11" fmla="*/ 919163 w 1057275"/>
              <a:gd name="connsiteY11" fmla="*/ 557212 h 914400"/>
              <a:gd name="connsiteX12" fmla="*/ 804863 w 1057275"/>
              <a:gd name="connsiteY12" fmla="*/ 385762 h 914400"/>
              <a:gd name="connsiteX13" fmla="*/ 704850 w 1057275"/>
              <a:gd name="connsiteY13" fmla="*/ 280987 h 914400"/>
              <a:gd name="connsiteX14" fmla="*/ 590550 w 1057275"/>
              <a:gd name="connsiteY14" fmla="*/ 176212 h 914400"/>
              <a:gd name="connsiteX15" fmla="*/ 433388 w 1057275"/>
              <a:gd name="connsiteY15" fmla="*/ 90487 h 914400"/>
              <a:gd name="connsiteX16" fmla="*/ 266700 w 1057275"/>
              <a:gd name="connsiteY16" fmla="*/ 33337 h 914400"/>
              <a:gd name="connsiteX17" fmla="*/ 114300 w 1057275"/>
              <a:gd name="connsiteY17" fmla="*/ 0 h 914400"/>
              <a:gd name="connsiteX18" fmla="*/ 100013 w 1057275"/>
              <a:gd name="connsiteY18" fmla="*/ 0 h 914400"/>
              <a:gd name="connsiteX19" fmla="*/ 0 w 1057275"/>
              <a:gd name="connsiteY19" fmla="*/ 176212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57275" h="914400">
                <a:moveTo>
                  <a:pt x="0" y="176212"/>
                </a:moveTo>
                <a:lnTo>
                  <a:pt x="138113" y="204787"/>
                </a:lnTo>
                <a:lnTo>
                  <a:pt x="261938" y="233362"/>
                </a:lnTo>
                <a:lnTo>
                  <a:pt x="428625" y="295275"/>
                </a:lnTo>
                <a:lnTo>
                  <a:pt x="600075" y="381000"/>
                </a:lnTo>
                <a:lnTo>
                  <a:pt x="719138" y="490537"/>
                </a:lnTo>
                <a:lnTo>
                  <a:pt x="857250" y="623887"/>
                </a:lnTo>
                <a:lnTo>
                  <a:pt x="928688" y="723900"/>
                </a:lnTo>
                <a:lnTo>
                  <a:pt x="995363" y="823912"/>
                </a:lnTo>
                <a:lnTo>
                  <a:pt x="1057275" y="914400"/>
                </a:lnTo>
                <a:lnTo>
                  <a:pt x="1000125" y="719137"/>
                </a:lnTo>
                <a:lnTo>
                  <a:pt x="919163" y="557212"/>
                </a:lnTo>
                <a:lnTo>
                  <a:pt x="804863" y="385762"/>
                </a:lnTo>
                <a:lnTo>
                  <a:pt x="704850" y="280987"/>
                </a:lnTo>
                <a:lnTo>
                  <a:pt x="590550" y="176212"/>
                </a:lnTo>
                <a:lnTo>
                  <a:pt x="433388" y="90487"/>
                </a:lnTo>
                <a:lnTo>
                  <a:pt x="266700" y="33337"/>
                </a:lnTo>
                <a:lnTo>
                  <a:pt x="114300" y="0"/>
                </a:lnTo>
                <a:lnTo>
                  <a:pt x="100013" y="0"/>
                </a:lnTo>
                <a:lnTo>
                  <a:pt x="0" y="176212"/>
                </a:lnTo>
                <a:close/>
              </a:path>
            </a:pathLst>
          </a:cu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14" name="Freeform 74" descr="Woven mat"/>
          <p:cNvSpPr>
            <a:spLocks/>
          </p:cNvSpPr>
          <p:nvPr/>
        </p:nvSpPr>
        <p:spPr bwMode="auto">
          <a:xfrm>
            <a:off x="3258068" y="1906220"/>
            <a:ext cx="2378075" cy="2286000"/>
          </a:xfrm>
          <a:custGeom>
            <a:avLst/>
            <a:gdLst>
              <a:gd name="T0" fmla="*/ 2147483647 w 1498"/>
              <a:gd name="T1" fmla="*/ 0 h 1440"/>
              <a:gd name="T2" fmla="*/ 2147483647 w 1498"/>
              <a:gd name="T3" fmla="*/ 2147483647 h 1440"/>
              <a:gd name="T4" fmla="*/ 2147483647 w 1498"/>
              <a:gd name="T5" fmla="*/ 2147483647 h 1440"/>
              <a:gd name="T6" fmla="*/ 2147483647 w 1498"/>
              <a:gd name="T7" fmla="*/ 2147483647 h 1440"/>
              <a:gd name="T8" fmla="*/ 2147483647 w 1498"/>
              <a:gd name="T9" fmla="*/ 2147483647 h 1440"/>
              <a:gd name="T10" fmla="*/ 2147483647 w 1498"/>
              <a:gd name="T11" fmla="*/ 2147483647 h 1440"/>
              <a:gd name="T12" fmla="*/ 2147483647 w 1498"/>
              <a:gd name="T13" fmla="*/ 2147483647 h 1440"/>
              <a:gd name="T14" fmla="*/ 2147483647 w 1498"/>
              <a:gd name="T15" fmla="*/ 2147483647 h 1440"/>
              <a:gd name="T16" fmla="*/ 2147483647 w 1498"/>
              <a:gd name="T17" fmla="*/ 2147483647 h 1440"/>
              <a:gd name="T18" fmla="*/ 2147483647 w 1498"/>
              <a:gd name="T19" fmla="*/ 2147483647 h 1440"/>
              <a:gd name="T20" fmla="*/ 2147483647 w 1498"/>
              <a:gd name="T21" fmla="*/ 2147483647 h 1440"/>
              <a:gd name="T22" fmla="*/ 2147483647 w 1498"/>
              <a:gd name="T23" fmla="*/ 2147483647 h 1440"/>
              <a:gd name="T24" fmla="*/ 2147483647 w 1498"/>
              <a:gd name="T25" fmla="*/ 2147483647 h 1440"/>
              <a:gd name="T26" fmla="*/ 2147483647 w 1498"/>
              <a:gd name="T27" fmla="*/ 2147483647 h 1440"/>
              <a:gd name="T28" fmla="*/ 2147483647 w 1498"/>
              <a:gd name="T29" fmla="*/ 2147483647 h 1440"/>
              <a:gd name="T30" fmla="*/ 2147483647 w 1498"/>
              <a:gd name="T31" fmla="*/ 2147483647 h 1440"/>
              <a:gd name="T32" fmla="*/ 2147483647 w 1498"/>
              <a:gd name="T33" fmla="*/ 2147483647 h 1440"/>
              <a:gd name="T34" fmla="*/ 2147483647 w 1498"/>
              <a:gd name="T35" fmla="*/ 2147483647 h 1440"/>
              <a:gd name="T36" fmla="*/ 0 w 1498"/>
              <a:gd name="T37" fmla="*/ 2147483647 h 1440"/>
              <a:gd name="T38" fmla="*/ 2147483647 w 1498"/>
              <a:gd name="T39" fmla="*/ 2147483647 h 1440"/>
              <a:gd name="T40" fmla="*/ 2147483647 w 1498"/>
              <a:gd name="T41" fmla="*/ 2147483647 h 1440"/>
              <a:gd name="T42" fmla="*/ 2147483647 w 1498"/>
              <a:gd name="T43" fmla="*/ 2147483647 h 1440"/>
              <a:gd name="T44" fmla="*/ 2147483647 w 1498"/>
              <a:gd name="T45" fmla="*/ 2147483647 h 1440"/>
              <a:gd name="T46" fmla="*/ 2147483647 w 1498"/>
              <a:gd name="T47" fmla="*/ 2147483647 h 1440"/>
              <a:gd name="T48" fmla="*/ 2147483647 w 1498"/>
              <a:gd name="T49" fmla="*/ 2147483647 h 1440"/>
              <a:gd name="T50" fmla="*/ 2147483647 w 1498"/>
              <a:gd name="T51" fmla="*/ 2147483647 h 1440"/>
              <a:gd name="T52" fmla="*/ 2147483647 w 1498"/>
              <a:gd name="T53" fmla="*/ 2147483647 h 1440"/>
              <a:gd name="T54" fmla="*/ 2147483647 w 1498"/>
              <a:gd name="T55" fmla="*/ 2147483647 h 1440"/>
              <a:gd name="T56" fmla="*/ 2147483647 w 1498"/>
              <a:gd name="T57" fmla="*/ 2147483647 h 1440"/>
              <a:gd name="T58" fmla="*/ 2147483647 w 1498"/>
              <a:gd name="T59" fmla="*/ 2147483647 h 1440"/>
              <a:gd name="T60" fmla="*/ 2147483647 w 1498"/>
              <a:gd name="T61" fmla="*/ 2147483647 h 1440"/>
              <a:gd name="T62" fmla="*/ 2147483647 w 1498"/>
              <a:gd name="T63" fmla="*/ 2147483647 h 1440"/>
              <a:gd name="T64" fmla="*/ 2147483647 w 1498"/>
              <a:gd name="T65" fmla="*/ 2147483647 h 1440"/>
              <a:gd name="T66" fmla="*/ 2147483647 w 1498"/>
              <a:gd name="T67" fmla="*/ 0 h 14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98"/>
              <a:gd name="T103" fmla="*/ 0 h 1440"/>
              <a:gd name="T104" fmla="*/ 1498 w 1498"/>
              <a:gd name="T105" fmla="*/ 1440 h 14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98" h="1440">
                <a:moveTo>
                  <a:pt x="1498" y="0"/>
                </a:moveTo>
                <a:lnTo>
                  <a:pt x="1049" y="881"/>
                </a:lnTo>
                <a:lnTo>
                  <a:pt x="927" y="886"/>
                </a:lnTo>
                <a:lnTo>
                  <a:pt x="766" y="929"/>
                </a:lnTo>
                <a:lnTo>
                  <a:pt x="684" y="960"/>
                </a:lnTo>
                <a:lnTo>
                  <a:pt x="600" y="1008"/>
                </a:lnTo>
                <a:lnTo>
                  <a:pt x="555" y="1034"/>
                </a:lnTo>
                <a:lnTo>
                  <a:pt x="509" y="1066"/>
                </a:lnTo>
                <a:lnTo>
                  <a:pt x="454" y="1116"/>
                </a:lnTo>
                <a:lnTo>
                  <a:pt x="408" y="1162"/>
                </a:lnTo>
                <a:lnTo>
                  <a:pt x="353" y="1236"/>
                </a:lnTo>
                <a:lnTo>
                  <a:pt x="464" y="979"/>
                </a:lnTo>
                <a:lnTo>
                  <a:pt x="384" y="1013"/>
                </a:lnTo>
                <a:lnTo>
                  <a:pt x="334" y="1039"/>
                </a:lnTo>
                <a:lnTo>
                  <a:pt x="262" y="1080"/>
                </a:lnTo>
                <a:lnTo>
                  <a:pt x="202" y="1116"/>
                </a:lnTo>
                <a:lnTo>
                  <a:pt x="144" y="1166"/>
                </a:lnTo>
                <a:lnTo>
                  <a:pt x="132" y="1183"/>
                </a:lnTo>
                <a:lnTo>
                  <a:pt x="0" y="1440"/>
                </a:lnTo>
                <a:lnTo>
                  <a:pt x="12" y="1366"/>
                </a:lnTo>
                <a:lnTo>
                  <a:pt x="44" y="1289"/>
                </a:lnTo>
                <a:lnTo>
                  <a:pt x="84" y="1234"/>
                </a:lnTo>
                <a:lnTo>
                  <a:pt x="459" y="478"/>
                </a:lnTo>
                <a:lnTo>
                  <a:pt x="483" y="415"/>
                </a:lnTo>
                <a:lnTo>
                  <a:pt x="521" y="360"/>
                </a:lnTo>
                <a:lnTo>
                  <a:pt x="581" y="293"/>
                </a:lnTo>
                <a:lnTo>
                  <a:pt x="656" y="226"/>
                </a:lnTo>
                <a:lnTo>
                  <a:pt x="749" y="170"/>
                </a:lnTo>
                <a:lnTo>
                  <a:pt x="857" y="120"/>
                </a:lnTo>
                <a:lnTo>
                  <a:pt x="970" y="79"/>
                </a:lnTo>
                <a:lnTo>
                  <a:pt x="1095" y="43"/>
                </a:lnTo>
                <a:lnTo>
                  <a:pt x="1212" y="22"/>
                </a:lnTo>
                <a:lnTo>
                  <a:pt x="1320" y="10"/>
                </a:lnTo>
                <a:lnTo>
                  <a:pt x="1498" y="0"/>
                </a:lnTo>
                <a:close/>
              </a:path>
            </a:pathLst>
          </a:custGeom>
          <a:blipFill dpi="0" rotWithShape="0">
            <a:blip r:embed="rId2" cstate="print"/>
            <a:srcRect/>
            <a:tile tx="0" ty="0" sx="100000" sy="100000" flip="none" algn="tl"/>
          </a:blipFill>
          <a:ln w="9525" cap="flat" cmpd="sng">
            <a:solidFill>
              <a:schemeClr val="tx1"/>
            </a:solidFill>
            <a:prstDash val="solid"/>
            <a:round/>
            <a:headEnd/>
            <a:tailEnd/>
          </a:ln>
        </p:spPr>
        <p:txBody>
          <a:bodyPr wrap="none" anchor="ctr">
            <a:spAutoFit/>
          </a:bodyPr>
          <a:lstStyle/>
          <a:p>
            <a:endParaRPr lang="en-AU"/>
          </a:p>
        </p:txBody>
      </p:sp>
      <p:sp>
        <p:nvSpPr>
          <p:cNvPr id="115" name="Freeform 114"/>
          <p:cNvSpPr/>
          <p:nvPr/>
        </p:nvSpPr>
        <p:spPr>
          <a:xfrm>
            <a:off x="3524768" y="3323858"/>
            <a:ext cx="1004888" cy="785812"/>
          </a:xfrm>
          <a:custGeom>
            <a:avLst/>
            <a:gdLst>
              <a:gd name="connsiteX0" fmla="*/ 0 w 1004888"/>
              <a:gd name="connsiteY0" fmla="*/ 785812 h 785812"/>
              <a:gd name="connsiteX1" fmla="*/ 28575 w 1004888"/>
              <a:gd name="connsiteY1" fmla="*/ 700087 h 785812"/>
              <a:gd name="connsiteX2" fmla="*/ 66675 w 1004888"/>
              <a:gd name="connsiteY2" fmla="*/ 642937 h 785812"/>
              <a:gd name="connsiteX3" fmla="*/ 152400 w 1004888"/>
              <a:gd name="connsiteY3" fmla="*/ 538162 h 785812"/>
              <a:gd name="connsiteX4" fmla="*/ 266700 w 1004888"/>
              <a:gd name="connsiteY4" fmla="*/ 419100 h 785812"/>
              <a:gd name="connsiteX5" fmla="*/ 409575 w 1004888"/>
              <a:gd name="connsiteY5" fmla="*/ 309562 h 785812"/>
              <a:gd name="connsiteX6" fmla="*/ 561975 w 1004888"/>
              <a:gd name="connsiteY6" fmla="*/ 233362 h 785812"/>
              <a:gd name="connsiteX7" fmla="*/ 728663 w 1004888"/>
              <a:gd name="connsiteY7" fmla="*/ 142875 h 785812"/>
              <a:gd name="connsiteX8" fmla="*/ 890588 w 1004888"/>
              <a:gd name="connsiteY8" fmla="*/ 85725 h 785812"/>
              <a:gd name="connsiteX9" fmla="*/ 985838 w 1004888"/>
              <a:gd name="connsiteY9" fmla="*/ 42862 h 785812"/>
              <a:gd name="connsiteX10" fmla="*/ 1004888 w 1004888"/>
              <a:gd name="connsiteY10" fmla="*/ 0 h 785812"/>
              <a:gd name="connsiteX11" fmla="*/ 857250 w 1004888"/>
              <a:gd name="connsiteY11" fmla="*/ 28575 h 785812"/>
              <a:gd name="connsiteX12" fmla="*/ 666750 w 1004888"/>
              <a:gd name="connsiteY12" fmla="*/ 76200 h 785812"/>
              <a:gd name="connsiteX13" fmla="*/ 538163 w 1004888"/>
              <a:gd name="connsiteY13" fmla="*/ 123825 h 785812"/>
              <a:gd name="connsiteX14" fmla="*/ 419100 w 1004888"/>
              <a:gd name="connsiteY14" fmla="*/ 200025 h 785812"/>
              <a:gd name="connsiteX15" fmla="*/ 352425 w 1004888"/>
              <a:gd name="connsiteY15" fmla="*/ 252412 h 785812"/>
              <a:gd name="connsiteX16" fmla="*/ 280988 w 1004888"/>
              <a:gd name="connsiteY16" fmla="*/ 314325 h 785812"/>
              <a:gd name="connsiteX17" fmla="*/ 214313 w 1004888"/>
              <a:gd name="connsiteY17" fmla="*/ 400050 h 785812"/>
              <a:gd name="connsiteX18" fmla="*/ 147638 w 1004888"/>
              <a:gd name="connsiteY18" fmla="*/ 500062 h 785812"/>
              <a:gd name="connsiteX19" fmla="*/ 66675 w 1004888"/>
              <a:gd name="connsiteY19" fmla="*/ 619125 h 785812"/>
              <a:gd name="connsiteX20" fmla="*/ 28575 w 1004888"/>
              <a:gd name="connsiteY20" fmla="*/ 709612 h 785812"/>
              <a:gd name="connsiteX21" fmla="*/ 0 w 1004888"/>
              <a:gd name="connsiteY21" fmla="*/ 785812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4888" h="785812">
                <a:moveTo>
                  <a:pt x="0" y="785812"/>
                </a:moveTo>
                <a:lnTo>
                  <a:pt x="28575" y="700087"/>
                </a:lnTo>
                <a:lnTo>
                  <a:pt x="66675" y="642937"/>
                </a:lnTo>
                <a:lnTo>
                  <a:pt x="152400" y="538162"/>
                </a:lnTo>
                <a:lnTo>
                  <a:pt x="266700" y="419100"/>
                </a:lnTo>
                <a:lnTo>
                  <a:pt x="409575" y="309562"/>
                </a:lnTo>
                <a:lnTo>
                  <a:pt x="561975" y="233362"/>
                </a:lnTo>
                <a:lnTo>
                  <a:pt x="728663" y="142875"/>
                </a:lnTo>
                <a:lnTo>
                  <a:pt x="890588" y="85725"/>
                </a:lnTo>
                <a:lnTo>
                  <a:pt x="985838" y="42862"/>
                </a:lnTo>
                <a:lnTo>
                  <a:pt x="1004888" y="0"/>
                </a:lnTo>
                <a:lnTo>
                  <a:pt x="857250" y="28575"/>
                </a:lnTo>
                <a:lnTo>
                  <a:pt x="666750" y="76200"/>
                </a:lnTo>
                <a:lnTo>
                  <a:pt x="538163" y="123825"/>
                </a:lnTo>
                <a:lnTo>
                  <a:pt x="419100" y="200025"/>
                </a:lnTo>
                <a:lnTo>
                  <a:pt x="352425" y="252412"/>
                </a:lnTo>
                <a:lnTo>
                  <a:pt x="280988" y="314325"/>
                </a:lnTo>
                <a:lnTo>
                  <a:pt x="214313" y="400050"/>
                </a:lnTo>
                <a:lnTo>
                  <a:pt x="147638" y="500062"/>
                </a:lnTo>
                <a:lnTo>
                  <a:pt x="66675" y="619125"/>
                </a:lnTo>
                <a:lnTo>
                  <a:pt x="28575" y="709612"/>
                </a:lnTo>
                <a:lnTo>
                  <a:pt x="0" y="785812"/>
                </a:lnTo>
                <a:close/>
              </a:path>
            </a:pathLst>
          </a:cu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16" name="Arc 82"/>
          <p:cNvSpPr>
            <a:spLocks/>
          </p:cNvSpPr>
          <p:nvPr/>
        </p:nvSpPr>
        <p:spPr bwMode="auto">
          <a:xfrm flipH="1" flipV="1">
            <a:off x="2435743" y="2742833"/>
            <a:ext cx="838200" cy="1522412"/>
          </a:xfrm>
          <a:custGeom>
            <a:avLst/>
            <a:gdLst>
              <a:gd name="T0" fmla="*/ 2147483647 w 21600"/>
              <a:gd name="T1" fmla="*/ 0 h 21570"/>
              <a:gd name="T2" fmla="*/ 2147483647 w 21600"/>
              <a:gd name="T3" fmla="*/ 2147483647 h 21570"/>
              <a:gd name="T4" fmla="*/ 0 w 21600"/>
              <a:gd name="T5" fmla="*/ 2147483647 h 21570"/>
              <a:gd name="T6" fmla="*/ 0 60000 65536"/>
              <a:gd name="T7" fmla="*/ 0 60000 65536"/>
              <a:gd name="T8" fmla="*/ 0 60000 65536"/>
              <a:gd name="T9" fmla="*/ 0 w 21600"/>
              <a:gd name="T10" fmla="*/ 0 h 21570"/>
              <a:gd name="T11" fmla="*/ 21600 w 21600"/>
              <a:gd name="T12" fmla="*/ 21570 h 21570"/>
            </a:gdLst>
            <a:ahLst/>
            <a:cxnLst>
              <a:cxn ang="T6">
                <a:pos x="T0" y="T1"/>
              </a:cxn>
              <a:cxn ang="T7">
                <a:pos x="T2" y="T3"/>
              </a:cxn>
              <a:cxn ang="T8">
                <a:pos x="T4" y="T5"/>
              </a:cxn>
            </a:cxnLst>
            <a:rect l="T9" t="T10" r="T11" b="T12"/>
            <a:pathLst>
              <a:path w="21600" h="21570" fill="none" extrusionOk="0">
                <a:moveTo>
                  <a:pt x="1133" y="-1"/>
                </a:moveTo>
                <a:cubicBezTo>
                  <a:pt x="12606" y="602"/>
                  <a:pt x="21600" y="10080"/>
                  <a:pt x="21600" y="21570"/>
                </a:cubicBezTo>
              </a:path>
              <a:path w="21600" h="21570" stroke="0" extrusionOk="0">
                <a:moveTo>
                  <a:pt x="1133" y="-1"/>
                </a:moveTo>
                <a:cubicBezTo>
                  <a:pt x="12606" y="602"/>
                  <a:pt x="21600" y="10080"/>
                  <a:pt x="21600" y="21570"/>
                </a:cubicBezTo>
                <a:lnTo>
                  <a:pt x="0" y="21570"/>
                </a:lnTo>
                <a:close/>
              </a:path>
            </a:pathLst>
          </a:custGeom>
          <a:noFill/>
          <a:ln w="19050">
            <a:solidFill>
              <a:schemeClr val="tx1"/>
            </a:solidFill>
            <a:round/>
            <a:headEnd/>
            <a:tailEnd/>
          </a:ln>
        </p:spPr>
        <p:txBody>
          <a:bodyPr wrap="none" anchor="ctr">
            <a:spAutoFit/>
          </a:bodyPr>
          <a:lstStyle/>
          <a:p>
            <a:endParaRPr lang="en-AU"/>
          </a:p>
        </p:txBody>
      </p:sp>
      <p:sp>
        <p:nvSpPr>
          <p:cNvPr id="117" name="Arc 65" descr="Woven mat"/>
          <p:cNvSpPr>
            <a:spLocks/>
          </p:cNvSpPr>
          <p:nvPr/>
        </p:nvSpPr>
        <p:spPr bwMode="auto">
          <a:xfrm rot="5400000" flipH="1" flipV="1">
            <a:off x="3730350" y="3240513"/>
            <a:ext cx="1143000" cy="1274763"/>
          </a:xfrm>
          <a:custGeom>
            <a:avLst/>
            <a:gdLst>
              <a:gd name="T0" fmla="*/ 2147483647 w 21600"/>
              <a:gd name="T1" fmla="*/ 0 h 21257"/>
              <a:gd name="T2" fmla="*/ 2147483647 w 21600"/>
              <a:gd name="T3" fmla="*/ 2147483647 h 21257"/>
              <a:gd name="T4" fmla="*/ 0 w 21600"/>
              <a:gd name="T5" fmla="*/ 2147483647 h 21257"/>
              <a:gd name="T6" fmla="*/ 0 60000 65536"/>
              <a:gd name="T7" fmla="*/ 0 60000 65536"/>
              <a:gd name="T8" fmla="*/ 0 60000 65536"/>
              <a:gd name="T9" fmla="*/ 0 w 21600"/>
              <a:gd name="T10" fmla="*/ 0 h 21257"/>
              <a:gd name="T11" fmla="*/ 21600 w 21600"/>
              <a:gd name="T12" fmla="*/ 21257 h 21257"/>
            </a:gdLst>
            <a:ahLst/>
            <a:cxnLst>
              <a:cxn ang="T6">
                <a:pos x="T0" y="T1"/>
              </a:cxn>
              <a:cxn ang="T7">
                <a:pos x="T2" y="T3"/>
              </a:cxn>
              <a:cxn ang="T8">
                <a:pos x="T4" y="T5"/>
              </a:cxn>
            </a:cxnLst>
            <a:rect l="T9" t="T10" r="T11" b="T12"/>
            <a:pathLst>
              <a:path w="21600" h="21257" fill="none" extrusionOk="0">
                <a:moveTo>
                  <a:pt x="3833" y="-1"/>
                </a:moveTo>
                <a:cubicBezTo>
                  <a:pt x="14117" y="1854"/>
                  <a:pt x="21600" y="10806"/>
                  <a:pt x="21600" y="21257"/>
                </a:cubicBezTo>
              </a:path>
              <a:path w="21600" h="21257" stroke="0" extrusionOk="0">
                <a:moveTo>
                  <a:pt x="3833" y="-1"/>
                </a:moveTo>
                <a:cubicBezTo>
                  <a:pt x="14117" y="1854"/>
                  <a:pt x="21600" y="10806"/>
                  <a:pt x="21600" y="21257"/>
                </a:cubicBezTo>
                <a:lnTo>
                  <a:pt x="0" y="21257"/>
                </a:lnTo>
                <a:close/>
              </a:path>
            </a:pathLst>
          </a:custGeom>
          <a:noFill/>
          <a:ln w="19050">
            <a:solidFill>
              <a:schemeClr val="tx1"/>
            </a:solidFill>
            <a:round/>
            <a:headEnd/>
            <a:tailEnd/>
          </a:ln>
        </p:spPr>
        <p:txBody>
          <a:bodyPr wrap="none" anchor="ctr">
            <a:spAutoFit/>
          </a:bodyPr>
          <a:lstStyle/>
          <a:p>
            <a:endParaRPr lang="en-AU"/>
          </a:p>
        </p:txBody>
      </p:sp>
      <p:sp>
        <p:nvSpPr>
          <p:cNvPr id="118" name="Arc 64" descr="Woven mat"/>
          <p:cNvSpPr>
            <a:spLocks/>
          </p:cNvSpPr>
          <p:nvPr/>
        </p:nvSpPr>
        <p:spPr bwMode="auto">
          <a:xfrm rot="5400000" flipH="1" flipV="1">
            <a:off x="3639068" y="2920633"/>
            <a:ext cx="914400" cy="1676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spAutoFit/>
          </a:bodyPr>
          <a:lstStyle/>
          <a:p>
            <a:endParaRPr lang="en-AU"/>
          </a:p>
        </p:txBody>
      </p:sp>
      <p:sp>
        <p:nvSpPr>
          <p:cNvPr id="119" name="Arc 77"/>
          <p:cNvSpPr>
            <a:spLocks/>
          </p:cNvSpPr>
          <p:nvPr/>
        </p:nvSpPr>
        <p:spPr bwMode="auto">
          <a:xfrm>
            <a:off x="3546993" y="4633545"/>
            <a:ext cx="1219200" cy="914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spAutoFit/>
          </a:bodyPr>
          <a:lstStyle/>
          <a:p>
            <a:endParaRPr lang="en-AU"/>
          </a:p>
        </p:txBody>
      </p:sp>
      <p:sp>
        <p:nvSpPr>
          <p:cNvPr id="120" name="Arc 76"/>
          <p:cNvSpPr>
            <a:spLocks/>
          </p:cNvSpPr>
          <p:nvPr/>
        </p:nvSpPr>
        <p:spPr bwMode="auto">
          <a:xfrm>
            <a:off x="3661293" y="4254133"/>
            <a:ext cx="1106488" cy="1295400"/>
          </a:xfrm>
          <a:custGeom>
            <a:avLst/>
            <a:gdLst>
              <a:gd name="T0" fmla="*/ 0 w 22397"/>
              <a:gd name="T1" fmla="*/ 2147483647 h 21600"/>
              <a:gd name="T2" fmla="*/ 2147483647 w 22397"/>
              <a:gd name="T3" fmla="*/ 2147483647 h 21600"/>
              <a:gd name="T4" fmla="*/ 2147483647 w 22397"/>
              <a:gd name="T5" fmla="*/ 2147483647 h 21600"/>
              <a:gd name="T6" fmla="*/ 0 60000 65536"/>
              <a:gd name="T7" fmla="*/ 0 60000 65536"/>
              <a:gd name="T8" fmla="*/ 0 60000 65536"/>
              <a:gd name="T9" fmla="*/ 0 w 22397"/>
              <a:gd name="T10" fmla="*/ 0 h 21600"/>
              <a:gd name="T11" fmla="*/ 22397 w 22397"/>
              <a:gd name="T12" fmla="*/ 21600 h 21600"/>
            </a:gdLst>
            <a:ahLst/>
            <a:cxnLst>
              <a:cxn ang="T6">
                <a:pos x="T0" y="T1"/>
              </a:cxn>
              <a:cxn ang="T7">
                <a:pos x="T2" y="T3"/>
              </a:cxn>
              <a:cxn ang="T8">
                <a:pos x="T4" y="T5"/>
              </a:cxn>
            </a:cxnLst>
            <a:rect l="T9" t="T10" r="T11" b="T12"/>
            <a:pathLst>
              <a:path w="22397" h="21600" fill="none" extrusionOk="0">
                <a:moveTo>
                  <a:pt x="-1" y="14"/>
                </a:moveTo>
                <a:cubicBezTo>
                  <a:pt x="265" y="4"/>
                  <a:pt x="531" y="-1"/>
                  <a:pt x="797" y="0"/>
                </a:cubicBezTo>
                <a:cubicBezTo>
                  <a:pt x="12726" y="0"/>
                  <a:pt x="22397" y="9670"/>
                  <a:pt x="22397" y="21600"/>
                </a:cubicBezTo>
              </a:path>
              <a:path w="22397" h="21600" stroke="0" extrusionOk="0">
                <a:moveTo>
                  <a:pt x="-1" y="14"/>
                </a:moveTo>
                <a:cubicBezTo>
                  <a:pt x="265" y="4"/>
                  <a:pt x="531" y="-1"/>
                  <a:pt x="797" y="0"/>
                </a:cubicBezTo>
                <a:cubicBezTo>
                  <a:pt x="12726" y="0"/>
                  <a:pt x="22397" y="9670"/>
                  <a:pt x="22397" y="21600"/>
                </a:cubicBezTo>
                <a:lnTo>
                  <a:pt x="797" y="21600"/>
                </a:lnTo>
                <a:close/>
              </a:path>
            </a:pathLst>
          </a:custGeom>
          <a:noFill/>
          <a:ln w="19050">
            <a:solidFill>
              <a:schemeClr val="tx1"/>
            </a:solidFill>
            <a:round/>
            <a:headEnd/>
            <a:tailEnd/>
          </a:ln>
        </p:spPr>
        <p:txBody>
          <a:bodyPr anchor="ctr">
            <a:spAutoFit/>
          </a:bodyPr>
          <a:lstStyle/>
          <a:p>
            <a:endParaRPr lang="en-AU"/>
          </a:p>
        </p:txBody>
      </p:sp>
      <p:sp>
        <p:nvSpPr>
          <p:cNvPr id="121" name="Freeform 120"/>
          <p:cNvSpPr/>
          <p:nvPr/>
        </p:nvSpPr>
        <p:spPr>
          <a:xfrm>
            <a:off x="3729556" y="2561858"/>
            <a:ext cx="2000250" cy="2390775"/>
          </a:xfrm>
          <a:custGeom>
            <a:avLst/>
            <a:gdLst>
              <a:gd name="connsiteX0" fmla="*/ 0 w 2000250"/>
              <a:gd name="connsiteY0" fmla="*/ 1628775 h 2390775"/>
              <a:gd name="connsiteX1" fmla="*/ 252412 w 2000250"/>
              <a:gd name="connsiteY1" fmla="*/ 1128712 h 2390775"/>
              <a:gd name="connsiteX2" fmla="*/ 333375 w 2000250"/>
              <a:gd name="connsiteY2" fmla="*/ 1062037 h 2390775"/>
              <a:gd name="connsiteX3" fmla="*/ 438150 w 2000250"/>
              <a:gd name="connsiteY3" fmla="*/ 981075 h 2390775"/>
              <a:gd name="connsiteX4" fmla="*/ 533400 w 2000250"/>
              <a:gd name="connsiteY4" fmla="*/ 928687 h 2390775"/>
              <a:gd name="connsiteX5" fmla="*/ 661987 w 2000250"/>
              <a:gd name="connsiteY5" fmla="*/ 862012 h 2390775"/>
              <a:gd name="connsiteX6" fmla="*/ 838200 w 2000250"/>
              <a:gd name="connsiteY6" fmla="*/ 800100 h 2390775"/>
              <a:gd name="connsiteX7" fmla="*/ 1000125 w 2000250"/>
              <a:gd name="connsiteY7" fmla="*/ 757237 h 2390775"/>
              <a:gd name="connsiteX8" fmla="*/ 1195387 w 2000250"/>
              <a:gd name="connsiteY8" fmla="*/ 747712 h 2390775"/>
              <a:gd name="connsiteX9" fmla="*/ 1566862 w 2000250"/>
              <a:gd name="connsiteY9" fmla="*/ 0 h 2390775"/>
              <a:gd name="connsiteX10" fmla="*/ 1700212 w 2000250"/>
              <a:gd name="connsiteY10" fmla="*/ 104775 h 2390775"/>
              <a:gd name="connsiteX11" fmla="*/ 1809750 w 2000250"/>
              <a:gd name="connsiteY11" fmla="*/ 219075 h 2390775"/>
              <a:gd name="connsiteX12" fmla="*/ 1885950 w 2000250"/>
              <a:gd name="connsiteY12" fmla="*/ 352425 h 2390775"/>
              <a:gd name="connsiteX13" fmla="*/ 1947862 w 2000250"/>
              <a:gd name="connsiteY13" fmla="*/ 533400 h 2390775"/>
              <a:gd name="connsiteX14" fmla="*/ 2000250 w 2000250"/>
              <a:gd name="connsiteY14" fmla="*/ 800100 h 2390775"/>
              <a:gd name="connsiteX15" fmla="*/ 1123950 w 2000250"/>
              <a:gd name="connsiteY15" fmla="*/ 2390775 h 2390775"/>
              <a:gd name="connsiteX16" fmla="*/ 1085850 w 2000250"/>
              <a:gd name="connsiteY16" fmla="*/ 2262187 h 2390775"/>
              <a:gd name="connsiteX17" fmla="*/ 1023937 w 2000250"/>
              <a:gd name="connsiteY17" fmla="*/ 2119312 h 2390775"/>
              <a:gd name="connsiteX18" fmla="*/ 885825 w 2000250"/>
              <a:gd name="connsiteY18" fmla="*/ 1957387 h 2390775"/>
              <a:gd name="connsiteX19" fmla="*/ 738187 w 2000250"/>
              <a:gd name="connsiteY19" fmla="*/ 1857375 h 2390775"/>
              <a:gd name="connsiteX20" fmla="*/ 614362 w 2000250"/>
              <a:gd name="connsiteY20" fmla="*/ 1795462 h 2390775"/>
              <a:gd name="connsiteX21" fmla="*/ 442912 w 2000250"/>
              <a:gd name="connsiteY21" fmla="*/ 1738312 h 2390775"/>
              <a:gd name="connsiteX22" fmla="*/ 257175 w 2000250"/>
              <a:gd name="connsiteY22" fmla="*/ 1681162 h 2390775"/>
              <a:gd name="connsiteX23" fmla="*/ 133350 w 2000250"/>
              <a:gd name="connsiteY23" fmla="*/ 1662112 h 2390775"/>
              <a:gd name="connsiteX24" fmla="*/ 0 w 2000250"/>
              <a:gd name="connsiteY24" fmla="*/ 1628775 h 239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00250" h="2390775">
                <a:moveTo>
                  <a:pt x="0" y="1628775"/>
                </a:moveTo>
                <a:lnTo>
                  <a:pt x="252412" y="1128712"/>
                </a:lnTo>
                <a:lnTo>
                  <a:pt x="333375" y="1062037"/>
                </a:lnTo>
                <a:lnTo>
                  <a:pt x="438150" y="981075"/>
                </a:lnTo>
                <a:lnTo>
                  <a:pt x="533400" y="928687"/>
                </a:lnTo>
                <a:lnTo>
                  <a:pt x="661987" y="862012"/>
                </a:lnTo>
                <a:lnTo>
                  <a:pt x="838200" y="800100"/>
                </a:lnTo>
                <a:lnTo>
                  <a:pt x="1000125" y="757237"/>
                </a:lnTo>
                <a:lnTo>
                  <a:pt x="1195387" y="747712"/>
                </a:lnTo>
                <a:lnTo>
                  <a:pt x="1566862" y="0"/>
                </a:lnTo>
                <a:lnTo>
                  <a:pt x="1700212" y="104775"/>
                </a:lnTo>
                <a:lnTo>
                  <a:pt x="1809750" y="219075"/>
                </a:lnTo>
                <a:lnTo>
                  <a:pt x="1885950" y="352425"/>
                </a:lnTo>
                <a:lnTo>
                  <a:pt x="1947862" y="533400"/>
                </a:lnTo>
                <a:lnTo>
                  <a:pt x="2000250" y="800100"/>
                </a:lnTo>
                <a:lnTo>
                  <a:pt x="1123950" y="2390775"/>
                </a:lnTo>
                <a:lnTo>
                  <a:pt x="1085850" y="2262187"/>
                </a:lnTo>
                <a:lnTo>
                  <a:pt x="1023937" y="2119312"/>
                </a:lnTo>
                <a:lnTo>
                  <a:pt x="885825" y="1957387"/>
                </a:lnTo>
                <a:lnTo>
                  <a:pt x="738187" y="1857375"/>
                </a:lnTo>
                <a:lnTo>
                  <a:pt x="614362" y="1795462"/>
                </a:lnTo>
                <a:lnTo>
                  <a:pt x="442912" y="1738312"/>
                </a:lnTo>
                <a:lnTo>
                  <a:pt x="257175" y="1681162"/>
                </a:lnTo>
                <a:lnTo>
                  <a:pt x="133350" y="1662112"/>
                </a:lnTo>
                <a:lnTo>
                  <a:pt x="0" y="1628775"/>
                </a:lnTo>
                <a:close/>
              </a:path>
            </a:pathLst>
          </a:custGeom>
          <a:solidFill>
            <a:srgbClr val="CC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22" name="Freeform 121"/>
          <p:cNvSpPr/>
          <p:nvPr/>
        </p:nvSpPr>
        <p:spPr>
          <a:xfrm>
            <a:off x="3534293" y="4638308"/>
            <a:ext cx="962025" cy="1138237"/>
          </a:xfrm>
          <a:custGeom>
            <a:avLst/>
            <a:gdLst>
              <a:gd name="connsiteX0" fmla="*/ 0 w 962025"/>
              <a:gd name="connsiteY0" fmla="*/ 42862 h 1138237"/>
              <a:gd name="connsiteX1" fmla="*/ 100013 w 962025"/>
              <a:gd name="connsiteY1" fmla="*/ 114300 h 1138237"/>
              <a:gd name="connsiteX2" fmla="*/ 219075 w 962025"/>
              <a:gd name="connsiteY2" fmla="*/ 242887 h 1138237"/>
              <a:gd name="connsiteX3" fmla="*/ 295275 w 962025"/>
              <a:gd name="connsiteY3" fmla="*/ 366712 h 1138237"/>
              <a:gd name="connsiteX4" fmla="*/ 342900 w 962025"/>
              <a:gd name="connsiteY4" fmla="*/ 504825 h 1138237"/>
              <a:gd name="connsiteX5" fmla="*/ 390525 w 962025"/>
              <a:gd name="connsiteY5" fmla="*/ 671512 h 1138237"/>
              <a:gd name="connsiteX6" fmla="*/ 404813 w 962025"/>
              <a:gd name="connsiteY6" fmla="*/ 776287 h 1138237"/>
              <a:gd name="connsiteX7" fmla="*/ 428625 w 962025"/>
              <a:gd name="connsiteY7" fmla="*/ 966787 h 1138237"/>
              <a:gd name="connsiteX8" fmla="*/ 438150 w 962025"/>
              <a:gd name="connsiteY8" fmla="*/ 1138237 h 1138237"/>
              <a:gd name="connsiteX9" fmla="*/ 962025 w 962025"/>
              <a:gd name="connsiteY9" fmla="*/ 333375 h 1138237"/>
              <a:gd name="connsiteX10" fmla="*/ 828675 w 962025"/>
              <a:gd name="connsiteY10" fmla="*/ 233362 h 1138237"/>
              <a:gd name="connsiteX11" fmla="*/ 666750 w 962025"/>
              <a:gd name="connsiteY11" fmla="*/ 142875 h 1138237"/>
              <a:gd name="connsiteX12" fmla="*/ 542925 w 962025"/>
              <a:gd name="connsiteY12" fmla="*/ 95250 h 1138237"/>
              <a:gd name="connsiteX13" fmla="*/ 385763 w 962025"/>
              <a:gd name="connsiteY13" fmla="*/ 42862 h 1138237"/>
              <a:gd name="connsiteX14" fmla="*/ 285750 w 962025"/>
              <a:gd name="connsiteY14" fmla="*/ 23812 h 1138237"/>
              <a:gd name="connsiteX15" fmla="*/ 157163 w 962025"/>
              <a:gd name="connsiteY15" fmla="*/ 4762 h 1138237"/>
              <a:gd name="connsiteX16" fmla="*/ 33338 w 962025"/>
              <a:gd name="connsiteY16" fmla="*/ 0 h 1138237"/>
              <a:gd name="connsiteX17" fmla="*/ 0 w 962025"/>
              <a:gd name="connsiteY17" fmla="*/ 42862 h 113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138237">
                <a:moveTo>
                  <a:pt x="0" y="42862"/>
                </a:moveTo>
                <a:lnTo>
                  <a:pt x="100013" y="114300"/>
                </a:lnTo>
                <a:lnTo>
                  <a:pt x="219075" y="242887"/>
                </a:lnTo>
                <a:lnTo>
                  <a:pt x="295275" y="366712"/>
                </a:lnTo>
                <a:lnTo>
                  <a:pt x="342900" y="504825"/>
                </a:lnTo>
                <a:lnTo>
                  <a:pt x="390525" y="671512"/>
                </a:lnTo>
                <a:lnTo>
                  <a:pt x="404813" y="776287"/>
                </a:lnTo>
                <a:lnTo>
                  <a:pt x="428625" y="966787"/>
                </a:lnTo>
                <a:lnTo>
                  <a:pt x="438150" y="1138237"/>
                </a:lnTo>
                <a:lnTo>
                  <a:pt x="962025" y="333375"/>
                </a:lnTo>
                <a:lnTo>
                  <a:pt x="828675" y="233362"/>
                </a:lnTo>
                <a:lnTo>
                  <a:pt x="666750" y="142875"/>
                </a:lnTo>
                <a:lnTo>
                  <a:pt x="542925" y="95250"/>
                </a:lnTo>
                <a:lnTo>
                  <a:pt x="385763" y="42862"/>
                </a:lnTo>
                <a:lnTo>
                  <a:pt x="285750" y="23812"/>
                </a:lnTo>
                <a:lnTo>
                  <a:pt x="157163" y="4762"/>
                </a:lnTo>
                <a:lnTo>
                  <a:pt x="33338" y="0"/>
                </a:lnTo>
                <a:lnTo>
                  <a:pt x="0" y="42862"/>
                </a:lnTo>
                <a:close/>
              </a:path>
            </a:pathLst>
          </a:custGeom>
          <a:solidFill>
            <a:srgbClr val="CC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23" name="Freeform 122"/>
          <p:cNvSpPr/>
          <p:nvPr/>
        </p:nvSpPr>
        <p:spPr>
          <a:xfrm>
            <a:off x="2724668" y="1499820"/>
            <a:ext cx="1204913" cy="2690813"/>
          </a:xfrm>
          <a:custGeom>
            <a:avLst/>
            <a:gdLst>
              <a:gd name="connsiteX0" fmla="*/ 509588 w 1204913"/>
              <a:gd name="connsiteY0" fmla="*/ 2690813 h 2690813"/>
              <a:gd name="connsiteX1" fmla="*/ 419100 w 1204913"/>
              <a:gd name="connsiteY1" fmla="*/ 2662238 h 2690813"/>
              <a:gd name="connsiteX2" fmla="*/ 309563 w 1204913"/>
              <a:gd name="connsiteY2" fmla="*/ 2586038 h 2690813"/>
              <a:gd name="connsiteX3" fmla="*/ 204788 w 1204913"/>
              <a:gd name="connsiteY3" fmla="*/ 2462213 h 2690813"/>
              <a:gd name="connsiteX4" fmla="*/ 128588 w 1204913"/>
              <a:gd name="connsiteY4" fmla="*/ 2300288 h 2690813"/>
              <a:gd name="connsiteX5" fmla="*/ 52388 w 1204913"/>
              <a:gd name="connsiteY5" fmla="*/ 2057400 h 2690813"/>
              <a:gd name="connsiteX6" fmla="*/ 28575 w 1204913"/>
              <a:gd name="connsiteY6" fmla="*/ 1885950 h 2690813"/>
              <a:gd name="connsiteX7" fmla="*/ 0 w 1204913"/>
              <a:gd name="connsiteY7" fmla="*/ 1652588 h 2690813"/>
              <a:gd name="connsiteX8" fmla="*/ 4763 w 1204913"/>
              <a:gd name="connsiteY8" fmla="*/ 1423988 h 2690813"/>
              <a:gd name="connsiteX9" fmla="*/ 666750 w 1204913"/>
              <a:gd name="connsiteY9" fmla="*/ 0 h 2690813"/>
              <a:gd name="connsiteX10" fmla="*/ 690563 w 1204913"/>
              <a:gd name="connsiteY10" fmla="*/ 280988 h 2690813"/>
              <a:gd name="connsiteX11" fmla="*/ 723900 w 1204913"/>
              <a:gd name="connsiteY11" fmla="*/ 523875 h 2690813"/>
              <a:gd name="connsiteX12" fmla="*/ 757238 w 1204913"/>
              <a:gd name="connsiteY12" fmla="*/ 690563 h 2690813"/>
              <a:gd name="connsiteX13" fmla="*/ 823913 w 1204913"/>
              <a:gd name="connsiteY13" fmla="*/ 871538 h 2690813"/>
              <a:gd name="connsiteX14" fmla="*/ 928688 w 1204913"/>
              <a:gd name="connsiteY14" fmla="*/ 1042988 h 2690813"/>
              <a:gd name="connsiteX15" fmla="*/ 1000125 w 1204913"/>
              <a:gd name="connsiteY15" fmla="*/ 1119188 h 2690813"/>
              <a:gd name="connsiteX16" fmla="*/ 1123950 w 1204913"/>
              <a:gd name="connsiteY16" fmla="*/ 1223963 h 2690813"/>
              <a:gd name="connsiteX17" fmla="*/ 1204913 w 1204913"/>
              <a:gd name="connsiteY17" fmla="*/ 1281113 h 2690813"/>
              <a:gd name="connsiteX18" fmla="*/ 685800 w 1204913"/>
              <a:gd name="connsiteY18" fmla="*/ 2328863 h 2690813"/>
              <a:gd name="connsiteX19" fmla="*/ 652463 w 1204913"/>
              <a:gd name="connsiteY19" fmla="*/ 2381250 h 2690813"/>
              <a:gd name="connsiteX20" fmla="*/ 600075 w 1204913"/>
              <a:gd name="connsiteY20" fmla="*/ 2462213 h 2690813"/>
              <a:gd name="connsiteX21" fmla="*/ 566738 w 1204913"/>
              <a:gd name="connsiteY21" fmla="*/ 2524125 h 2690813"/>
              <a:gd name="connsiteX22" fmla="*/ 542925 w 1204913"/>
              <a:gd name="connsiteY22" fmla="*/ 2600325 h 2690813"/>
              <a:gd name="connsiteX23" fmla="*/ 509588 w 1204913"/>
              <a:gd name="connsiteY23" fmla="*/ 2690813 h 2690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04913" h="2690813">
                <a:moveTo>
                  <a:pt x="509588" y="2690813"/>
                </a:moveTo>
                <a:lnTo>
                  <a:pt x="419100" y="2662238"/>
                </a:lnTo>
                <a:lnTo>
                  <a:pt x="309563" y="2586038"/>
                </a:lnTo>
                <a:lnTo>
                  <a:pt x="204788" y="2462213"/>
                </a:lnTo>
                <a:lnTo>
                  <a:pt x="128588" y="2300288"/>
                </a:lnTo>
                <a:lnTo>
                  <a:pt x="52388" y="2057400"/>
                </a:lnTo>
                <a:lnTo>
                  <a:pt x="28575" y="1885950"/>
                </a:lnTo>
                <a:lnTo>
                  <a:pt x="0" y="1652588"/>
                </a:lnTo>
                <a:cubicBezTo>
                  <a:pt x="1588" y="1576388"/>
                  <a:pt x="3175" y="1500188"/>
                  <a:pt x="4763" y="1423988"/>
                </a:cubicBezTo>
                <a:lnTo>
                  <a:pt x="666750" y="0"/>
                </a:lnTo>
                <a:lnTo>
                  <a:pt x="690563" y="280988"/>
                </a:lnTo>
                <a:lnTo>
                  <a:pt x="723900" y="523875"/>
                </a:lnTo>
                <a:lnTo>
                  <a:pt x="757238" y="690563"/>
                </a:lnTo>
                <a:lnTo>
                  <a:pt x="823913" y="871538"/>
                </a:lnTo>
                <a:lnTo>
                  <a:pt x="928688" y="1042988"/>
                </a:lnTo>
                <a:lnTo>
                  <a:pt x="1000125" y="1119188"/>
                </a:lnTo>
                <a:lnTo>
                  <a:pt x="1123950" y="1223963"/>
                </a:lnTo>
                <a:lnTo>
                  <a:pt x="1204913" y="1281113"/>
                </a:lnTo>
                <a:lnTo>
                  <a:pt x="685800" y="2328863"/>
                </a:lnTo>
                <a:lnTo>
                  <a:pt x="652463" y="2381250"/>
                </a:lnTo>
                <a:lnTo>
                  <a:pt x="600075" y="2462213"/>
                </a:lnTo>
                <a:lnTo>
                  <a:pt x="566738" y="2524125"/>
                </a:lnTo>
                <a:lnTo>
                  <a:pt x="542925" y="2600325"/>
                </a:lnTo>
                <a:lnTo>
                  <a:pt x="509588" y="2690813"/>
                </a:lnTo>
                <a:close/>
              </a:path>
            </a:pathLst>
          </a:custGeom>
          <a:solidFill>
            <a:srgbClr val="CC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24" name="Freeform 123"/>
          <p:cNvSpPr/>
          <p:nvPr/>
        </p:nvSpPr>
        <p:spPr>
          <a:xfrm>
            <a:off x="1705493" y="3590558"/>
            <a:ext cx="1366838" cy="1528762"/>
          </a:xfrm>
          <a:custGeom>
            <a:avLst/>
            <a:gdLst>
              <a:gd name="connsiteX0" fmla="*/ 1366838 w 1366838"/>
              <a:gd name="connsiteY0" fmla="*/ 995362 h 1528762"/>
              <a:gd name="connsiteX1" fmla="*/ 1309688 w 1366838"/>
              <a:gd name="connsiteY1" fmla="*/ 1171575 h 1528762"/>
              <a:gd name="connsiteX2" fmla="*/ 1219200 w 1366838"/>
              <a:gd name="connsiteY2" fmla="*/ 1333500 h 1528762"/>
              <a:gd name="connsiteX3" fmla="*/ 1071563 w 1366838"/>
              <a:gd name="connsiteY3" fmla="*/ 1428750 h 1528762"/>
              <a:gd name="connsiteX4" fmla="*/ 866775 w 1366838"/>
              <a:gd name="connsiteY4" fmla="*/ 1495425 h 1528762"/>
              <a:gd name="connsiteX5" fmla="*/ 576263 w 1366838"/>
              <a:gd name="connsiteY5" fmla="*/ 1524000 h 1528762"/>
              <a:gd name="connsiteX6" fmla="*/ 323850 w 1366838"/>
              <a:gd name="connsiteY6" fmla="*/ 1528762 h 1528762"/>
              <a:gd name="connsiteX7" fmla="*/ 142875 w 1366838"/>
              <a:gd name="connsiteY7" fmla="*/ 1514475 h 1528762"/>
              <a:gd name="connsiteX8" fmla="*/ 0 w 1366838"/>
              <a:gd name="connsiteY8" fmla="*/ 1495425 h 1528762"/>
              <a:gd name="connsiteX9" fmla="*/ 804863 w 1366838"/>
              <a:gd name="connsiteY9" fmla="*/ 0 h 1528762"/>
              <a:gd name="connsiteX10" fmla="*/ 842963 w 1366838"/>
              <a:gd name="connsiteY10" fmla="*/ 157162 h 1528762"/>
              <a:gd name="connsiteX11" fmla="*/ 871538 w 1366838"/>
              <a:gd name="connsiteY11" fmla="*/ 276225 h 1528762"/>
              <a:gd name="connsiteX12" fmla="*/ 919163 w 1366838"/>
              <a:gd name="connsiteY12" fmla="*/ 414337 h 1528762"/>
              <a:gd name="connsiteX13" fmla="*/ 976313 w 1366838"/>
              <a:gd name="connsiteY13" fmla="*/ 561975 h 1528762"/>
              <a:gd name="connsiteX14" fmla="*/ 1042988 w 1366838"/>
              <a:gd name="connsiteY14" fmla="*/ 690562 h 1528762"/>
              <a:gd name="connsiteX15" fmla="*/ 1123950 w 1366838"/>
              <a:gd name="connsiteY15" fmla="*/ 814387 h 1528762"/>
              <a:gd name="connsiteX16" fmla="*/ 1200150 w 1366838"/>
              <a:gd name="connsiteY16" fmla="*/ 895350 h 1528762"/>
              <a:gd name="connsiteX17" fmla="*/ 1300163 w 1366838"/>
              <a:gd name="connsiteY17" fmla="*/ 962025 h 1528762"/>
              <a:gd name="connsiteX18" fmla="*/ 1366838 w 1366838"/>
              <a:gd name="connsiteY18" fmla="*/ 995362 h 15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66838" h="1528762">
                <a:moveTo>
                  <a:pt x="1366838" y="995362"/>
                </a:moveTo>
                <a:lnTo>
                  <a:pt x="1309688" y="1171575"/>
                </a:lnTo>
                <a:lnTo>
                  <a:pt x="1219200" y="1333500"/>
                </a:lnTo>
                <a:lnTo>
                  <a:pt x="1071563" y="1428750"/>
                </a:lnTo>
                <a:lnTo>
                  <a:pt x="866775" y="1495425"/>
                </a:lnTo>
                <a:lnTo>
                  <a:pt x="576263" y="1524000"/>
                </a:lnTo>
                <a:lnTo>
                  <a:pt x="323850" y="1528762"/>
                </a:lnTo>
                <a:lnTo>
                  <a:pt x="142875" y="1514475"/>
                </a:lnTo>
                <a:lnTo>
                  <a:pt x="0" y="1495425"/>
                </a:lnTo>
                <a:lnTo>
                  <a:pt x="804863" y="0"/>
                </a:lnTo>
                <a:lnTo>
                  <a:pt x="842963" y="157162"/>
                </a:lnTo>
                <a:lnTo>
                  <a:pt x="871538" y="276225"/>
                </a:lnTo>
                <a:lnTo>
                  <a:pt x="919163" y="414337"/>
                </a:lnTo>
                <a:lnTo>
                  <a:pt x="976313" y="561975"/>
                </a:lnTo>
                <a:lnTo>
                  <a:pt x="1042988" y="690562"/>
                </a:lnTo>
                <a:lnTo>
                  <a:pt x="1123950" y="814387"/>
                </a:lnTo>
                <a:lnTo>
                  <a:pt x="1200150" y="895350"/>
                </a:lnTo>
                <a:lnTo>
                  <a:pt x="1300163" y="962025"/>
                </a:lnTo>
                <a:lnTo>
                  <a:pt x="1366838" y="995362"/>
                </a:lnTo>
                <a:close/>
              </a:path>
            </a:pathLst>
          </a:custGeom>
          <a:solidFill>
            <a:srgbClr val="CC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25" name="AutoShape 96"/>
          <p:cNvSpPr>
            <a:spLocks noChangeArrowheads="1"/>
          </p:cNvSpPr>
          <p:nvPr/>
        </p:nvSpPr>
        <p:spPr bwMode="auto">
          <a:xfrm rot="369756">
            <a:off x="1470543" y="5222508"/>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26" name="AutoShape 97"/>
          <p:cNvSpPr>
            <a:spLocks noChangeArrowheads="1"/>
          </p:cNvSpPr>
          <p:nvPr/>
        </p:nvSpPr>
        <p:spPr bwMode="auto">
          <a:xfrm rot="20760765" flipH="1">
            <a:off x="5228156" y="4214445"/>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27" name="Text Box 99"/>
          <p:cNvSpPr txBox="1">
            <a:spLocks noChangeArrowheads="1"/>
          </p:cNvSpPr>
          <p:nvPr/>
        </p:nvSpPr>
        <p:spPr bwMode="auto">
          <a:xfrm>
            <a:off x="3362843" y="1223595"/>
            <a:ext cx="749300" cy="581025"/>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sp>
        <p:nvSpPr>
          <p:cNvPr id="128" name="AutoShape 100"/>
          <p:cNvSpPr>
            <a:spLocks noChangeArrowheads="1"/>
          </p:cNvSpPr>
          <p:nvPr/>
        </p:nvSpPr>
        <p:spPr bwMode="auto">
          <a:xfrm rot="4857354">
            <a:off x="3437456" y="1963370"/>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29" name="AutoShape 101"/>
          <p:cNvSpPr>
            <a:spLocks noChangeArrowheads="1"/>
          </p:cNvSpPr>
          <p:nvPr/>
        </p:nvSpPr>
        <p:spPr bwMode="auto">
          <a:xfrm rot="7419409">
            <a:off x="2891356" y="1587133"/>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30" name="AutoShape 102"/>
          <p:cNvSpPr>
            <a:spLocks noChangeArrowheads="1"/>
          </p:cNvSpPr>
          <p:nvPr/>
        </p:nvSpPr>
        <p:spPr bwMode="auto">
          <a:xfrm rot="-6838167">
            <a:off x="3191393" y="5309820"/>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31" name="AutoShape 103"/>
          <p:cNvSpPr>
            <a:spLocks noChangeArrowheads="1"/>
          </p:cNvSpPr>
          <p:nvPr/>
        </p:nvSpPr>
        <p:spPr bwMode="auto">
          <a:xfrm rot="-8857285">
            <a:off x="5196406" y="3446095"/>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32" name="AutoShape 104"/>
          <p:cNvSpPr>
            <a:spLocks noChangeArrowheads="1"/>
          </p:cNvSpPr>
          <p:nvPr/>
        </p:nvSpPr>
        <p:spPr bwMode="auto">
          <a:xfrm rot="-3818291">
            <a:off x="3953393" y="5309820"/>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33" name="AutoShape 105"/>
          <p:cNvSpPr>
            <a:spLocks noChangeArrowheads="1"/>
          </p:cNvSpPr>
          <p:nvPr/>
        </p:nvSpPr>
        <p:spPr bwMode="auto">
          <a:xfrm rot="-1001983">
            <a:off x="1629293" y="4390658"/>
            <a:ext cx="609600" cy="304800"/>
          </a:xfrm>
          <a:prstGeom prst="rightArrow">
            <a:avLst>
              <a:gd name="adj1" fmla="val 50000"/>
              <a:gd name="adj2" fmla="val 50000"/>
            </a:avLst>
          </a:prstGeom>
          <a:solidFill>
            <a:srgbClr val="006600"/>
          </a:solidFill>
          <a:ln w="9525">
            <a:solidFill>
              <a:srgbClr val="006600"/>
            </a:solidFill>
            <a:miter lim="800000"/>
            <a:headEnd/>
            <a:tailEnd/>
          </a:ln>
        </p:spPr>
        <p:txBody>
          <a:bodyPr wrap="none" anchor="ctr">
            <a:spAutoFit/>
          </a:bodyPr>
          <a:lstStyle/>
          <a:p>
            <a:endParaRPr lang="en-AU"/>
          </a:p>
        </p:txBody>
      </p:sp>
      <p:sp>
        <p:nvSpPr>
          <p:cNvPr id="134" name="Text Box 107"/>
          <p:cNvSpPr txBox="1">
            <a:spLocks noChangeArrowheads="1"/>
          </p:cNvSpPr>
          <p:nvPr/>
        </p:nvSpPr>
        <p:spPr bwMode="auto">
          <a:xfrm>
            <a:off x="5769493" y="3687395"/>
            <a:ext cx="749300" cy="581025"/>
          </a:xfrm>
          <a:prstGeom prst="rect">
            <a:avLst/>
          </a:prstGeom>
          <a:noFill/>
          <a:ln w="9525">
            <a:noFill/>
            <a:miter lim="800000"/>
            <a:headEnd/>
            <a:tailEnd/>
          </a:ln>
          <a:effectLst/>
        </p:spPr>
        <p:txBody>
          <a:bodyPr wrap="none" anchor="ctr">
            <a:spAutoFit/>
          </a:bodyPr>
          <a:lstStyle/>
          <a:p>
            <a:pPr>
              <a:defRPr/>
            </a:pPr>
            <a:r>
              <a:rPr lang="en-AU" sz="1600" dirty="0">
                <a:latin typeface="+mn-lt"/>
              </a:rPr>
              <a:t>Salty</a:t>
            </a:r>
          </a:p>
          <a:p>
            <a:pPr>
              <a:defRPr/>
            </a:pPr>
            <a:r>
              <a:rPr lang="en-AU" sz="1600" dirty="0">
                <a:latin typeface="+mn-lt"/>
              </a:rPr>
              <a:t>Water</a:t>
            </a:r>
          </a:p>
        </p:txBody>
      </p:sp>
      <p:grpSp>
        <p:nvGrpSpPr>
          <p:cNvPr id="135" name="Group 48"/>
          <p:cNvGrpSpPr>
            <a:grpSpLocks/>
          </p:cNvGrpSpPr>
          <p:nvPr/>
        </p:nvGrpSpPr>
        <p:grpSpPr bwMode="auto">
          <a:xfrm>
            <a:off x="2342081" y="4409708"/>
            <a:ext cx="1066800" cy="762000"/>
            <a:chOff x="2832" y="3072"/>
            <a:chExt cx="672" cy="480"/>
          </a:xfrm>
        </p:grpSpPr>
        <p:sp>
          <p:nvSpPr>
            <p:cNvPr id="136" name="Text Box 49"/>
            <p:cNvSpPr txBox="1">
              <a:spLocks noChangeArrowheads="1"/>
            </p:cNvSpPr>
            <p:nvPr/>
          </p:nvSpPr>
          <p:spPr bwMode="auto">
            <a:xfrm>
              <a:off x="2832" y="3186"/>
              <a:ext cx="472" cy="366"/>
            </a:xfrm>
            <a:prstGeom prst="rect">
              <a:avLst/>
            </a:prstGeom>
            <a:noFill/>
            <a:ln w="9525">
              <a:noFill/>
              <a:miter lim="800000"/>
              <a:headEnd/>
              <a:tailEnd/>
            </a:ln>
            <a:effectLst/>
          </p:spPr>
          <p:txBody>
            <a:bodyPr wrap="none" anchor="ctr">
              <a:spAutoFit/>
            </a:bodyPr>
            <a:lstStyle/>
            <a:p>
              <a:pPr>
                <a:defRPr/>
              </a:pPr>
              <a:r>
                <a:rPr lang="en-AU" sz="1600" dirty="0">
                  <a:latin typeface="+mn-lt"/>
                </a:rPr>
                <a:t>Fresh</a:t>
              </a:r>
            </a:p>
            <a:p>
              <a:pPr>
                <a:defRPr/>
              </a:pPr>
              <a:r>
                <a:rPr lang="en-AU" sz="1600" dirty="0">
                  <a:latin typeface="+mn-lt"/>
                </a:rPr>
                <a:t>Water</a:t>
              </a:r>
            </a:p>
          </p:txBody>
        </p:sp>
        <p:sp>
          <p:nvSpPr>
            <p:cNvPr id="137" name="AutoShape 50"/>
            <p:cNvSpPr>
              <a:spLocks noChangeArrowheads="1"/>
            </p:cNvSpPr>
            <p:nvPr/>
          </p:nvSpPr>
          <p:spPr bwMode="auto">
            <a:xfrm rot="7144669">
              <a:off x="3216" y="3168"/>
              <a:ext cx="384" cy="192"/>
            </a:xfrm>
            <a:prstGeom prst="rightArrow">
              <a:avLst>
                <a:gd name="adj1" fmla="val 50000"/>
                <a:gd name="adj2" fmla="val 50000"/>
              </a:avLst>
            </a:prstGeom>
            <a:solidFill>
              <a:schemeClr val="accent1"/>
            </a:solidFill>
            <a:ln w="9525">
              <a:solidFill>
                <a:schemeClr val="tx2"/>
              </a:solidFill>
              <a:miter lim="800000"/>
              <a:headEnd/>
              <a:tailEnd/>
            </a:ln>
          </p:spPr>
          <p:txBody>
            <a:bodyPr wrap="none" anchor="ctr">
              <a:spAutoFit/>
            </a:bodyPr>
            <a:lstStyle/>
            <a:p>
              <a:endParaRPr lang="en-AU"/>
            </a:p>
          </p:txBody>
        </p:sp>
      </p:grpSp>
      <p:sp>
        <p:nvSpPr>
          <p:cNvPr id="138" name="Text Box 25"/>
          <p:cNvSpPr txBox="1">
            <a:spLocks noChangeArrowheads="1"/>
          </p:cNvSpPr>
          <p:nvPr/>
        </p:nvSpPr>
        <p:spPr bwMode="auto">
          <a:xfrm>
            <a:off x="4582043" y="5649545"/>
            <a:ext cx="1368425" cy="338138"/>
          </a:xfrm>
          <a:prstGeom prst="rect">
            <a:avLst/>
          </a:prstGeom>
          <a:noFill/>
          <a:ln w="9525">
            <a:noFill/>
            <a:miter lim="800000"/>
            <a:headEnd/>
            <a:tailEnd/>
          </a:ln>
          <a:effectLst/>
        </p:spPr>
        <p:txBody>
          <a:bodyPr wrap="none" anchor="ctr">
            <a:spAutoFit/>
          </a:bodyPr>
          <a:lstStyle/>
          <a:p>
            <a:pPr>
              <a:defRPr/>
            </a:pPr>
            <a:r>
              <a:rPr lang="en-AU" sz="1600" dirty="0">
                <a:latin typeface="+mn-lt"/>
              </a:rPr>
              <a:t>Brine Spacer</a:t>
            </a:r>
          </a:p>
        </p:txBody>
      </p:sp>
      <p:cxnSp>
        <p:nvCxnSpPr>
          <p:cNvPr id="139" name="Straight Arrow Connector 138"/>
          <p:cNvCxnSpPr>
            <a:stCxn id="138" idx="0"/>
          </p:cNvCxnSpPr>
          <p:nvPr/>
        </p:nvCxnSpPr>
        <p:spPr>
          <a:xfrm flipH="1" flipV="1">
            <a:off x="4802706" y="3923933"/>
            <a:ext cx="463550" cy="172561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1645168" y="3639770"/>
            <a:ext cx="669925" cy="6651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flipV="1">
            <a:off x="2329381" y="3228608"/>
            <a:ext cx="528637" cy="2428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flipH="1" flipV="1">
            <a:off x="4108968" y="5114558"/>
            <a:ext cx="544513" cy="5683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9897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pic>
        <p:nvPicPr>
          <p:cNvPr id="3" name="Picture 2"/>
          <p:cNvPicPr>
            <a:picLocks noChangeAspect="1"/>
          </p:cNvPicPr>
          <p:nvPr/>
        </p:nvPicPr>
        <p:blipFill>
          <a:blip r:embed="rId2"/>
          <a:stretch>
            <a:fillRect/>
          </a:stretch>
        </p:blipFill>
        <p:spPr>
          <a:xfrm>
            <a:off x="238125" y="-981075"/>
            <a:ext cx="11715750" cy="8820150"/>
          </a:xfrm>
          <a:prstGeom prst="rect">
            <a:avLst/>
          </a:prstGeom>
        </p:spPr>
      </p:pic>
      <p:cxnSp>
        <p:nvCxnSpPr>
          <p:cNvPr id="5" name="Straight Arrow Connector 4"/>
          <p:cNvCxnSpPr/>
          <p:nvPr/>
        </p:nvCxnSpPr>
        <p:spPr>
          <a:xfrm flipV="1">
            <a:off x="2045249" y="159250"/>
            <a:ext cx="1373792" cy="5267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flipV="1">
            <a:off x="2337692" y="1342239"/>
            <a:ext cx="1540476" cy="6422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2045249" y="753462"/>
            <a:ext cx="2125362" cy="830997"/>
          </a:xfrm>
          <a:prstGeom prst="rect">
            <a:avLst/>
          </a:prstGeom>
          <a:solidFill>
            <a:schemeClr val="bg1"/>
          </a:solidFill>
        </p:spPr>
        <p:txBody>
          <a:bodyPr wrap="square" rtlCol="0">
            <a:spAutoFit/>
          </a:bodyPr>
          <a:lstStyle>
            <a:defPPr>
              <a:defRPr lang="en-US"/>
            </a:defPPr>
            <a:lvl1pPr>
              <a:defRPr sz="1600">
                <a:solidFill>
                  <a:srgbClr val="F44A31"/>
                </a:solidFill>
                <a:latin typeface="+mn-lt"/>
              </a:defRPr>
            </a:lvl1pPr>
          </a:lstStyle>
          <a:p>
            <a:r>
              <a:rPr lang="en-US" dirty="0">
                <a:latin typeface="Arial" panose="020B0604020202020204" pitchFamily="34" charset="0"/>
                <a:cs typeface="Arial" panose="020B0604020202020204" pitchFamily="34" charset="0"/>
              </a:rPr>
              <a:t>Feed flow perpendicular to spiral</a:t>
            </a:r>
          </a:p>
        </p:txBody>
      </p:sp>
      <p:sp>
        <p:nvSpPr>
          <p:cNvPr id="9" name="Freeform 8"/>
          <p:cNvSpPr/>
          <p:nvPr/>
        </p:nvSpPr>
        <p:spPr>
          <a:xfrm>
            <a:off x="4539049" y="3080951"/>
            <a:ext cx="4023360" cy="3575256"/>
          </a:xfrm>
          <a:custGeom>
            <a:avLst/>
            <a:gdLst>
              <a:gd name="connsiteX0" fmla="*/ 0 w 4062098"/>
              <a:gd name="connsiteY0" fmla="*/ 3319849 h 3575256"/>
              <a:gd name="connsiteX1" fmla="*/ 963827 w 4062098"/>
              <a:gd name="connsiteY1" fmla="*/ 3566984 h 3575256"/>
              <a:gd name="connsiteX2" fmla="*/ 1837037 w 4062098"/>
              <a:gd name="connsiteY2" fmla="*/ 3476368 h 3575256"/>
              <a:gd name="connsiteX3" fmla="*/ 2743200 w 4062098"/>
              <a:gd name="connsiteY3" fmla="*/ 3089190 h 3575256"/>
              <a:gd name="connsiteX4" fmla="*/ 3459892 w 4062098"/>
              <a:gd name="connsiteY4" fmla="*/ 2512541 h 3575256"/>
              <a:gd name="connsiteX5" fmla="*/ 3896497 w 4062098"/>
              <a:gd name="connsiteY5" fmla="*/ 1746422 h 3575256"/>
              <a:gd name="connsiteX6" fmla="*/ 4053016 w 4062098"/>
              <a:gd name="connsiteY6" fmla="*/ 897925 h 3575256"/>
              <a:gd name="connsiteX7" fmla="*/ 4053016 w 4062098"/>
              <a:gd name="connsiteY7" fmla="*/ 0 h 357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2098" h="3575256">
                <a:moveTo>
                  <a:pt x="0" y="3319849"/>
                </a:moveTo>
                <a:cubicBezTo>
                  <a:pt x="328827" y="3430373"/>
                  <a:pt x="657654" y="3540898"/>
                  <a:pt x="963827" y="3566984"/>
                </a:cubicBezTo>
                <a:cubicBezTo>
                  <a:pt x="1270000" y="3593071"/>
                  <a:pt x="1540475" y="3556000"/>
                  <a:pt x="1837037" y="3476368"/>
                </a:cubicBezTo>
                <a:cubicBezTo>
                  <a:pt x="2133599" y="3396736"/>
                  <a:pt x="2472724" y="3249828"/>
                  <a:pt x="2743200" y="3089190"/>
                </a:cubicBezTo>
                <a:cubicBezTo>
                  <a:pt x="3013676" y="2928552"/>
                  <a:pt x="3267676" y="2736336"/>
                  <a:pt x="3459892" y="2512541"/>
                </a:cubicBezTo>
                <a:cubicBezTo>
                  <a:pt x="3652108" y="2288746"/>
                  <a:pt x="3797643" y="2015525"/>
                  <a:pt x="3896497" y="1746422"/>
                </a:cubicBezTo>
                <a:cubicBezTo>
                  <a:pt x="3995351" y="1477319"/>
                  <a:pt x="4026929" y="1188995"/>
                  <a:pt x="4053016" y="897925"/>
                </a:cubicBezTo>
                <a:cubicBezTo>
                  <a:pt x="4079103" y="606855"/>
                  <a:pt x="4039286" y="142789"/>
                  <a:pt x="4053016" y="0"/>
                </a:cubicBezTo>
              </a:path>
            </a:pathLst>
          </a:custGeom>
          <a:noFill/>
          <a:ln w="41275">
            <a:solidFill>
              <a:srgbClr val="00B0F0"/>
            </a:solidFill>
            <a:tailEnd type="stealt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3"/>
          <a:stretch>
            <a:fillRect/>
          </a:stretch>
        </p:blipFill>
        <p:spPr>
          <a:xfrm>
            <a:off x="8506289" y="5224295"/>
            <a:ext cx="2305050" cy="1866900"/>
          </a:xfrm>
          <a:prstGeom prst="rect">
            <a:avLst/>
          </a:prstGeom>
          <a:noFill/>
          <a:ln w="19050">
            <a:solidFill>
              <a:schemeClr val="accent1">
                <a:shade val="95000"/>
                <a:satMod val="105000"/>
              </a:schemeClr>
            </a:solidFill>
          </a:ln>
        </p:spPr>
      </p:pic>
      <p:cxnSp>
        <p:nvCxnSpPr>
          <p:cNvPr id="15" name="Straight Arrow Connector 14"/>
          <p:cNvCxnSpPr/>
          <p:nvPr/>
        </p:nvCxnSpPr>
        <p:spPr>
          <a:xfrm flipH="1" flipV="1">
            <a:off x="9658815" y="5931245"/>
            <a:ext cx="52841" cy="21709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flipV="1">
            <a:off x="9851761" y="5887360"/>
            <a:ext cx="36064" cy="203048"/>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flipV="1">
            <a:off x="10016599" y="5851659"/>
            <a:ext cx="72450" cy="188134"/>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flipV="1">
            <a:off x="10192768" y="5818217"/>
            <a:ext cx="36064" cy="192608"/>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9533416" y="5533209"/>
            <a:ext cx="120383" cy="20406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9694879" y="5523470"/>
            <a:ext cx="120383" cy="20406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a:off x="9862874" y="5444444"/>
            <a:ext cx="120383" cy="20406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a:off x="10045964" y="5421439"/>
            <a:ext cx="120383" cy="20406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flipV="1">
            <a:off x="9533415" y="5648507"/>
            <a:ext cx="792922" cy="215849"/>
          </a:xfrm>
          <a:prstGeom prst="straightConnector1">
            <a:avLst/>
          </a:prstGeom>
          <a:noFill/>
          <a:ln w="28575">
            <a:solidFill>
              <a:srgbClr val="00B0F0"/>
            </a:solidFill>
            <a:tailEnd type="stealth"/>
          </a:ln>
        </p:spPr>
        <p:style>
          <a:lnRef idx="1">
            <a:schemeClr val="accent1"/>
          </a:lnRef>
          <a:fillRef idx="3">
            <a:schemeClr val="accent1"/>
          </a:fillRef>
          <a:effectRef idx="2">
            <a:schemeClr val="accent1"/>
          </a:effectRef>
          <a:fontRef idx="minor">
            <a:schemeClr val="lt1"/>
          </a:fontRef>
        </p:style>
      </p:cxnSp>
      <p:cxnSp>
        <p:nvCxnSpPr>
          <p:cNvPr id="37" name="Straight Arrow Connector 36"/>
          <p:cNvCxnSpPr/>
          <p:nvPr/>
        </p:nvCxnSpPr>
        <p:spPr>
          <a:xfrm flipV="1">
            <a:off x="9586795" y="6094300"/>
            <a:ext cx="792922" cy="215849"/>
          </a:xfrm>
          <a:prstGeom prst="straightConnector1">
            <a:avLst/>
          </a:prstGeom>
          <a:noFill/>
          <a:ln w="28575">
            <a:solidFill>
              <a:srgbClr val="00B0F0"/>
            </a:solidFill>
            <a:tailEnd type="stealth"/>
          </a:ln>
        </p:spPr>
        <p:style>
          <a:lnRef idx="1">
            <a:schemeClr val="accent1"/>
          </a:lnRef>
          <a:fillRef idx="3">
            <a:schemeClr val="accent1"/>
          </a:fillRef>
          <a:effectRef idx="2">
            <a:schemeClr val="accent1"/>
          </a:effectRef>
          <a:fontRef idx="minor">
            <a:schemeClr val="lt1"/>
          </a:fontRef>
        </p:style>
      </p:cxnSp>
      <p:cxnSp>
        <p:nvCxnSpPr>
          <p:cNvPr id="38" name="Straight Arrow Connector 37"/>
          <p:cNvCxnSpPr/>
          <p:nvPr/>
        </p:nvCxnSpPr>
        <p:spPr>
          <a:xfrm flipV="1">
            <a:off x="9593606" y="6438129"/>
            <a:ext cx="792922" cy="215849"/>
          </a:xfrm>
          <a:prstGeom prst="straightConnector1">
            <a:avLst/>
          </a:prstGeom>
          <a:noFill/>
          <a:ln w="28575">
            <a:solidFill>
              <a:srgbClr val="00B0F0"/>
            </a:solidFill>
            <a:tailEnd type="stealth"/>
          </a:ln>
        </p:spPr>
        <p:style>
          <a:lnRef idx="1">
            <a:schemeClr val="accent1"/>
          </a:lnRef>
          <a:fillRef idx="3">
            <a:schemeClr val="accent1"/>
          </a:fillRef>
          <a:effectRef idx="2">
            <a:schemeClr val="accent1"/>
          </a:effectRef>
          <a:fontRef idx="minor">
            <a:schemeClr val="lt1"/>
          </a:fontRef>
        </p:style>
      </p:cxnSp>
      <p:cxnSp>
        <p:nvCxnSpPr>
          <p:cNvPr id="39" name="Straight Arrow Connector 38"/>
          <p:cNvCxnSpPr/>
          <p:nvPr/>
        </p:nvCxnSpPr>
        <p:spPr>
          <a:xfrm flipH="1" flipV="1">
            <a:off x="9735519" y="6297348"/>
            <a:ext cx="52841" cy="21709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H="1" flipV="1">
            <a:off x="9928465" y="6253463"/>
            <a:ext cx="36064" cy="203048"/>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flipH="1" flipV="1">
            <a:off x="10093303" y="6217762"/>
            <a:ext cx="72450" cy="188134"/>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flipH="1" flipV="1">
            <a:off x="10269472" y="6184320"/>
            <a:ext cx="36064" cy="192608"/>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flipH="1" flipV="1">
            <a:off x="9851762" y="6656637"/>
            <a:ext cx="52841" cy="21709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flipH="1" flipV="1">
            <a:off x="10044708" y="6612752"/>
            <a:ext cx="36064" cy="203048"/>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flipH="1" flipV="1">
            <a:off x="10209546" y="6577051"/>
            <a:ext cx="72450" cy="188134"/>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H="1" flipV="1">
            <a:off x="10385715" y="6543609"/>
            <a:ext cx="36064" cy="192608"/>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flipV="1">
            <a:off x="9844576" y="6840854"/>
            <a:ext cx="792922" cy="215849"/>
          </a:xfrm>
          <a:prstGeom prst="straightConnector1">
            <a:avLst/>
          </a:prstGeom>
          <a:noFill/>
          <a:ln w="28575">
            <a:solidFill>
              <a:srgbClr val="00B0F0"/>
            </a:solidFill>
            <a:tailEnd type="stealth"/>
          </a:ln>
        </p:spPr>
        <p:style>
          <a:lnRef idx="1">
            <a:schemeClr val="accent1"/>
          </a:lnRef>
          <a:fillRef idx="3">
            <a:schemeClr val="accent1"/>
          </a:fillRef>
          <a:effectRef idx="2">
            <a:schemeClr val="accent1"/>
          </a:effectRef>
          <a:fontRef idx="minor">
            <a:schemeClr val="lt1"/>
          </a:fontRef>
        </p:style>
      </p:cxnSp>
      <p:sp>
        <p:nvSpPr>
          <p:cNvPr id="48" name="TextBox 47"/>
          <p:cNvSpPr txBox="1"/>
          <p:nvPr/>
        </p:nvSpPr>
        <p:spPr>
          <a:xfrm>
            <a:off x="4662308" y="2066110"/>
            <a:ext cx="2702246" cy="1292662"/>
          </a:xfrm>
          <a:prstGeom prst="rect">
            <a:avLst/>
          </a:prstGeom>
          <a:noFill/>
        </p:spPr>
        <p:txBody>
          <a:bodyPr wrap="square" rtlCol="0">
            <a:spAutoFit/>
          </a:bodyPr>
          <a:lstStyle/>
          <a:p>
            <a:r>
              <a:rPr lang="en-US" sz="2600" dirty="0">
                <a:solidFill>
                  <a:schemeClr val="bg1"/>
                </a:solidFill>
                <a:latin typeface="Arial" panose="020B0604020202020204" pitchFamily="34" charset="0"/>
                <a:cs typeface="Arial" panose="020B0604020202020204" pitchFamily="34" charset="0"/>
              </a:rPr>
              <a:t>Permeate collected to permeate tube.</a:t>
            </a:r>
          </a:p>
        </p:txBody>
      </p:sp>
      <p:cxnSp>
        <p:nvCxnSpPr>
          <p:cNvPr id="49" name="Straight Arrow Connector 48"/>
          <p:cNvCxnSpPr/>
          <p:nvPr/>
        </p:nvCxnSpPr>
        <p:spPr>
          <a:xfrm flipV="1">
            <a:off x="5710989" y="3340272"/>
            <a:ext cx="1384048" cy="555642"/>
          </a:xfrm>
          <a:prstGeom prst="straightConnector1">
            <a:avLst/>
          </a:prstGeom>
          <a:noFill/>
          <a:ln w="57150">
            <a:solidFill>
              <a:srgbClr val="00B0F0"/>
            </a:solidFill>
            <a:headEnd type="triangle"/>
            <a:tailEnd type="triangle"/>
          </a:ln>
        </p:spPr>
        <p:style>
          <a:lnRef idx="1">
            <a:schemeClr val="accent1"/>
          </a:lnRef>
          <a:fillRef idx="3">
            <a:schemeClr val="accent1"/>
          </a:fillRef>
          <a:effectRef idx="2">
            <a:schemeClr val="accent1"/>
          </a:effectRef>
          <a:fontRef idx="minor">
            <a:schemeClr val="lt1"/>
          </a:fontRef>
        </p:style>
      </p:cxnSp>
      <p:cxnSp>
        <p:nvCxnSpPr>
          <p:cNvPr id="53" name="Straight Arrow Connector 52"/>
          <p:cNvCxnSpPr>
            <a:stCxn id="9" idx="7"/>
          </p:cNvCxnSpPr>
          <p:nvPr/>
        </p:nvCxnSpPr>
        <p:spPr>
          <a:xfrm flipH="1">
            <a:off x="7916412" y="3080952"/>
            <a:ext cx="637003" cy="64921"/>
          </a:xfrm>
          <a:prstGeom prst="straightConnector1">
            <a:avLst/>
          </a:prstGeom>
          <a:noFill/>
          <a:ln w="44450">
            <a:solidFill>
              <a:srgbClr val="00B0F0"/>
            </a:solidFill>
            <a:tailEnd type="stealth"/>
          </a:ln>
        </p:spPr>
        <p:style>
          <a:lnRef idx="1">
            <a:schemeClr val="accent1"/>
          </a:lnRef>
          <a:fillRef idx="3">
            <a:schemeClr val="accent1"/>
          </a:fillRef>
          <a:effectRef idx="2">
            <a:schemeClr val="accent1"/>
          </a:effectRef>
          <a:fontRef idx="minor">
            <a:schemeClr val="lt1"/>
          </a:fontRef>
        </p:style>
      </p:cxnSp>
      <p:cxnSp>
        <p:nvCxnSpPr>
          <p:cNvPr id="58" name="Straight Arrow Connector 57"/>
          <p:cNvCxnSpPr/>
          <p:nvPr/>
        </p:nvCxnSpPr>
        <p:spPr>
          <a:xfrm flipV="1">
            <a:off x="6096001" y="6297347"/>
            <a:ext cx="2410289" cy="4388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9" name="Rectangle 58"/>
          <p:cNvSpPr/>
          <p:nvPr/>
        </p:nvSpPr>
        <p:spPr>
          <a:xfrm>
            <a:off x="5491994" y="6405897"/>
            <a:ext cx="671119" cy="50963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TextBox 93"/>
          <p:cNvSpPr txBox="1"/>
          <p:nvPr/>
        </p:nvSpPr>
        <p:spPr>
          <a:xfrm>
            <a:off x="2648285" y="5648507"/>
            <a:ext cx="2125362" cy="584775"/>
          </a:xfrm>
          <a:prstGeom prst="rect">
            <a:avLst/>
          </a:prstGeom>
          <a:solidFill>
            <a:schemeClr val="bg1"/>
          </a:solidFill>
        </p:spPr>
        <p:txBody>
          <a:bodyPr wrap="square" rtlCol="0">
            <a:spAutoFit/>
          </a:bodyPr>
          <a:lstStyle/>
          <a:p>
            <a:r>
              <a:rPr lang="en-US" sz="1600" dirty="0">
                <a:solidFill>
                  <a:srgbClr val="F44A31"/>
                </a:solidFill>
                <a:latin typeface="Arial" panose="020B0604020202020204" pitchFamily="34" charset="0"/>
                <a:cs typeface="Arial" panose="020B0604020202020204" pitchFamily="34" charset="0"/>
              </a:rPr>
              <a:t>Permeate flows down permeate channel</a:t>
            </a:r>
          </a:p>
        </p:txBody>
      </p:sp>
      <p:sp>
        <p:nvSpPr>
          <p:cNvPr id="95" name="TextBox 94"/>
          <p:cNvSpPr txBox="1"/>
          <p:nvPr/>
        </p:nvSpPr>
        <p:spPr>
          <a:xfrm>
            <a:off x="8699257" y="4330781"/>
            <a:ext cx="2125362" cy="830997"/>
          </a:xfrm>
          <a:prstGeom prst="rect">
            <a:avLst/>
          </a:prstGeom>
          <a:solidFill>
            <a:schemeClr val="bg1"/>
          </a:solidFill>
        </p:spPr>
        <p:txBody>
          <a:bodyPr wrap="square" rtlCol="0">
            <a:spAutoFit/>
          </a:bodyPr>
          <a:lstStyle>
            <a:defPPr>
              <a:defRPr lang="en-US"/>
            </a:defPPr>
            <a:lvl1pPr>
              <a:defRPr sz="1600">
                <a:solidFill>
                  <a:srgbClr val="F44A31"/>
                </a:solidFill>
                <a:latin typeface="+mn-lt"/>
              </a:defRPr>
            </a:lvl1pPr>
          </a:lstStyle>
          <a:p>
            <a:r>
              <a:rPr lang="en-US" dirty="0">
                <a:latin typeface="Arial" panose="020B0604020202020204" pitchFamily="34" charset="0"/>
                <a:cs typeface="Arial" panose="020B0604020202020204" pitchFamily="34" charset="0"/>
              </a:rPr>
              <a:t>Feed permeates through membrane surface</a:t>
            </a:r>
          </a:p>
        </p:txBody>
      </p:sp>
    </p:spTree>
    <p:extLst>
      <p:ext uri="{BB962C8B-B14F-4D97-AF65-F5344CB8AC3E}">
        <p14:creationId xmlns:p14="http://schemas.microsoft.com/office/powerpoint/2010/main" val="2626038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14" name="Object 2"/>
          <p:cNvGraphicFramePr>
            <a:graphicFrameLocks noChangeAspect="1"/>
          </p:cNvGraphicFramePr>
          <p:nvPr>
            <p:extLst>
              <p:ext uri="{D42A27DB-BD31-4B8C-83A1-F6EECF244321}">
                <p14:modId xmlns:p14="http://schemas.microsoft.com/office/powerpoint/2010/main" val="4276082227"/>
              </p:ext>
            </p:extLst>
          </p:nvPr>
        </p:nvGraphicFramePr>
        <p:xfrm>
          <a:off x="6527801" y="4015033"/>
          <a:ext cx="2384425" cy="1768475"/>
        </p:xfrm>
        <a:graphic>
          <a:graphicData uri="http://schemas.openxmlformats.org/presentationml/2006/ole">
            <mc:AlternateContent xmlns:mc="http://schemas.openxmlformats.org/markup-compatibility/2006">
              <mc:Choice xmlns:v="urn:schemas-microsoft-com:vml" Requires="v">
                <p:oleObj spid="_x0000_s1038" name="Slide" r:id="rId4" imgW="4518025" imgH="3387725" progId="PowerPoint.Slide.8">
                  <p:embed/>
                </p:oleObj>
              </mc:Choice>
              <mc:Fallback>
                <p:oleObj name="Slide" r:id="rId4" imgW="4518025" imgH="3387725" progId="PowerPoint.Slide.8">
                  <p:embed/>
                  <p:pic>
                    <p:nvPicPr>
                      <p:cNvPr id="64514"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7801" y="4015033"/>
                        <a:ext cx="2384425"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515" name="Rectangle 3"/>
          <p:cNvSpPr>
            <a:spLocks noChangeArrowheads="1"/>
          </p:cNvSpPr>
          <p:nvPr/>
        </p:nvSpPr>
        <p:spPr bwMode="auto">
          <a:xfrm>
            <a:off x="685800" y="539496"/>
            <a:ext cx="9410700" cy="530352"/>
          </a:xfrm>
          <a:prstGeom prst="rect">
            <a:avLst/>
          </a:prstGeom>
          <a:extLst/>
        </p:spPr>
        <p:txBody>
          <a:bodyPr vert="horz" lIns="91440" tIns="45720" rIns="91440" bIns="45720" rtlCol="0" anchor="ctr">
            <a:normAutofit fontScale="97500"/>
          </a:bodyPr>
          <a:lstStyle/>
          <a:p>
            <a:pPr>
              <a:lnSpc>
                <a:spcPct val="90000"/>
              </a:lnSpc>
              <a:spcBef>
                <a:spcPct val="0"/>
              </a:spcBef>
            </a:pPr>
            <a:r>
              <a:rPr lang="en-US" sz="2800" b="1" dirty="0">
                <a:solidFill>
                  <a:srgbClr val="395173"/>
                </a:solidFill>
                <a:latin typeface="Arial" panose="020B0604020202020204" pitchFamily="34" charset="0"/>
                <a:ea typeface="+mj-ea"/>
                <a:cs typeface="Arial" panose="020B0604020202020204" pitchFamily="34" charset="0"/>
              </a:rPr>
              <a:t>Finished RO Membranes</a:t>
            </a:r>
          </a:p>
        </p:txBody>
      </p:sp>
      <p:sp>
        <p:nvSpPr>
          <p:cNvPr id="602116" name="Line 7"/>
          <p:cNvSpPr>
            <a:spLocks noChangeShapeType="1"/>
          </p:cNvSpPr>
          <p:nvPr/>
        </p:nvSpPr>
        <p:spPr bwMode="auto">
          <a:xfrm flipV="1">
            <a:off x="5735638" y="4591294"/>
            <a:ext cx="1600200" cy="0"/>
          </a:xfrm>
          <a:prstGeom prst="line">
            <a:avLst/>
          </a:prstGeom>
          <a:noFill/>
          <a:ln w="254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602117" name="Line 10"/>
          <p:cNvSpPr>
            <a:spLocks noChangeShapeType="1"/>
          </p:cNvSpPr>
          <p:nvPr/>
        </p:nvSpPr>
        <p:spPr bwMode="auto">
          <a:xfrm flipH="1">
            <a:off x="8458200" y="2168769"/>
            <a:ext cx="381000" cy="685800"/>
          </a:xfrm>
          <a:prstGeom prst="line">
            <a:avLst/>
          </a:prstGeom>
          <a:noFill/>
          <a:ln w="254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602118" name="Line 14"/>
          <p:cNvSpPr>
            <a:spLocks noChangeShapeType="1"/>
          </p:cNvSpPr>
          <p:nvPr/>
        </p:nvSpPr>
        <p:spPr bwMode="auto">
          <a:xfrm flipH="1">
            <a:off x="8001000" y="4302369"/>
            <a:ext cx="914400" cy="304800"/>
          </a:xfrm>
          <a:prstGeom prst="line">
            <a:avLst/>
          </a:prstGeom>
          <a:noFill/>
          <a:ln w="254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pic>
        <p:nvPicPr>
          <p:cNvPr id="64519" name="Picture 3"/>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566988" y="919407"/>
            <a:ext cx="3302000"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02209" name="Group 97"/>
          <p:cNvGraphicFramePr>
            <a:graphicFrameLocks noGrp="1"/>
          </p:cNvGraphicFramePr>
          <p:nvPr>
            <p:extLst>
              <p:ext uri="{D42A27DB-BD31-4B8C-83A1-F6EECF244321}">
                <p14:modId xmlns:p14="http://schemas.microsoft.com/office/powerpoint/2010/main" val="3424767746"/>
              </p:ext>
            </p:extLst>
          </p:nvPr>
        </p:nvGraphicFramePr>
        <p:xfrm>
          <a:off x="6527801" y="1351207"/>
          <a:ext cx="3952875" cy="1923280"/>
        </p:xfrm>
        <a:graphic>
          <a:graphicData uri="http://schemas.openxmlformats.org/drawingml/2006/table">
            <a:tbl>
              <a:tblPr/>
              <a:tblGrid>
                <a:gridCol w="1003300">
                  <a:extLst>
                    <a:ext uri="{9D8B030D-6E8A-4147-A177-3AD203B41FA5}">
                      <a16:colId xmlns:a16="http://schemas.microsoft.com/office/drawing/2014/main" val="20000"/>
                    </a:ext>
                  </a:extLst>
                </a:gridCol>
                <a:gridCol w="2949575">
                  <a:extLst>
                    <a:ext uri="{9D8B030D-6E8A-4147-A177-3AD203B41FA5}">
                      <a16:colId xmlns:a16="http://schemas.microsoft.com/office/drawing/2014/main" val="20001"/>
                    </a:ext>
                  </a:extLst>
                </a:gridCol>
              </a:tblGrid>
              <a:tr h="45778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cs typeface="Arial" pitchFamily="34" charset="0"/>
                        </a:rPr>
                        <a:t>Diameter (inches)</a:t>
                      </a:r>
                      <a:endParaRPr kumimoji="0" lang="en-US" sz="1200" b="0" i="0" u="none" strike="noStrike" cap="none" normalizeH="0" baseline="0" dirty="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DD5B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cs typeface="Arial" pitchFamily="34" charset="0"/>
                        </a:rPr>
                        <a:t>Typical Applications</a:t>
                      </a:r>
                      <a:endParaRPr kumimoji="0" lang="en-US" sz="1200" b="0" i="0" u="none" strike="noStrike" cap="none" normalizeH="0" baseline="0" dirty="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DD5B1"/>
                    </a:solidFill>
                  </a:tcPr>
                </a:tc>
                <a:extLst>
                  <a:ext uri="{0D108BD9-81ED-4DB2-BD59-A6C34878D82A}">
                    <a16:rowId xmlns:a16="http://schemas.microsoft.com/office/drawing/2014/main" val="10000"/>
                  </a:ext>
                </a:extLst>
              </a:tr>
              <a:tr h="2749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cs typeface="Arial" pitchFamily="34" charset="0"/>
                        </a:rPr>
                        <a:t>2.5</a:t>
                      </a:r>
                      <a:endParaRPr kumimoji="0" lang="en-US" sz="1200" b="0" i="0" u="none" strike="noStrike" cap="none" normalizeH="0" baseline="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EBA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Small domestic applications &lt; 1 </a:t>
                      </a:r>
                      <a:r>
                        <a:rPr kumimoji="0" lang="en-US" sz="1200" b="0" i="0" u="none" strike="noStrike" cap="none" normalizeH="0" baseline="0" dirty="0" err="1">
                          <a:ln>
                            <a:noFill/>
                          </a:ln>
                          <a:solidFill>
                            <a:schemeClr val="tx1"/>
                          </a:solidFill>
                          <a:effectLst/>
                          <a:latin typeface="Arial" pitchFamily="34" charset="0"/>
                          <a:cs typeface="Arial" pitchFamily="34" charset="0"/>
                        </a:rPr>
                        <a:t>gpm</a:t>
                      </a:r>
                      <a:endParaRPr kumimoji="0" lang="en-US" sz="1200" b="0" i="0" u="none" strike="noStrike" cap="none" normalizeH="0" baseline="0" dirty="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EBA8"/>
                    </a:solidFill>
                  </a:tcPr>
                </a:tc>
                <a:extLst>
                  <a:ext uri="{0D108BD9-81ED-4DB2-BD59-A6C34878D82A}">
                    <a16:rowId xmlns:a16="http://schemas.microsoft.com/office/drawing/2014/main" val="10001"/>
                  </a:ext>
                </a:extLst>
              </a:tr>
              <a:tr h="2749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cs typeface="Arial" pitchFamily="34" charset="0"/>
                        </a:rPr>
                        <a:t>4</a:t>
                      </a:r>
                      <a:endParaRPr kumimoji="0" lang="en-US" sz="1200" b="0" i="0" u="none" strike="noStrike" cap="none" normalizeH="0" baseline="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EBA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Small plants, pilot units. &lt; 10 </a:t>
                      </a:r>
                      <a:r>
                        <a:rPr kumimoji="0" lang="en-US" sz="1200" b="0" i="0" u="none" strike="noStrike" cap="none" normalizeH="0" baseline="0" dirty="0" err="1">
                          <a:ln>
                            <a:noFill/>
                          </a:ln>
                          <a:solidFill>
                            <a:schemeClr val="tx1"/>
                          </a:solidFill>
                          <a:effectLst/>
                          <a:latin typeface="Arial" pitchFamily="34" charset="0"/>
                          <a:cs typeface="Arial" pitchFamily="34" charset="0"/>
                        </a:rPr>
                        <a:t>gpm</a:t>
                      </a:r>
                      <a:endParaRPr kumimoji="0" lang="en-US" sz="1200" b="0" i="0" u="none" strike="noStrike" cap="none" normalizeH="0" baseline="0" dirty="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EBA8"/>
                    </a:solidFill>
                  </a:tcPr>
                </a:tc>
                <a:extLst>
                  <a:ext uri="{0D108BD9-81ED-4DB2-BD59-A6C34878D82A}">
                    <a16:rowId xmlns:a16="http://schemas.microsoft.com/office/drawing/2014/main" val="10002"/>
                  </a:ext>
                </a:extLst>
              </a:tr>
              <a:tr h="45778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cs typeface="Arial" pitchFamily="34" charset="0"/>
                        </a:rPr>
                        <a:t>8</a:t>
                      </a:r>
                      <a:endParaRPr kumimoji="0" lang="en-US" sz="1200" b="0" i="0" u="none" strike="noStrike" cap="none" normalizeH="0" baseline="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EBA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Most common size for large applications</a:t>
                      </a:r>
                    </a:p>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Helvetica" pitchFamily="34" charset="0"/>
                        </a:rPr>
                        <a:t>&gt; 10 </a:t>
                      </a:r>
                      <a:r>
                        <a:rPr kumimoji="0" lang="en-US" sz="1200" b="0" i="0" u="none" strike="noStrike" cap="none" normalizeH="0" baseline="0" dirty="0" err="1">
                          <a:ln>
                            <a:noFill/>
                          </a:ln>
                          <a:solidFill>
                            <a:schemeClr val="tx1"/>
                          </a:solidFill>
                          <a:effectLst/>
                          <a:latin typeface="Helvetica" pitchFamily="34" charset="0"/>
                        </a:rPr>
                        <a:t>gpm</a:t>
                      </a:r>
                      <a:endParaRPr kumimoji="0" lang="en-US" sz="1200" b="0" i="0" u="none" strike="noStrike" cap="none" normalizeH="0" baseline="0" dirty="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EBA8"/>
                    </a:solidFill>
                  </a:tcPr>
                </a:tc>
                <a:extLst>
                  <a:ext uri="{0D108BD9-81ED-4DB2-BD59-A6C34878D82A}">
                    <a16:rowId xmlns:a16="http://schemas.microsoft.com/office/drawing/2014/main" val="10003"/>
                  </a:ext>
                </a:extLst>
              </a:tr>
              <a:tr h="45778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16 &amp; 18</a:t>
                      </a:r>
                      <a:endParaRPr kumimoji="0" lang="en-US" sz="1200" b="0" i="0" u="none" strike="noStrike" cap="none" normalizeH="0" baseline="0" dirty="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EBA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Very large plants.  Recent development.</a:t>
                      </a:r>
                    </a:p>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&gt; 25 </a:t>
                      </a:r>
                      <a:r>
                        <a:rPr kumimoji="0" lang="en-US" sz="1200" b="0" i="0" u="none" strike="noStrike" cap="none" normalizeH="0" baseline="0" dirty="0" err="1">
                          <a:ln>
                            <a:noFill/>
                          </a:ln>
                          <a:solidFill>
                            <a:schemeClr val="tx1"/>
                          </a:solidFill>
                          <a:effectLst/>
                          <a:latin typeface="Arial" pitchFamily="34" charset="0"/>
                          <a:cs typeface="Arial" pitchFamily="34" charset="0"/>
                        </a:rPr>
                        <a:t>mgd</a:t>
                      </a:r>
                      <a:endParaRPr kumimoji="0" lang="en-US" sz="1200" b="0" i="0" u="none" strike="noStrike" cap="none" normalizeH="0" baseline="0" dirty="0">
                        <a:ln>
                          <a:noFill/>
                        </a:ln>
                        <a:solidFill>
                          <a:schemeClr val="tx1"/>
                        </a:solidFill>
                        <a:effectLst/>
                        <a:latin typeface="Arial" pitchFamily="34" charset="0"/>
                      </a:endParaRPr>
                    </a:p>
                  </a:txBody>
                  <a:tcPr marL="92075" marR="92075" marT="46024" marB="4602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EBA8"/>
                    </a:solidFill>
                  </a:tcPr>
                </a:tc>
                <a:extLst>
                  <a:ext uri="{0D108BD9-81ED-4DB2-BD59-A6C34878D82A}">
                    <a16:rowId xmlns:a16="http://schemas.microsoft.com/office/drawing/2014/main" val="10004"/>
                  </a:ext>
                </a:extLst>
              </a:tr>
            </a:tbl>
          </a:graphicData>
        </a:graphic>
      </p:graphicFrame>
      <p:sp>
        <p:nvSpPr>
          <p:cNvPr id="2" name="TextBox 1"/>
          <p:cNvSpPr txBox="1"/>
          <p:nvPr/>
        </p:nvSpPr>
        <p:spPr>
          <a:xfrm>
            <a:off x="2463113" y="5783508"/>
            <a:ext cx="2826415"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Koch Membrane Systems</a:t>
            </a:r>
          </a:p>
        </p:txBody>
      </p:sp>
      <p:sp>
        <p:nvSpPr>
          <p:cNvPr id="10" name="TextBox 9"/>
          <p:cNvSpPr txBox="1"/>
          <p:nvPr/>
        </p:nvSpPr>
        <p:spPr>
          <a:xfrm>
            <a:off x="6527801" y="5886178"/>
            <a:ext cx="1531188" cy="369332"/>
          </a:xfrm>
          <a:prstGeom prst="rect">
            <a:avLst/>
          </a:prstGeom>
          <a:noFill/>
        </p:spPr>
        <p:txBody>
          <a:bodyPr wrap="none" rtlCol="0">
            <a:spAutoFit/>
          </a:bodyPr>
          <a:lstStyle/>
          <a:p>
            <a:r>
              <a:rPr lang="en-US" dirty="0" err="1">
                <a:latin typeface="Arial" panose="020B0604020202020204" pitchFamily="34" charset="0"/>
                <a:cs typeface="Arial" panose="020B0604020202020204" pitchFamily="34" charset="0"/>
              </a:rPr>
              <a:t>Hydranautics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7609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Note To Trainers and Students</a:t>
            </a:r>
          </a:p>
        </p:txBody>
      </p:sp>
      <p:sp>
        <p:nvSpPr>
          <p:cNvPr id="5" name="Content Placeholder 4"/>
          <p:cNvSpPr>
            <a:spLocks noGrp="1"/>
          </p:cNvSpPr>
          <p:nvPr>
            <p:ph type="body" sz="quarter" idx="10"/>
          </p:nvPr>
        </p:nvSpPr>
        <p:spPr>
          <a:xfrm>
            <a:off x="903818" y="1225751"/>
            <a:ext cx="10363200" cy="4375150"/>
          </a:xfrm>
        </p:spPr>
        <p:txBody>
          <a:bodyPr/>
          <a:lstStyle/>
          <a:p>
            <a:pPr marL="514350" indent="-514350">
              <a:buFont typeface="+mj-lt"/>
              <a:buAutoNum type="arabicPeriod"/>
            </a:pPr>
            <a:r>
              <a:rPr lang="en-US" sz="2600" dirty="0"/>
              <a:t>RO membrane content is well-covered by existing training programs such as the membrane operator courses developed by private companies and membrane organizations</a:t>
            </a:r>
          </a:p>
          <a:p>
            <a:pPr marL="514350" indent="-514350">
              <a:buFont typeface="+mj-lt"/>
              <a:buAutoNum type="arabicPeriod"/>
            </a:pPr>
            <a:r>
              <a:rPr lang="en-US" sz="2600" dirty="0"/>
              <a:t>As such, the content provided within this module is meant to provide supplemental material that is specific to direct potable reuse that should be adapted for inclusion in other training courses</a:t>
            </a:r>
          </a:p>
          <a:p>
            <a:pPr marL="514350" indent="-514350">
              <a:buFont typeface="+mj-lt"/>
              <a:buAutoNum type="arabicPeriod"/>
            </a:pPr>
            <a:r>
              <a:rPr lang="en-US" sz="2600" dirty="0"/>
              <a:t>This is NOT a stand-alone module</a:t>
            </a:r>
          </a:p>
          <a:p>
            <a:pPr marL="514350" indent="-514350">
              <a:buFont typeface="+mj-lt"/>
              <a:buAutoNum type="arabicPeriod"/>
            </a:pPr>
            <a:r>
              <a:rPr lang="en-US" sz="2600" dirty="0"/>
              <a:t>No information contained in this module should be taken as a complete training course on RO </a:t>
            </a:r>
            <a:r>
              <a:rPr lang="en-US" sz="2600" dirty="0" smtClean="0"/>
              <a:t>membranes</a:t>
            </a:r>
            <a:endParaRPr lang="en-US" sz="2600" dirty="0"/>
          </a:p>
        </p:txBody>
      </p:sp>
    </p:spTree>
    <p:extLst>
      <p:ext uri="{BB962C8B-B14F-4D97-AF65-F5344CB8AC3E}">
        <p14:creationId xmlns:p14="http://schemas.microsoft.com/office/powerpoint/2010/main" val="38770872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685800" y="433393"/>
            <a:ext cx="9982200" cy="530352"/>
          </a:xfrm>
          <a:prstGeom prst="rect">
            <a:avLst/>
          </a:prstGeom>
          <a:extLst/>
        </p:spPr>
        <p:txBody>
          <a:bodyPr vert="horz" lIns="91440" tIns="45720" rIns="91440" bIns="45720" rtlCol="0" anchor="ctr">
            <a:noAutofit/>
          </a:bodyPr>
          <a:lstStyle>
            <a:defPPr>
              <a:defRPr lang="en-US"/>
            </a:defPPr>
            <a:lvl1pPr>
              <a:lnSpc>
                <a:spcPct val="90000"/>
              </a:lnSpc>
              <a:spcBef>
                <a:spcPct val="0"/>
              </a:spcBef>
              <a:defRPr sz="4000" b="1">
                <a:solidFill>
                  <a:srgbClr val="395173"/>
                </a:solidFill>
                <a:latin typeface="Arial" panose="020B0604020202020204" pitchFamily="34" charset="0"/>
                <a:ea typeface="+mj-ea"/>
                <a:cs typeface="Arial" panose="020B0604020202020204" pitchFamily="34" charset="0"/>
              </a:defRPr>
            </a:lvl1pPr>
          </a:lstStyle>
          <a:p>
            <a:r>
              <a:rPr lang="en-US" sz="2800" dirty="0"/>
              <a:t>Reverse Osmosis Element  Pressure Vessel Assembly</a:t>
            </a:r>
          </a:p>
        </p:txBody>
      </p:sp>
      <p:sp>
        <p:nvSpPr>
          <p:cNvPr id="625667" name="AutoShape 3"/>
          <p:cNvSpPr>
            <a:spLocks noChangeArrowheads="1"/>
          </p:cNvSpPr>
          <p:nvPr/>
        </p:nvSpPr>
        <p:spPr bwMode="auto">
          <a:xfrm rot="-5400000">
            <a:off x="8396288" y="4156486"/>
            <a:ext cx="962025" cy="381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619 w 21600"/>
              <a:gd name="T13" fmla="*/ 3619 h 21600"/>
              <a:gd name="T14" fmla="*/ 17981 w 21600"/>
              <a:gd name="T15" fmla="*/ 17981 h 21600"/>
            </a:gdLst>
            <a:ahLst/>
            <a:cxnLst>
              <a:cxn ang="T8">
                <a:pos x="T0" y="T1"/>
              </a:cxn>
              <a:cxn ang="T9">
                <a:pos x="T2" y="T3"/>
              </a:cxn>
              <a:cxn ang="T10">
                <a:pos x="T4" y="T5"/>
              </a:cxn>
              <a:cxn ang="T11">
                <a:pos x="T6" y="T7"/>
              </a:cxn>
            </a:cxnLst>
            <a:rect l="T12" t="T13" r="T14" b="T15"/>
            <a:pathLst>
              <a:path w="21600" h="21600">
                <a:moveTo>
                  <a:pt x="0" y="0"/>
                </a:moveTo>
                <a:lnTo>
                  <a:pt x="3637" y="21600"/>
                </a:lnTo>
                <a:lnTo>
                  <a:pt x="17963" y="21600"/>
                </a:lnTo>
                <a:lnTo>
                  <a:pt x="21600" y="0"/>
                </a:lnTo>
                <a:close/>
              </a:path>
            </a:pathLst>
          </a:custGeom>
          <a:solidFill>
            <a:srgbClr val="C0C0C0"/>
          </a:solidFill>
          <a:ln w="9525">
            <a:solidFill>
              <a:schemeClr val="tx1"/>
            </a:solidFill>
            <a:miter lim="800000"/>
            <a:headEnd/>
            <a:tailEnd/>
          </a:ln>
        </p:spPr>
        <p:txBody>
          <a:bodyPr wrap="none" anchor="ctr"/>
          <a:lstStyle/>
          <a:p>
            <a:pPr>
              <a:defRPr/>
            </a:pPr>
            <a:endParaRPr lang="en-AU">
              <a:effectLst>
                <a:outerShdw blurRad="38100" dist="38100" dir="2700000" algn="tl">
                  <a:srgbClr val="000000">
                    <a:alpha val="43137"/>
                  </a:srgbClr>
                </a:outerShdw>
              </a:effectLst>
            </a:endParaRPr>
          </a:p>
        </p:txBody>
      </p:sp>
      <p:sp>
        <p:nvSpPr>
          <p:cNvPr id="625668" name="Line 4"/>
          <p:cNvSpPr>
            <a:spLocks noChangeShapeType="1"/>
          </p:cNvSpPr>
          <p:nvPr/>
        </p:nvSpPr>
        <p:spPr bwMode="auto">
          <a:xfrm>
            <a:off x="3076575" y="3818349"/>
            <a:ext cx="0" cy="105727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nvGrpSpPr>
          <p:cNvPr id="73733" name="Group 5"/>
          <p:cNvGrpSpPr>
            <a:grpSpLocks/>
          </p:cNvGrpSpPr>
          <p:nvPr/>
        </p:nvGrpSpPr>
        <p:grpSpPr bwMode="auto">
          <a:xfrm>
            <a:off x="8763001" y="4223161"/>
            <a:ext cx="214313" cy="233362"/>
            <a:chOff x="4374" y="1791"/>
            <a:chExt cx="129" cy="147"/>
          </a:xfrm>
        </p:grpSpPr>
        <p:sp>
          <p:nvSpPr>
            <p:cNvPr id="625670" name="AutoShape 6"/>
            <p:cNvSpPr>
              <a:spLocks noChangeArrowheads="1"/>
            </p:cNvSpPr>
            <p:nvPr/>
          </p:nvSpPr>
          <p:spPr bwMode="auto">
            <a:xfrm rot="5400000" flipH="1">
              <a:off x="4365" y="1800"/>
              <a:ext cx="147" cy="12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233 w 21600"/>
                <a:gd name="T13" fmla="*/ 3181 h 21600"/>
                <a:gd name="T14" fmla="*/ 18367 w 21600"/>
                <a:gd name="T15" fmla="*/ 18419 h 21600"/>
              </a:gdLst>
              <a:ahLst/>
              <a:cxnLst>
                <a:cxn ang="T8">
                  <a:pos x="T0" y="T1"/>
                </a:cxn>
                <a:cxn ang="T9">
                  <a:pos x="T2" y="T3"/>
                </a:cxn>
                <a:cxn ang="T10">
                  <a:pos x="T4" y="T5"/>
                </a:cxn>
                <a:cxn ang="T11">
                  <a:pos x="T6" y="T7"/>
                </a:cxn>
              </a:cxnLst>
              <a:rect l="T12" t="T13" r="T14" b="T15"/>
              <a:pathLst>
                <a:path w="21600" h="21600">
                  <a:moveTo>
                    <a:pt x="0" y="0"/>
                  </a:moveTo>
                  <a:lnTo>
                    <a:pt x="2791" y="21600"/>
                  </a:lnTo>
                  <a:lnTo>
                    <a:pt x="18809" y="21600"/>
                  </a:lnTo>
                  <a:lnTo>
                    <a:pt x="21600" y="0"/>
                  </a:lnTo>
                  <a:close/>
                </a:path>
              </a:pathLst>
            </a:custGeom>
            <a:solidFill>
              <a:schemeClr val="accent1"/>
            </a:solidFill>
            <a:ln w="9525">
              <a:solidFill>
                <a:schemeClr val="tx1"/>
              </a:solidFill>
              <a:miter lim="800000"/>
              <a:headEnd/>
              <a:tailEnd/>
            </a:ln>
          </p:spPr>
          <p:txBody>
            <a:bodyPr wrap="none" anchor="ctr"/>
            <a:lstStyle/>
            <a:p>
              <a:pPr>
                <a:defRPr/>
              </a:pPr>
              <a:endParaRPr lang="en-AU">
                <a:effectLst>
                  <a:outerShdw blurRad="38100" dist="38100" dir="2700000" algn="tl">
                    <a:srgbClr val="000000">
                      <a:alpha val="43137"/>
                    </a:srgbClr>
                  </a:outerShdw>
                </a:effectLst>
              </a:endParaRPr>
            </a:p>
          </p:txBody>
        </p:sp>
        <p:sp>
          <p:nvSpPr>
            <p:cNvPr id="73848" name="Rectangle 7"/>
            <p:cNvSpPr>
              <a:spLocks noChangeArrowheads="1"/>
            </p:cNvSpPr>
            <p:nvPr/>
          </p:nvSpPr>
          <p:spPr bwMode="auto">
            <a:xfrm flipH="1">
              <a:off x="4375" y="1832"/>
              <a:ext cx="127" cy="66"/>
            </a:xfrm>
            <a:prstGeom prst="rect">
              <a:avLst/>
            </a:prstGeom>
            <a:solidFill>
              <a:srgbClr val="FFFFFF"/>
            </a:solidFill>
            <a:ln w="6350">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25672" name="Line 8"/>
            <p:cNvSpPr>
              <a:spLocks noChangeShapeType="1"/>
            </p:cNvSpPr>
            <p:nvPr/>
          </p:nvSpPr>
          <p:spPr bwMode="auto">
            <a:xfrm flipH="1">
              <a:off x="4400" y="1823"/>
              <a:ext cx="0" cy="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sp>
        <p:nvSpPr>
          <p:cNvPr id="625673" name="Line 9"/>
          <p:cNvSpPr>
            <a:spLocks noChangeShapeType="1"/>
          </p:cNvSpPr>
          <p:nvPr/>
        </p:nvSpPr>
        <p:spPr bwMode="auto">
          <a:xfrm>
            <a:off x="2590800" y="3665948"/>
            <a:ext cx="0"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35" name="Rectangle 10" descr="Wide upward diagonal"/>
          <p:cNvSpPr>
            <a:spLocks noChangeArrowheads="1"/>
          </p:cNvSpPr>
          <p:nvPr/>
        </p:nvSpPr>
        <p:spPr bwMode="auto">
          <a:xfrm>
            <a:off x="2587625" y="3648486"/>
            <a:ext cx="6884988" cy="171450"/>
          </a:xfrm>
          <a:prstGeom prst="rect">
            <a:avLst/>
          </a:prstGeom>
          <a:pattFill prst="wdUpDiag">
            <a:fgClr>
              <a:schemeClr val="tx1"/>
            </a:fgClr>
            <a:bgClr>
              <a:schemeClr val="bg1"/>
            </a:bgClr>
          </a:patt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3736" name="Rectangle 11" descr="Wide upward diagonal"/>
          <p:cNvSpPr>
            <a:spLocks noChangeArrowheads="1"/>
          </p:cNvSpPr>
          <p:nvPr/>
        </p:nvSpPr>
        <p:spPr bwMode="auto">
          <a:xfrm flipV="1">
            <a:off x="2595563" y="4867686"/>
            <a:ext cx="6877050" cy="171450"/>
          </a:xfrm>
          <a:prstGeom prst="rect">
            <a:avLst/>
          </a:prstGeom>
          <a:pattFill prst="wdUpDiag">
            <a:fgClr>
              <a:schemeClr val="tx1"/>
            </a:fgClr>
            <a:bgClr>
              <a:schemeClr val="bg1"/>
            </a:bgClr>
          </a:patt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nvGrpSpPr>
          <p:cNvPr id="73737" name="Group 12"/>
          <p:cNvGrpSpPr>
            <a:grpSpLocks/>
          </p:cNvGrpSpPr>
          <p:nvPr/>
        </p:nvGrpSpPr>
        <p:grpSpPr bwMode="auto">
          <a:xfrm flipV="1">
            <a:off x="3492500" y="3829462"/>
            <a:ext cx="50800" cy="96837"/>
            <a:chOff x="1263" y="2271"/>
            <a:chExt cx="39" cy="73"/>
          </a:xfrm>
        </p:grpSpPr>
        <p:sp>
          <p:nvSpPr>
            <p:cNvPr id="625677" name="Line 13"/>
            <p:cNvSpPr>
              <a:spLocks noChangeShapeType="1"/>
            </p:cNvSpPr>
            <p:nvPr/>
          </p:nvSpPr>
          <p:spPr bwMode="auto">
            <a:xfrm flipV="1">
              <a:off x="1274" y="2327"/>
              <a:ext cx="28" cy="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78" name="Line 14"/>
            <p:cNvSpPr>
              <a:spLocks noChangeShapeType="1"/>
            </p:cNvSpPr>
            <p:nvPr/>
          </p:nvSpPr>
          <p:spPr bwMode="auto">
            <a:xfrm flipV="1">
              <a:off x="1263" y="2322"/>
              <a:ext cx="35" cy="1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79" name="Line 15"/>
            <p:cNvSpPr>
              <a:spLocks noChangeShapeType="1"/>
            </p:cNvSpPr>
            <p:nvPr/>
          </p:nvSpPr>
          <p:spPr bwMode="auto">
            <a:xfrm flipV="1">
              <a:off x="1293" y="2271"/>
              <a:ext cx="0" cy="5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grpSp>
        <p:nvGrpSpPr>
          <p:cNvPr id="73738" name="Group 16"/>
          <p:cNvGrpSpPr>
            <a:grpSpLocks/>
          </p:cNvGrpSpPr>
          <p:nvPr/>
        </p:nvGrpSpPr>
        <p:grpSpPr bwMode="auto">
          <a:xfrm>
            <a:off x="3484564" y="3838986"/>
            <a:ext cx="1716087" cy="1016000"/>
            <a:chOff x="486" y="1571"/>
            <a:chExt cx="1284" cy="748"/>
          </a:xfrm>
        </p:grpSpPr>
        <p:sp>
          <p:nvSpPr>
            <p:cNvPr id="73838" name="Rectangle 17"/>
            <p:cNvSpPr>
              <a:spLocks noChangeArrowheads="1"/>
            </p:cNvSpPr>
            <p:nvPr/>
          </p:nvSpPr>
          <p:spPr bwMode="auto">
            <a:xfrm>
              <a:off x="528" y="1576"/>
              <a:ext cx="1200" cy="728"/>
            </a:xfrm>
            <a:prstGeom prst="rect">
              <a:avLst/>
            </a:prstGeom>
            <a:solidFill>
              <a:srgbClr val="C0C0C0"/>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25682" name="Line 18"/>
            <p:cNvSpPr>
              <a:spLocks noChangeShapeType="1"/>
            </p:cNvSpPr>
            <p:nvPr/>
          </p:nvSpPr>
          <p:spPr bwMode="auto">
            <a:xfrm>
              <a:off x="519" y="1612"/>
              <a:ext cx="0" cy="656"/>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83" name="Line 19"/>
            <p:cNvSpPr>
              <a:spLocks noChangeShapeType="1"/>
            </p:cNvSpPr>
            <p:nvPr/>
          </p:nvSpPr>
          <p:spPr bwMode="auto">
            <a:xfrm>
              <a:off x="496" y="1582"/>
              <a:ext cx="0" cy="737"/>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84" name="Line 20"/>
            <p:cNvSpPr>
              <a:spLocks noChangeShapeType="1"/>
            </p:cNvSpPr>
            <p:nvPr/>
          </p:nvSpPr>
          <p:spPr bwMode="auto">
            <a:xfrm>
              <a:off x="1770" y="1571"/>
              <a:ext cx="0" cy="748"/>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85" name="Line 21"/>
            <p:cNvSpPr>
              <a:spLocks noChangeShapeType="1"/>
            </p:cNvSpPr>
            <p:nvPr/>
          </p:nvSpPr>
          <p:spPr bwMode="auto">
            <a:xfrm>
              <a:off x="1746" y="1612"/>
              <a:ext cx="0" cy="656"/>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843" name="Rectangle 22"/>
            <p:cNvSpPr>
              <a:spLocks noChangeArrowheads="1"/>
            </p:cNvSpPr>
            <p:nvPr/>
          </p:nvSpPr>
          <p:spPr bwMode="auto">
            <a:xfrm>
              <a:off x="486" y="1892"/>
              <a:ext cx="1281" cy="92"/>
            </a:xfrm>
            <a:prstGeom prst="rect">
              <a:avLst/>
            </a:prstGeom>
            <a:solidFill>
              <a:schemeClr val="bg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sp>
        <p:nvSpPr>
          <p:cNvPr id="73739" name="Rectangle 23"/>
          <p:cNvSpPr>
            <a:spLocks noChangeArrowheads="1"/>
          </p:cNvSpPr>
          <p:nvPr/>
        </p:nvSpPr>
        <p:spPr bwMode="auto">
          <a:xfrm>
            <a:off x="5287963" y="3851686"/>
            <a:ext cx="1604962" cy="982662"/>
          </a:xfrm>
          <a:prstGeom prst="rect">
            <a:avLst/>
          </a:prstGeom>
          <a:solidFill>
            <a:srgbClr val="C0C0C0"/>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25688" name="Line 24"/>
          <p:cNvSpPr>
            <a:spLocks noChangeShapeType="1"/>
          </p:cNvSpPr>
          <p:nvPr/>
        </p:nvSpPr>
        <p:spPr bwMode="auto">
          <a:xfrm>
            <a:off x="5275264" y="3899311"/>
            <a:ext cx="1587" cy="887412"/>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89" name="Line 25"/>
          <p:cNvSpPr>
            <a:spLocks noChangeShapeType="1"/>
          </p:cNvSpPr>
          <p:nvPr/>
        </p:nvSpPr>
        <p:spPr bwMode="auto">
          <a:xfrm>
            <a:off x="5251450" y="3853273"/>
            <a:ext cx="1588" cy="996950"/>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90" name="Line 26"/>
          <p:cNvSpPr>
            <a:spLocks noChangeShapeType="1"/>
          </p:cNvSpPr>
          <p:nvPr/>
        </p:nvSpPr>
        <p:spPr bwMode="auto">
          <a:xfrm>
            <a:off x="6945314" y="3843748"/>
            <a:ext cx="1587" cy="1011238"/>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91" name="Line 27"/>
          <p:cNvSpPr>
            <a:spLocks noChangeShapeType="1"/>
          </p:cNvSpPr>
          <p:nvPr/>
        </p:nvSpPr>
        <p:spPr bwMode="auto">
          <a:xfrm>
            <a:off x="6913564" y="3899311"/>
            <a:ext cx="1587" cy="887412"/>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44" name="Rectangle 28"/>
          <p:cNvSpPr>
            <a:spLocks noChangeArrowheads="1"/>
          </p:cNvSpPr>
          <p:nvPr/>
        </p:nvSpPr>
        <p:spPr bwMode="auto">
          <a:xfrm>
            <a:off x="5240338" y="4277136"/>
            <a:ext cx="1701800" cy="119062"/>
          </a:xfrm>
          <a:prstGeom prst="rect">
            <a:avLst/>
          </a:prstGeom>
          <a:solidFill>
            <a:schemeClr val="bg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nvGrpSpPr>
          <p:cNvPr id="73745" name="Group 29"/>
          <p:cNvGrpSpPr>
            <a:grpSpLocks/>
          </p:cNvGrpSpPr>
          <p:nvPr/>
        </p:nvGrpSpPr>
        <p:grpSpPr bwMode="auto">
          <a:xfrm>
            <a:off x="5237164" y="3826287"/>
            <a:ext cx="52387" cy="66675"/>
            <a:chOff x="2147" y="1541"/>
            <a:chExt cx="33" cy="42"/>
          </a:xfrm>
        </p:grpSpPr>
        <p:sp>
          <p:nvSpPr>
            <p:cNvPr id="625694" name="Line 30"/>
            <p:cNvSpPr>
              <a:spLocks noChangeShapeType="1"/>
            </p:cNvSpPr>
            <p:nvPr/>
          </p:nvSpPr>
          <p:spPr bwMode="auto">
            <a:xfrm>
              <a:off x="2156" y="1541"/>
              <a:ext cx="24" cy="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95" name="Line 31"/>
            <p:cNvSpPr>
              <a:spLocks noChangeShapeType="1"/>
            </p:cNvSpPr>
            <p:nvPr/>
          </p:nvSpPr>
          <p:spPr bwMode="auto">
            <a:xfrm>
              <a:off x="2147" y="1542"/>
              <a:ext cx="30" cy="1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96" name="Line 32"/>
            <p:cNvSpPr>
              <a:spLocks noChangeShapeType="1"/>
            </p:cNvSpPr>
            <p:nvPr/>
          </p:nvSpPr>
          <p:spPr bwMode="auto">
            <a:xfrm>
              <a:off x="2172" y="1549"/>
              <a:ext cx="0" cy="3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sp>
        <p:nvSpPr>
          <p:cNvPr id="73746" name="Rectangle 33"/>
          <p:cNvSpPr>
            <a:spLocks noChangeArrowheads="1"/>
          </p:cNvSpPr>
          <p:nvPr/>
        </p:nvSpPr>
        <p:spPr bwMode="auto">
          <a:xfrm>
            <a:off x="7023101" y="3843748"/>
            <a:ext cx="1604963" cy="998538"/>
          </a:xfrm>
          <a:prstGeom prst="rect">
            <a:avLst/>
          </a:prstGeom>
          <a:solidFill>
            <a:srgbClr val="C0C0C0"/>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25698" name="Line 34"/>
          <p:cNvSpPr>
            <a:spLocks noChangeShapeType="1"/>
          </p:cNvSpPr>
          <p:nvPr/>
        </p:nvSpPr>
        <p:spPr bwMode="auto">
          <a:xfrm>
            <a:off x="7010400" y="3892961"/>
            <a:ext cx="1588" cy="900112"/>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699" name="Line 35"/>
          <p:cNvSpPr>
            <a:spLocks noChangeShapeType="1"/>
          </p:cNvSpPr>
          <p:nvPr/>
        </p:nvSpPr>
        <p:spPr bwMode="auto">
          <a:xfrm>
            <a:off x="6986589" y="3846924"/>
            <a:ext cx="1587" cy="1038225"/>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nvGrpSpPr>
          <p:cNvPr id="73749" name="Group 36"/>
          <p:cNvGrpSpPr>
            <a:grpSpLocks/>
          </p:cNvGrpSpPr>
          <p:nvPr/>
        </p:nvGrpSpPr>
        <p:grpSpPr bwMode="auto">
          <a:xfrm>
            <a:off x="6972300" y="4791486"/>
            <a:ext cx="52388" cy="82550"/>
            <a:chOff x="3240" y="2149"/>
            <a:chExt cx="33" cy="52"/>
          </a:xfrm>
        </p:grpSpPr>
        <p:sp>
          <p:nvSpPr>
            <p:cNvPr id="625701" name="Line 37"/>
            <p:cNvSpPr>
              <a:spLocks noChangeShapeType="1"/>
            </p:cNvSpPr>
            <p:nvPr/>
          </p:nvSpPr>
          <p:spPr bwMode="auto">
            <a:xfrm flipV="1">
              <a:off x="3249" y="2187"/>
              <a:ext cx="24" cy="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02" name="Line 38"/>
            <p:cNvSpPr>
              <a:spLocks noChangeShapeType="1"/>
            </p:cNvSpPr>
            <p:nvPr/>
          </p:nvSpPr>
          <p:spPr bwMode="auto">
            <a:xfrm flipV="1">
              <a:off x="3240" y="2182"/>
              <a:ext cx="30" cy="1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03" name="Line 39"/>
            <p:cNvSpPr>
              <a:spLocks noChangeShapeType="1"/>
            </p:cNvSpPr>
            <p:nvPr/>
          </p:nvSpPr>
          <p:spPr bwMode="auto">
            <a:xfrm flipV="1">
              <a:off x="3265" y="2149"/>
              <a:ext cx="0" cy="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sp>
        <p:nvSpPr>
          <p:cNvPr id="73750" name="Oval 40"/>
          <p:cNvSpPr>
            <a:spLocks noChangeArrowheads="1"/>
          </p:cNvSpPr>
          <p:nvPr/>
        </p:nvSpPr>
        <p:spPr bwMode="auto">
          <a:xfrm>
            <a:off x="2286001" y="3818348"/>
            <a:ext cx="384175" cy="1041400"/>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3751" name="Rectangle 41"/>
          <p:cNvSpPr>
            <a:spLocks noChangeArrowheads="1"/>
          </p:cNvSpPr>
          <p:nvPr/>
        </p:nvSpPr>
        <p:spPr bwMode="auto">
          <a:xfrm>
            <a:off x="2286000" y="3818348"/>
            <a:ext cx="192088" cy="1041400"/>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25706" name="Line 42"/>
          <p:cNvSpPr>
            <a:spLocks noChangeShapeType="1"/>
          </p:cNvSpPr>
          <p:nvPr/>
        </p:nvSpPr>
        <p:spPr bwMode="auto">
          <a:xfrm>
            <a:off x="3395663" y="4293011"/>
            <a:ext cx="0" cy="1333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07" name="Line 43"/>
          <p:cNvSpPr>
            <a:spLocks noChangeShapeType="1"/>
          </p:cNvSpPr>
          <p:nvPr/>
        </p:nvSpPr>
        <p:spPr bwMode="auto">
          <a:xfrm>
            <a:off x="3343275" y="4293011"/>
            <a:ext cx="0" cy="1333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54" name="Rectangle 44"/>
          <p:cNvSpPr>
            <a:spLocks noChangeArrowheads="1"/>
          </p:cNvSpPr>
          <p:nvPr/>
        </p:nvSpPr>
        <p:spPr bwMode="auto">
          <a:xfrm>
            <a:off x="3016250" y="4316823"/>
            <a:ext cx="407988" cy="82550"/>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3755" name="Rectangle 45"/>
          <p:cNvSpPr>
            <a:spLocks noChangeArrowheads="1"/>
          </p:cNvSpPr>
          <p:nvPr/>
        </p:nvSpPr>
        <p:spPr bwMode="auto">
          <a:xfrm>
            <a:off x="3167063" y="4267612"/>
            <a:ext cx="63500" cy="192087"/>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3756" name="Rectangle 46"/>
          <p:cNvSpPr>
            <a:spLocks noChangeArrowheads="1"/>
          </p:cNvSpPr>
          <p:nvPr/>
        </p:nvSpPr>
        <p:spPr bwMode="auto">
          <a:xfrm>
            <a:off x="3184526" y="3523074"/>
            <a:ext cx="206375" cy="295275"/>
          </a:xfrm>
          <a:prstGeom prst="rect">
            <a:avLst/>
          </a:prstGeom>
          <a:solidFill>
            <a:schemeClr val="bg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3757" name="Text Box 47"/>
          <p:cNvSpPr txBox="1">
            <a:spLocks noChangeArrowheads="1"/>
          </p:cNvSpPr>
          <p:nvPr/>
        </p:nvSpPr>
        <p:spPr bwMode="auto">
          <a:xfrm>
            <a:off x="2863851" y="2599149"/>
            <a:ext cx="720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Feed</a:t>
            </a:r>
          </a:p>
        </p:txBody>
      </p:sp>
      <p:sp>
        <p:nvSpPr>
          <p:cNvPr id="625712" name="Line 48"/>
          <p:cNvSpPr>
            <a:spLocks noChangeShapeType="1"/>
          </p:cNvSpPr>
          <p:nvPr/>
        </p:nvSpPr>
        <p:spPr bwMode="auto">
          <a:xfrm>
            <a:off x="3275013" y="2975386"/>
            <a:ext cx="0" cy="514350"/>
          </a:xfrm>
          <a:prstGeom prst="line">
            <a:avLst/>
          </a:prstGeom>
          <a:noFill/>
          <a:ln w="381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13" name="Line 49"/>
          <p:cNvSpPr>
            <a:spLocks noChangeShapeType="1"/>
          </p:cNvSpPr>
          <p:nvPr/>
        </p:nvSpPr>
        <p:spPr bwMode="auto">
          <a:xfrm>
            <a:off x="8880475" y="5216936"/>
            <a:ext cx="0" cy="5143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60" name="Text Box 50"/>
          <p:cNvSpPr txBox="1">
            <a:spLocks noChangeArrowheads="1"/>
          </p:cNvSpPr>
          <p:nvPr/>
        </p:nvSpPr>
        <p:spPr bwMode="auto">
          <a:xfrm>
            <a:off x="8001000" y="5647149"/>
            <a:ext cx="167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Concentrate</a:t>
            </a:r>
          </a:p>
        </p:txBody>
      </p:sp>
      <p:sp>
        <p:nvSpPr>
          <p:cNvPr id="73761" name="Rectangle 51"/>
          <p:cNvSpPr>
            <a:spLocks noChangeArrowheads="1"/>
          </p:cNvSpPr>
          <p:nvPr/>
        </p:nvSpPr>
        <p:spPr bwMode="auto">
          <a:xfrm>
            <a:off x="8775701" y="4869273"/>
            <a:ext cx="206375" cy="319088"/>
          </a:xfrm>
          <a:prstGeom prst="rect">
            <a:avLst/>
          </a:prstGeom>
          <a:solidFill>
            <a:schemeClr val="bg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3762" name="Text Box 52"/>
          <p:cNvSpPr txBox="1">
            <a:spLocks noChangeArrowheads="1"/>
          </p:cNvSpPr>
          <p:nvPr/>
        </p:nvSpPr>
        <p:spPr bwMode="auto">
          <a:xfrm>
            <a:off x="9448800" y="3970749"/>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Permeate</a:t>
            </a:r>
          </a:p>
        </p:txBody>
      </p:sp>
      <p:sp>
        <p:nvSpPr>
          <p:cNvPr id="625717" name="Line 53"/>
          <p:cNvSpPr>
            <a:spLocks noChangeShapeType="1"/>
          </p:cNvSpPr>
          <p:nvPr/>
        </p:nvSpPr>
        <p:spPr bwMode="auto">
          <a:xfrm>
            <a:off x="9429750" y="4351748"/>
            <a:ext cx="590550" cy="0"/>
          </a:xfrm>
          <a:prstGeom prst="line">
            <a:avLst/>
          </a:prstGeom>
          <a:noFill/>
          <a:ln w="381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64" name="Text Box 54"/>
          <p:cNvSpPr txBox="1">
            <a:spLocks noChangeArrowheads="1"/>
          </p:cNvSpPr>
          <p:nvPr/>
        </p:nvSpPr>
        <p:spPr bwMode="auto">
          <a:xfrm>
            <a:off x="2362200" y="5570949"/>
            <a:ext cx="1409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Head</a:t>
            </a:r>
          </a:p>
        </p:txBody>
      </p:sp>
      <p:sp>
        <p:nvSpPr>
          <p:cNvPr id="73765" name="Text Box 55"/>
          <p:cNvSpPr txBox="1">
            <a:spLocks noChangeArrowheads="1"/>
          </p:cNvSpPr>
          <p:nvPr/>
        </p:nvSpPr>
        <p:spPr bwMode="auto">
          <a:xfrm>
            <a:off x="3581400" y="5570949"/>
            <a:ext cx="1981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End Adapter</a:t>
            </a:r>
          </a:p>
        </p:txBody>
      </p:sp>
      <p:sp>
        <p:nvSpPr>
          <p:cNvPr id="73766" name="Text Box 56"/>
          <p:cNvSpPr txBox="1">
            <a:spLocks noChangeArrowheads="1"/>
          </p:cNvSpPr>
          <p:nvPr/>
        </p:nvSpPr>
        <p:spPr bwMode="auto">
          <a:xfrm>
            <a:off x="6096000" y="5570949"/>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R.O. Element</a:t>
            </a:r>
          </a:p>
        </p:txBody>
      </p:sp>
      <p:sp>
        <p:nvSpPr>
          <p:cNvPr id="73767" name="Text Box 57"/>
          <p:cNvSpPr txBox="1">
            <a:spLocks noChangeArrowheads="1"/>
          </p:cNvSpPr>
          <p:nvPr/>
        </p:nvSpPr>
        <p:spPr bwMode="auto">
          <a:xfrm>
            <a:off x="5334000" y="3056349"/>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Interconnector</a:t>
            </a:r>
          </a:p>
        </p:txBody>
      </p:sp>
      <p:sp>
        <p:nvSpPr>
          <p:cNvPr id="73768" name="Text Box 58"/>
          <p:cNvSpPr txBox="1">
            <a:spLocks noChangeArrowheads="1"/>
          </p:cNvSpPr>
          <p:nvPr/>
        </p:nvSpPr>
        <p:spPr bwMode="auto">
          <a:xfrm>
            <a:off x="4038600" y="3056349"/>
            <a:ext cx="1295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O-rings</a:t>
            </a:r>
          </a:p>
        </p:txBody>
      </p:sp>
      <p:sp>
        <p:nvSpPr>
          <p:cNvPr id="625723" name="Line 59"/>
          <p:cNvSpPr>
            <a:spLocks noChangeShapeType="1"/>
          </p:cNvSpPr>
          <p:nvPr/>
        </p:nvSpPr>
        <p:spPr bwMode="auto">
          <a:xfrm>
            <a:off x="4572001" y="3437348"/>
            <a:ext cx="485775" cy="81915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70" name="Text Box 60"/>
          <p:cNvSpPr txBox="1">
            <a:spLocks noChangeArrowheads="1"/>
          </p:cNvSpPr>
          <p:nvPr/>
        </p:nvSpPr>
        <p:spPr bwMode="auto">
          <a:xfrm>
            <a:off x="7543800" y="3056349"/>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dirty="0">
                <a:latin typeface="Arial" panose="020B0604020202020204" pitchFamily="34" charset="0"/>
              </a:rPr>
              <a:t>Brine Seal</a:t>
            </a:r>
          </a:p>
        </p:txBody>
      </p:sp>
      <p:sp>
        <p:nvSpPr>
          <p:cNvPr id="625725" name="Line 61"/>
          <p:cNvSpPr>
            <a:spLocks noChangeShapeType="1"/>
          </p:cNvSpPr>
          <p:nvPr/>
        </p:nvSpPr>
        <p:spPr bwMode="auto">
          <a:xfrm flipH="1">
            <a:off x="7010400" y="3437348"/>
            <a:ext cx="60960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26" name="Line 62"/>
          <p:cNvSpPr>
            <a:spLocks noChangeShapeType="1"/>
          </p:cNvSpPr>
          <p:nvPr/>
        </p:nvSpPr>
        <p:spPr bwMode="auto">
          <a:xfrm flipH="1" flipV="1">
            <a:off x="3276600" y="4427948"/>
            <a:ext cx="914400" cy="121920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27" name="Line 63"/>
          <p:cNvSpPr>
            <a:spLocks noChangeShapeType="1"/>
          </p:cNvSpPr>
          <p:nvPr/>
        </p:nvSpPr>
        <p:spPr bwMode="auto">
          <a:xfrm flipH="1" flipV="1">
            <a:off x="2438400" y="4885148"/>
            <a:ext cx="228600" cy="76200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28" name="Line 64"/>
          <p:cNvSpPr>
            <a:spLocks noChangeShapeType="1"/>
          </p:cNvSpPr>
          <p:nvPr/>
        </p:nvSpPr>
        <p:spPr bwMode="auto">
          <a:xfrm flipH="1" flipV="1">
            <a:off x="6096000" y="4504148"/>
            <a:ext cx="762000" cy="106680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nvGrpSpPr>
          <p:cNvPr id="73775" name="Group 65"/>
          <p:cNvGrpSpPr>
            <a:grpSpLocks/>
          </p:cNvGrpSpPr>
          <p:nvPr/>
        </p:nvGrpSpPr>
        <p:grpSpPr bwMode="auto">
          <a:xfrm>
            <a:off x="6973889" y="3823112"/>
            <a:ext cx="52387" cy="66675"/>
            <a:chOff x="2147" y="1541"/>
            <a:chExt cx="33" cy="42"/>
          </a:xfrm>
        </p:grpSpPr>
        <p:sp>
          <p:nvSpPr>
            <p:cNvPr id="625730" name="Line 66"/>
            <p:cNvSpPr>
              <a:spLocks noChangeShapeType="1"/>
            </p:cNvSpPr>
            <p:nvPr/>
          </p:nvSpPr>
          <p:spPr bwMode="auto">
            <a:xfrm>
              <a:off x="2156" y="1541"/>
              <a:ext cx="24" cy="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31" name="Line 67"/>
            <p:cNvSpPr>
              <a:spLocks noChangeShapeType="1"/>
            </p:cNvSpPr>
            <p:nvPr/>
          </p:nvSpPr>
          <p:spPr bwMode="auto">
            <a:xfrm>
              <a:off x="2147" y="1542"/>
              <a:ext cx="30" cy="1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32" name="Line 68"/>
            <p:cNvSpPr>
              <a:spLocks noChangeShapeType="1"/>
            </p:cNvSpPr>
            <p:nvPr/>
          </p:nvSpPr>
          <p:spPr bwMode="auto">
            <a:xfrm>
              <a:off x="2172" y="1549"/>
              <a:ext cx="0" cy="3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grpSp>
        <p:nvGrpSpPr>
          <p:cNvPr id="73776" name="Group 69"/>
          <p:cNvGrpSpPr>
            <a:grpSpLocks/>
          </p:cNvGrpSpPr>
          <p:nvPr/>
        </p:nvGrpSpPr>
        <p:grpSpPr bwMode="auto">
          <a:xfrm>
            <a:off x="5243514" y="4783548"/>
            <a:ext cx="52387" cy="82550"/>
            <a:chOff x="3240" y="2149"/>
            <a:chExt cx="33" cy="52"/>
          </a:xfrm>
        </p:grpSpPr>
        <p:sp>
          <p:nvSpPr>
            <p:cNvPr id="625734" name="Line 70"/>
            <p:cNvSpPr>
              <a:spLocks noChangeShapeType="1"/>
            </p:cNvSpPr>
            <p:nvPr/>
          </p:nvSpPr>
          <p:spPr bwMode="auto">
            <a:xfrm flipV="1">
              <a:off x="3249" y="2187"/>
              <a:ext cx="24" cy="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35" name="Line 71"/>
            <p:cNvSpPr>
              <a:spLocks noChangeShapeType="1"/>
            </p:cNvSpPr>
            <p:nvPr/>
          </p:nvSpPr>
          <p:spPr bwMode="auto">
            <a:xfrm flipV="1">
              <a:off x="3240" y="2182"/>
              <a:ext cx="30" cy="1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36" name="Line 72"/>
            <p:cNvSpPr>
              <a:spLocks noChangeShapeType="1"/>
            </p:cNvSpPr>
            <p:nvPr/>
          </p:nvSpPr>
          <p:spPr bwMode="auto">
            <a:xfrm flipV="1">
              <a:off x="3265" y="2149"/>
              <a:ext cx="0" cy="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grpSp>
        <p:nvGrpSpPr>
          <p:cNvPr id="73777" name="Group 73"/>
          <p:cNvGrpSpPr>
            <a:grpSpLocks/>
          </p:cNvGrpSpPr>
          <p:nvPr/>
        </p:nvGrpSpPr>
        <p:grpSpPr bwMode="auto">
          <a:xfrm>
            <a:off x="3489325" y="4780373"/>
            <a:ext cx="52388" cy="82550"/>
            <a:chOff x="3240" y="2149"/>
            <a:chExt cx="33" cy="52"/>
          </a:xfrm>
        </p:grpSpPr>
        <p:sp>
          <p:nvSpPr>
            <p:cNvPr id="625738" name="Line 74"/>
            <p:cNvSpPr>
              <a:spLocks noChangeShapeType="1"/>
            </p:cNvSpPr>
            <p:nvPr/>
          </p:nvSpPr>
          <p:spPr bwMode="auto">
            <a:xfrm flipV="1">
              <a:off x="3249" y="2187"/>
              <a:ext cx="24" cy="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39" name="Line 75"/>
            <p:cNvSpPr>
              <a:spLocks noChangeShapeType="1"/>
            </p:cNvSpPr>
            <p:nvPr/>
          </p:nvSpPr>
          <p:spPr bwMode="auto">
            <a:xfrm flipV="1">
              <a:off x="3240" y="2182"/>
              <a:ext cx="30" cy="1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40" name="Line 76"/>
            <p:cNvSpPr>
              <a:spLocks noChangeShapeType="1"/>
            </p:cNvSpPr>
            <p:nvPr/>
          </p:nvSpPr>
          <p:spPr bwMode="auto">
            <a:xfrm flipV="1">
              <a:off x="3265" y="2149"/>
              <a:ext cx="0" cy="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grpSp>
        <p:nvGrpSpPr>
          <p:cNvPr id="73778" name="Group 77"/>
          <p:cNvGrpSpPr>
            <a:grpSpLocks/>
          </p:cNvGrpSpPr>
          <p:nvPr/>
        </p:nvGrpSpPr>
        <p:grpSpPr bwMode="auto">
          <a:xfrm>
            <a:off x="5029200" y="4275548"/>
            <a:ext cx="369888" cy="127000"/>
            <a:chOff x="2016" y="1824"/>
            <a:chExt cx="233" cy="80"/>
          </a:xfrm>
        </p:grpSpPr>
        <p:sp>
          <p:nvSpPr>
            <p:cNvPr id="625742" name="Line 78"/>
            <p:cNvSpPr>
              <a:spLocks noChangeShapeType="1"/>
            </p:cNvSpPr>
            <p:nvPr/>
          </p:nvSpPr>
          <p:spPr bwMode="auto">
            <a:xfrm>
              <a:off x="2236" y="1824"/>
              <a:ext cx="0" cy="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43" name="Line 79"/>
            <p:cNvSpPr>
              <a:spLocks noChangeShapeType="1"/>
            </p:cNvSpPr>
            <p:nvPr/>
          </p:nvSpPr>
          <p:spPr bwMode="auto">
            <a:xfrm>
              <a:off x="2032" y="1828"/>
              <a:ext cx="4" cy="7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44" name="Line 80"/>
            <p:cNvSpPr>
              <a:spLocks noChangeShapeType="1"/>
            </p:cNvSpPr>
            <p:nvPr/>
          </p:nvSpPr>
          <p:spPr bwMode="auto">
            <a:xfrm>
              <a:off x="2206" y="1824"/>
              <a:ext cx="0" cy="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45" name="Line 81"/>
            <p:cNvSpPr>
              <a:spLocks noChangeShapeType="1"/>
            </p:cNvSpPr>
            <p:nvPr/>
          </p:nvSpPr>
          <p:spPr bwMode="auto">
            <a:xfrm>
              <a:off x="2064" y="1824"/>
              <a:ext cx="0" cy="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822" name="Rectangle 82"/>
            <p:cNvSpPr>
              <a:spLocks noChangeArrowheads="1"/>
            </p:cNvSpPr>
            <p:nvPr/>
          </p:nvSpPr>
          <p:spPr bwMode="auto">
            <a:xfrm>
              <a:off x="2016" y="1841"/>
              <a:ext cx="233" cy="43"/>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sp>
        <p:nvSpPr>
          <p:cNvPr id="73779" name="Oval 83"/>
          <p:cNvSpPr>
            <a:spLocks noChangeArrowheads="1"/>
          </p:cNvSpPr>
          <p:nvPr/>
        </p:nvSpPr>
        <p:spPr bwMode="auto">
          <a:xfrm flipH="1">
            <a:off x="8959851" y="3826286"/>
            <a:ext cx="384175" cy="1033462"/>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3780" name="Rectangle 84"/>
          <p:cNvSpPr>
            <a:spLocks noChangeArrowheads="1"/>
          </p:cNvSpPr>
          <p:nvPr/>
        </p:nvSpPr>
        <p:spPr bwMode="auto">
          <a:xfrm flipH="1">
            <a:off x="9151939" y="3826286"/>
            <a:ext cx="192087" cy="1033462"/>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25749" name="Line 85"/>
          <p:cNvSpPr>
            <a:spLocks noChangeShapeType="1"/>
          </p:cNvSpPr>
          <p:nvPr/>
        </p:nvSpPr>
        <p:spPr bwMode="auto">
          <a:xfrm>
            <a:off x="8680450" y="3837398"/>
            <a:ext cx="1588" cy="1023938"/>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50" name="Line 86"/>
          <p:cNvSpPr>
            <a:spLocks noChangeShapeType="1"/>
          </p:cNvSpPr>
          <p:nvPr/>
        </p:nvSpPr>
        <p:spPr bwMode="auto">
          <a:xfrm>
            <a:off x="8648700" y="3892961"/>
            <a:ext cx="1588" cy="900112"/>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83" name="Rectangle 87"/>
          <p:cNvSpPr>
            <a:spLocks noChangeArrowheads="1"/>
          </p:cNvSpPr>
          <p:nvPr/>
        </p:nvSpPr>
        <p:spPr bwMode="auto">
          <a:xfrm>
            <a:off x="6975475" y="4277136"/>
            <a:ext cx="1701800" cy="120650"/>
          </a:xfrm>
          <a:prstGeom prst="rect">
            <a:avLst/>
          </a:prstGeom>
          <a:solidFill>
            <a:schemeClr val="bg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25752" name="Line 88"/>
          <p:cNvSpPr>
            <a:spLocks noChangeShapeType="1"/>
          </p:cNvSpPr>
          <p:nvPr/>
        </p:nvSpPr>
        <p:spPr bwMode="auto">
          <a:xfrm>
            <a:off x="8550275" y="4281898"/>
            <a:ext cx="6350" cy="1206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53" name="Line 89"/>
          <p:cNvSpPr>
            <a:spLocks noChangeShapeType="1"/>
          </p:cNvSpPr>
          <p:nvPr/>
        </p:nvSpPr>
        <p:spPr bwMode="auto">
          <a:xfrm>
            <a:off x="8601075" y="4275548"/>
            <a:ext cx="0" cy="1270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86" name="Rectangle 90"/>
          <p:cNvSpPr>
            <a:spLocks noChangeArrowheads="1"/>
          </p:cNvSpPr>
          <p:nvPr/>
        </p:nvSpPr>
        <p:spPr bwMode="auto">
          <a:xfrm>
            <a:off x="8524875" y="4302536"/>
            <a:ext cx="369888" cy="68262"/>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3787" name="Rectangle 91"/>
          <p:cNvSpPr>
            <a:spLocks noChangeArrowheads="1"/>
          </p:cNvSpPr>
          <p:nvPr/>
        </p:nvSpPr>
        <p:spPr bwMode="auto">
          <a:xfrm>
            <a:off x="8691563" y="4248562"/>
            <a:ext cx="63500" cy="192087"/>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nvGrpSpPr>
          <p:cNvPr id="73788" name="Group 92"/>
          <p:cNvGrpSpPr>
            <a:grpSpLocks/>
          </p:cNvGrpSpPr>
          <p:nvPr/>
        </p:nvGrpSpPr>
        <p:grpSpPr bwMode="auto">
          <a:xfrm>
            <a:off x="6772275" y="4277136"/>
            <a:ext cx="369888" cy="127000"/>
            <a:chOff x="3114" y="1825"/>
            <a:chExt cx="233" cy="80"/>
          </a:xfrm>
        </p:grpSpPr>
        <p:sp>
          <p:nvSpPr>
            <p:cNvPr id="625757" name="Line 93"/>
            <p:cNvSpPr>
              <a:spLocks noChangeShapeType="1"/>
            </p:cNvSpPr>
            <p:nvPr/>
          </p:nvSpPr>
          <p:spPr bwMode="auto">
            <a:xfrm>
              <a:off x="3334" y="1825"/>
              <a:ext cx="0" cy="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58" name="Line 94"/>
            <p:cNvSpPr>
              <a:spLocks noChangeShapeType="1"/>
            </p:cNvSpPr>
            <p:nvPr/>
          </p:nvSpPr>
          <p:spPr bwMode="auto">
            <a:xfrm>
              <a:off x="3130" y="1829"/>
              <a:ext cx="4" cy="7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59" name="Line 95"/>
            <p:cNvSpPr>
              <a:spLocks noChangeShapeType="1"/>
            </p:cNvSpPr>
            <p:nvPr/>
          </p:nvSpPr>
          <p:spPr bwMode="auto">
            <a:xfrm>
              <a:off x="3304" y="1825"/>
              <a:ext cx="0" cy="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60" name="Line 96"/>
            <p:cNvSpPr>
              <a:spLocks noChangeShapeType="1"/>
            </p:cNvSpPr>
            <p:nvPr/>
          </p:nvSpPr>
          <p:spPr bwMode="auto">
            <a:xfrm>
              <a:off x="3162" y="1825"/>
              <a:ext cx="0" cy="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817" name="Rectangle 97"/>
            <p:cNvSpPr>
              <a:spLocks noChangeArrowheads="1"/>
            </p:cNvSpPr>
            <p:nvPr/>
          </p:nvSpPr>
          <p:spPr bwMode="auto">
            <a:xfrm>
              <a:off x="3114" y="1842"/>
              <a:ext cx="233" cy="43"/>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sp>
        <p:nvSpPr>
          <p:cNvPr id="625762" name="Line 98"/>
          <p:cNvSpPr>
            <a:spLocks noChangeShapeType="1"/>
          </p:cNvSpPr>
          <p:nvPr/>
        </p:nvSpPr>
        <p:spPr bwMode="auto">
          <a:xfrm>
            <a:off x="9467850" y="3646898"/>
            <a:ext cx="0" cy="13906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90" name="Text Box 99"/>
          <p:cNvSpPr txBox="1">
            <a:spLocks noChangeArrowheads="1"/>
          </p:cNvSpPr>
          <p:nvPr/>
        </p:nvSpPr>
        <p:spPr bwMode="auto">
          <a:xfrm>
            <a:off x="4267200" y="5266149"/>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Pressure Vessel</a:t>
            </a:r>
          </a:p>
        </p:txBody>
      </p:sp>
      <p:sp>
        <p:nvSpPr>
          <p:cNvPr id="625764" name="Line 100"/>
          <p:cNvSpPr>
            <a:spLocks noChangeShapeType="1"/>
          </p:cNvSpPr>
          <p:nvPr/>
        </p:nvSpPr>
        <p:spPr bwMode="auto">
          <a:xfrm flipH="1" flipV="1">
            <a:off x="4876800" y="5037548"/>
            <a:ext cx="152400" cy="30480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nvGrpSpPr>
          <p:cNvPr id="73792" name="Group 101"/>
          <p:cNvGrpSpPr>
            <a:grpSpLocks/>
          </p:cNvGrpSpPr>
          <p:nvPr/>
        </p:nvGrpSpPr>
        <p:grpSpPr bwMode="auto">
          <a:xfrm>
            <a:off x="2670175" y="4229511"/>
            <a:ext cx="280988" cy="233362"/>
            <a:chOff x="530" y="1795"/>
            <a:chExt cx="177" cy="147"/>
          </a:xfrm>
        </p:grpSpPr>
        <p:sp>
          <p:nvSpPr>
            <p:cNvPr id="625766" name="AutoShape 102"/>
            <p:cNvSpPr>
              <a:spLocks noChangeArrowheads="1"/>
            </p:cNvSpPr>
            <p:nvPr/>
          </p:nvSpPr>
          <p:spPr bwMode="auto">
            <a:xfrm rot="-5400000">
              <a:off x="545" y="1780"/>
              <a:ext cx="147" cy="17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527 w 21600"/>
                <a:gd name="T13" fmla="*/ 3539 h 21600"/>
                <a:gd name="T14" fmla="*/ 18073 w 21600"/>
                <a:gd name="T15" fmla="*/ 18061 h 21600"/>
              </a:gdLst>
              <a:ahLst/>
              <a:cxnLst>
                <a:cxn ang="T8">
                  <a:pos x="T0" y="T1"/>
                </a:cxn>
                <a:cxn ang="T9">
                  <a:pos x="T2" y="T3"/>
                </a:cxn>
                <a:cxn ang="T10">
                  <a:pos x="T4" y="T5"/>
                </a:cxn>
                <a:cxn ang="T11">
                  <a:pos x="T6" y="T7"/>
                </a:cxn>
              </a:cxnLst>
              <a:rect l="T12" t="T13" r="T14" b="T15"/>
              <a:pathLst>
                <a:path w="21600" h="21600">
                  <a:moveTo>
                    <a:pt x="0" y="0"/>
                  </a:moveTo>
                  <a:lnTo>
                    <a:pt x="3379" y="21600"/>
                  </a:lnTo>
                  <a:lnTo>
                    <a:pt x="18221" y="21600"/>
                  </a:lnTo>
                  <a:lnTo>
                    <a:pt x="21600" y="0"/>
                  </a:lnTo>
                  <a:close/>
                </a:path>
              </a:pathLst>
            </a:custGeom>
            <a:solidFill>
              <a:schemeClr val="accent1"/>
            </a:solidFill>
            <a:ln w="9525">
              <a:solidFill>
                <a:schemeClr val="tx1"/>
              </a:solidFill>
              <a:miter lim="800000"/>
              <a:headEnd/>
              <a:tailEnd/>
            </a:ln>
          </p:spPr>
          <p:txBody>
            <a:bodyPr wrap="none" anchor="ctr"/>
            <a:lstStyle/>
            <a:p>
              <a:pPr>
                <a:defRPr/>
              </a:pPr>
              <a:endParaRPr lang="en-AU">
                <a:effectLst>
                  <a:outerShdw blurRad="38100" dist="38100" dir="2700000" algn="tl">
                    <a:srgbClr val="000000">
                      <a:alpha val="43137"/>
                    </a:srgbClr>
                  </a:outerShdw>
                </a:effectLst>
              </a:endParaRPr>
            </a:p>
          </p:txBody>
        </p:sp>
        <p:sp>
          <p:nvSpPr>
            <p:cNvPr id="73811" name="Rectangle 103"/>
            <p:cNvSpPr>
              <a:spLocks noChangeArrowheads="1"/>
            </p:cNvSpPr>
            <p:nvPr/>
          </p:nvSpPr>
          <p:spPr bwMode="auto">
            <a:xfrm>
              <a:off x="531" y="1836"/>
              <a:ext cx="174" cy="66"/>
            </a:xfrm>
            <a:prstGeom prst="rect">
              <a:avLst/>
            </a:prstGeom>
            <a:solidFill>
              <a:srgbClr val="FFFFFF"/>
            </a:solidFill>
            <a:ln w="6350">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625768" name="Line 104"/>
            <p:cNvSpPr>
              <a:spLocks noChangeShapeType="1"/>
            </p:cNvSpPr>
            <p:nvPr/>
          </p:nvSpPr>
          <p:spPr bwMode="auto">
            <a:xfrm>
              <a:off x="672" y="1827"/>
              <a:ext cx="0" cy="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grpSp>
      <p:sp>
        <p:nvSpPr>
          <p:cNvPr id="625769" name="Line 105"/>
          <p:cNvSpPr>
            <a:spLocks noChangeShapeType="1"/>
          </p:cNvSpPr>
          <p:nvPr/>
        </p:nvSpPr>
        <p:spPr bwMode="auto">
          <a:xfrm flipH="1">
            <a:off x="5181600" y="3437349"/>
            <a:ext cx="1085850" cy="904875"/>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70" name="Line 106"/>
          <p:cNvSpPr>
            <a:spLocks noChangeShapeType="1"/>
          </p:cNvSpPr>
          <p:nvPr/>
        </p:nvSpPr>
        <p:spPr bwMode="auto">
          <a:xfrm flipH="1">
            <a:off x="2924176" y="3437348"/>
            <a:ext cx="1343025" cy="83820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71" name="Line 107"/>
          <p:cNvSpPr>
            <a:spLocks noChangeShapeType="1"/>
          </p:cNvSpPr>
          <p:nvPr/>
        </p:nvSpPr>
        <p:spPr bwMode="auto">
          <a:xfrm flipH="1">
            <a:off x="3390900" y="3437349"/>
            <a:ext cx="952500" cy="828675"/>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72" name="Line 108"/>
          <p:cNvSpPr>
            <a:spLocks noChangeShapeType="1"/>
          </p:cNvSpPr>
          <p:nvPr/>
        </p:nvSpPr>
        <p:spPr bwMode="auto">
          <a:xfrm>
            <a:off x="2209800" y="3742148"/>
            <a:ext cx="0" cy="1219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73" name="Line 109"/>
          <p:cNvSpPr>
            <a:spLocks noChangeShapeType="1"/>
          </p:cNvSpPr>
          <p:nvPr/>
        </p:nvSpPr>
        <p:spPr bwMode="auto">
          <a:xfrm>
            <a:off x="9363075" y="3742148"/>
            <a:ext cx="0" cy="1219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798" name="Text Box 110"/>
          <p:cNvSpPr txBox="1">
            <a:spLocks noChangeArrowheads="1"/>
          </p:cNvSpPr>
          <p:nvPr/>
        </p:nvSpPr>
        <p:spPr bwMode="auto">
          <a:xfrm>
            <a:off x="1524000" y="6028149"/>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Retaining Ring</a:t>
            </a:r>
          </a:p>
        </p:txBody>
      </p:sp>
      <p:sp>
        <p:nvSpPr>
          <p:cNvPr id="625775" name="Line 111"/>
          <p:cNvSpPr>
            <a:spLocks noChangeShapeType="1"/>
          </p:cNvSpPr>
          <p:nvPr/>
        </p:nvSpPr>
        <p:spPr bwMode="auto">
          <a:xfrm flipH="1" flipV="1">
            <a:off x="2209800" y="4961348"/>
            <a:ext cx="152400" cy="106680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76" name="Line 112"/>
          <p:cNvSpPr>
            <a:spLocks noChangeShapeType="1"/>
          </p:cNvSpPr>
          <p:nvPr/>
        </p:nvSpPr>
        <p:spPr bwMode="auto">
          <a:xfrm>
            <a:off x="2905125" y="3770723"/>
            <a:ext cx="0" cy="571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77" name="Line 113"/>
          <p:cNvSpPr>
            <a:spLocks noChangeShapeType="1"/>
          </p:cNvSpPr>
          <p:nvPr/>
        </p:nvSpPr>
        <p:spPr bwMode="auto">
          <a:xfrm>
            <a:off x="2905125" y="4875623"/>
            <a:ext cx="0" cy="571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802" name="Text Box 114"/>
          <p:cNvSpPr txBox="1">
            <a:spLocks noChangeArrowheads="1"/>
          </p:cNvSpPr>
          <p:nvPr/>
        </p:nvSpPr>
        <p:spPr bwMode="auto">
          <a:xfrm>
            <a:off x="2667000" y="5266149"/>
            <a:ext cx="1409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Head Seal</a:t>
            </a:r>
          </a:p>
        </p:txBody>
      </p:sp>
      <p:sp>
        <p:nvSpPr>
          <p:cNvPr id="625779" name="Line 115"/>
          <p:cNvSpPr>
            <a:spLocks noChangeShapeType="1"/>
          </p:cNvSpPr>
          <p:nvPr/>
        </p:nvSpPr>
        <p:spPr bwMode="auto">
          <a:xfrm flipH="1" flipV="1">
            <a:off x="3124200" y="4656548"/>
            <a:ext cx="152400" cy="60960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80" name="Line 116"/>
          <p:cNvSpPr>
            <a:spLocks noChangeShapeType="1"/>
          </p:cNvSpPr>
          <p:nvPr/>
        </p:nvSpPr>
        <p:spPr bwMode="auto">
          <a:xfrm>
            <a:off x="8686801" y="3865974"/>
            <a:ext cx="333375" cy="1238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625781" name="Line 117"/>
          <p:cNvSpPr>
            <a:spLocks noChangeShapeType="1"/>
          </p:cNvSpPr>
          <p:nvPr/>
        </p:nvSpPr>
        <p:spPr bwMode="auto">
          <a:xfrm flipV="1">
            <a:off x="8696326" y="4704174"/>
            <a:ext cx="333375" cy="1238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p:nvSpPr>
          <p:cNvPr id="73806" name="Text Box 118"/>
          <p:cNvSpPr txBox="1">
            <a:spLocks noChangeArrowheads="1"/>
          </p:cNvSpPr>
          <p:nvPr/>
        </p:nvSpPr>
        <p:spPr bwMode="auto">
          <a:xfrm>
            <a:off x="7137400" y="5266149"/>
            <a:ext cx="170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dirty="0">
                <a:latin typeface="Arial" panose="020B0604020202020204" pitchFamily="34" charset="0"/>
              </a:rPr>
              <a:t>Thrust Cone</a:t>
            </a:r>
          </a:p>
        </p:txBody>
      </p:sp>
      <p:sp>
        <p:nvSpPr>
          <p:cNvPr id="625783" name="Line 119"/>
          <p:cNvSpPr>
            <a:spLocks noChangeShapeType="1"/>
          </p:cNvSpPr>
          <p:nvPr/>
        </p:nvSpPr>
        <p:spPr bwMode="auto">
          <a:xfrm flipV="1">
            <a:off x="8077200" y="4656548"/>
            <a:ext cx="762000" cy="60960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en-AU">
              <a:effectLst>
                <a:outerShdw blurRad="38100" dist="38100" dir="2700000" algn="tl">
                  <a:srgbClr val="000000">
                    <a:alpha val="43137"/>
                  </a:srgbClr>
                </a:outerShdw>
              </a:effectLst>
            </a:endParaRPr>
          </a:p>
        </p:txBody>
      </p:sp>
      <p:sp useBgFill="1">
        <p:nvSpPr>
          <p:cNvPr id="73808" name="Rectangle 121"/>
          <p:cNvSpPr>
            <a:spLocks noChangeArrowheads="1"/>
          </p:cNvSpPr>
          <p:nvPr/>
        </p:nvSpPr>
        <p:spPr bwMode="auto">
          <a:xfrm rot="-2754184">
            <a:off x="5784057" y="3842955"/>
            <a:ext cx="1095375" cy="138112"/>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useBgFill="1">
        <p:nvSpPr>
          <p:cNvPr id="73809" name="Rectangle 122"/>
          <p:cNvSpPr>
            <a:spLocks noChangeArrowheads="1"/>
          </p:cNvSpPr>
          <p:nvPr/>
        </p:nvSpPr>
        <p:spPr bwMode="auto">
          <a:xfrm rot="-2754184">
            <a:off x="5155407" y="4681155"/>
            <a:ext cx="1095375" cy="138112"/>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pic>
        <p:nvPicPr>
          <p:cNvPr id="122" name="Content Placeholder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15269" y="1069848"/>
            <a:ext cx="3665180" cy="1836080"/>
          </a:xfrm>
          <a:prstGeom prst="rect">
            <a:avLst/>
          </a:prstGeom>
        </p:spPr>
      </p:pic>
      <p:sp>
        <p:nvSpPr>
          <p:cNvPr id="123" name="TextBox 122"/>
          <p:cNvSpPr txBox="1"/>
          <p:nvPr/>
        </p:nvSpPr>
        <p:spPr>
          <a:xfrm>
            <a:off x="9492646" y="5937662"/>
            <a:ext cx="2634054"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Courtesy Separation Processes </a:t>
            </a:r>
            <a:r>
              <a:rPr lang="en-US" sz="1200" dirty="0" smtClean="0">
                <a:latin typeface="Arial" panose="020B0604020202020204" pitchFamily="34" charset="0"/>
                <a:cs typeface="Arial" panose="020B0604020202020204" pitchFamily="34" charset="0"/>
              </a:rPr>
              <a:t>Inc.</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4497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title"/>
          </p:nvPr>
        </p:nvSpPr>
        <p:spPr>
          <a:xfrm>
            <a:off x="685800" y="541964"/>
            <a:ext cx="10379243" cy="533400"/>
          </a:xfrm>
          <a:prstGeom prst="rect">
            <a:avLst/>
          </a:prstGeom>
          <a:extLst/>
        </p:spPr>
        <p:txBody>
          <a:bodyPr vert="horz" lIns="91440" tIns="45720" rIns="91440" bIns="45720" rtlCol="0" anchor="ctr">
            <a:noAutofit/>
          </a:bodyPr>
          <a:lstStyle/>
          <a:p>
            <a:r>
              <a:rPr lang="en-AU" sz="2800" dirty="0"/>
              <a:t>Pressure Vessels Assembled to ASTM Requirements and Rated by Feed Pressure</a:t>
            </a:r>
          </a:p>
        </p:txBody>
      </p:sp>
      <p:pic>
        <p:nvPicPr>
          <p:cNvPr id="74755" name="Picture 5" descr="Finished Vessels"/>
          <p:cNvPicPr>
            <a:picLocks noGrp="1" noChangeAspect="1" noChangeArrowheads="1"/>
          </p:cNvPicPr>
          <p:nvPr>
            <p:ph idx="4294967295"/>
          </p:nvPr>
        </p:nvPicPr>
        <p:blipFill>
          <a:blip r:embed="rId2">
            <a:extLst>
              <a:ext uri="{28A0092B-C50C-407E-A947-70E740481C1C}">
                <a14:useLocalDpi xmlns:a14="http://schemas.microsoft.com/office/drawing/2010/main"/>
              </a:ext>
            </a:extLst>
          </a:blip>
          <a:srcRect/>
          <a:stretch>
            <a:fillRect/>
          </a:stretch>
        </p:blipFill>
        <p:spPr>
          <a:xfrm>
            <a:off x="2927839" y="1397245"/>
            <a:ext cx="5454650" cy="4762500"/>
          </a:xfrm>
          <a:prstGeom prst="rect">
            <a:avLst/>
          </a:prstGeom>
          <a:noFill/>
        </p:spPr>
      </p:pic>
    </p:spTree>
    <p:extLst>
      <p:ext uri="{BB962C8B-B14F-4D97-AF65-F5344CB8AC3E}">
        <p14:creationId xmlns:p14="http://schemas.microsoft.com/office/powerpoint/2010/main" val="2856283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28330" y="512032"/>
            <a:ext cx="11265195" cy="533400"/>
          </a:xfrm>
          <a:prstGeom prst="rect">
            <a:avLst/>
          </a:prstGeom>
          <a:extLst/>
        </p:spPr>
        <p:txBody>
          <a:bodyPr vert="horz" lIns="91440" tIns="45720" rIns="91440" bIns="45720" rtlCol="0" anchor="ctr">
            <a:noAutofit/>
          </a:bodyPr>
          <a:lstStyle/>
          <a:p>
            <a:r>
              <a:rPr lang="en-US" sz="2800" dirty="0"/>
              <a:t>RO Skid </a:t>
            </a:r>
            <a:r>
              <a:rPr lang="en-US" sz="2800" dirty="0" smtClean="0"/>
              <a:t>Consist </a:t>
            </a:r>
            <a:r>
              <a:rPr lang="en-US" sz="2800" dirty="0"/>
              <a:t>of </a:t>
            </a:r>
            <a:r>
              <a:rPr lang="en-US" sz="2800" dirty="0" smtClean="0"/>
              <a:t>Multiple </a:t>
            </a:r>
            <a:r>
              <a:rPr lang="en-US" sz="2800" dirty="0"/>
              <a:t>P</a:t>
            </a:r>
            <a:r>
              <a:rPr lang="en-US" sz="2800" dirty="0" smtClean="0"/>
              <a:t>ressure </a:t>
            </a:r>
            <a:r>
              <a:rPr lang="en-US" sz="2800" dirty="0"/>
              <a:t>V</a:t>
            </a:r>
            <a:r>
              <a:rPr lang="en-US" sz="2800" dirty="0" smtClean="0"/>
              <a:t>essels </a:t>
            </a:r>
            <a:r>
              <a:rPr lang="en-US" sz="2800" dirty="0"/>
              <a:t>A</a:t>
            </a:r>
            <a:r>
              <a:rPr lang="en-US" sz="2800" dirty="0" smtClean="0"/>
              <a:t>rranged </a:t>
            </a:r>
            <a:r>
              <a:rPr lang="en-US" sz="2800" dirty="0"/>
              <a:t>in S</a:t>
            </a:r>
            <a:r>
              <a:rPr lang="en-US" sz="2800" dirty="0" smtClean="0"/>
              <a:t>tages</a:t>
            </a:r>
            <a:endParaRPr lang="en-US" sz="2800" dirty="0"/>
          </a:p>
        </p:txBody>
      </p:sp>
      <p:pic>
        <p:nvPicPr>
          <p:cNvPr id="75779" name="Picture 4" descr="Picture 055"/>
          <p:cNvPicPr>
            <a:picLocks noChangeAspect="1" noChangeArrowheads="1"/>
          </p:cNvPicPr>
          <p:nvPr/>
        </p:nvPicPr>
        <p:blipFill>
          <a:blip r:embed="rId3" cstate="email">
            <a:extLst>
              <a:ext uri="{28A0092B-C50C-407E-A947-70E740481C1C}">
                <a14:useLocalDpi xmlns:a14="http://schemas.microsoft.com/office/drawing/2010/main"/>
              </a:ext>
            </a:extLst>
          </a:blip>
          <a:srcRect b="-12286"/>
          <a:stretch>
            <a:fillRect/>
          </a:stretch>
        </p:blipFill>
        <p:spPr bwMode="auto">
          <a:xfrm>
            <a:off x="5875421" y="1383956"/>
            <a:ext cx="5818104" cy="3988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Text Box 6"/>
          <p:cNvSpPr txBox="1">
            <a:spLocks noChangeArrowheads="1"/>
          </p:cNvSpPr>
          <p:nvPr/>
        </p:nvSpPr>
        <p:spPr bwMode="auto">
          <a:xfrm>
            <a:off x="2127250" y="5972948"/>
            <a:ext cx="323774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400" b="0" dirty="0">
                <a:latin typeface="Arial" panose="020B0604020202020204" pitchFamily="34" charset="0"/>
              </a:rPr>
              <a:t>Town of Jupiter – </a:t>
            </a:r>
            <a:r>
              <a:rPr lang="en-US" sz="1400" b="0" dirty="0" err="1">
                <a:latin typeface="Arial" panose="020B0604020202020204" pitchFamily="34" charset="0"/>
              </a:rPr>
              <a:t>Nanofiltration</a:t>
            </a:r>
            <a:r>
              <a:rPr lang="en-US" sz="1400" b="0" dirty="0">
                <a:latin typeface="Arial" panose="020B0604020202020204" pitchFamily="34" charset="0"/>
              </a:rPr>
              <a:t> Florida</a:t>
            </a:r>
          </a:p>
        </p:txBody>
      </p:sp>
      <p:sp>
        <p:nvSpPr>
          <p:cNvPr id="75781" name="Text Box 7"/>
          <p:cNvSpPr txBox="1">
            <a:spLocks noChangeArrowheads="1"/>
          </p:cNvSpPr>
          <p:nvPr/>
        </p:nvSpPr>
        <p:spPr bwMode="auto">
          <a:xfrm>
            <a:off x="7128710" y="5000009"/>
            <a:ext cx="33115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400" b="0" dirty="0">
                <a:latin typeface="Arial" panose="020B0604020202020204" pitchFamily="34" charset="0"/>
              </a:rPr>
              <a:t>Orange County Water District, CA, USA</a:t>
            </a:r>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57694" y="1383956"/>
            <a:ext cx="2757669" cy="4445343"/>
          </a:xfrm>
          <a:prstGeom prst="rect">
            <a:avLst/>
          </a:prstGeom>
        </p:spPr>
      </p:pic>
    </p:spTree>
    <p:extLst>
      <p:ext uri="{BB962C8B-B14F-4D97-AF65-F5344CB8AC3E}">
        <p14:creationId xmlns:p14="http://schemas.microsoft.com/office/powerpoint/2010/main" val="417410797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Line 2"/>
          <p:cNvSpPr>
            <a:spLocks noChangeShapeType="1"/>
          </p:cNvSpPr>
          <p:nvPr/>
        </p:nvSpPr>
        <p:spPr bwMode="auto">
          <a:xfrm>
            <a:off x="4267200" y="3086100"/>
            <a:ext cx="0" cy="6858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883" name="Line 3"/>
          <p:cNvSpPr>
            <a:spLocks noChangeShapeType="1"/>
          </p:cNvSpPr>
          <p:nvPr/>
        </p:nvSpPr>
        <p:spPr bwMode="auto">
          <a:xfrm>
            <a:off x="6096000" y="5334000"/>
            <a:ext cx="12192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884" name="Line 4"/>
          <p:cNvSpPr>
            <a:spLocks noChangeShapeType="1"/>
          </p:cNvSpPr>
          <p:nvPr/>
        </p:nvSpPr>
        <p:spPr bwMode="auto">
          <a:xfrm>
            <a:off x="6934200" y="5334000"/>
            <a:ext cx="12192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885" name="Line 5"/>
          <p:cNvSpPr>
            <a:spLocks noChangeShapeType="1"/>
          </p:cNvSpPr>
          <p:nvPr/>
        </p:nvSpPr>
        <p:spPr bwMode="auto">
          <a:xfrm>
            <a:off x="4343400" y="3657600"/>
            <a:ext cx="12192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886" name="Freeform 6"/>
          <p:cNvSpPr>
            <a:spLocks noEditPoints="1"/>
          </p:cNvSpPr>
          <p:nvPr/>
        </p:nvSpPr>
        <p:spPr bwMode="auto">
          <a:xfrm>
            <a:off x="3962401" y="3581400"/>
            <a:ext cx="569913" cy="571500"/>
          </a:xfrm>
          <a:custGeom>
            <a:avLst/>
            <a:gdLst>
              <a:gd name="T0" fmla="*/ 85725 w 359"/>
              <a:gd name="T1" fmla="*/ 342900 h 360"/>
              <a:gd name="T2" fmla="*/ 85725 w 359"/>
              <a:gd name="T3" fmla="*/ 342900 h 360"/>
              <a:gd name="T4" fmla="*/ 0 w 359"/>
              <a:gd name="T5" fmla="*/ 571500 h 360"/>
              <a:gd name="T6" fmla="*/ 569913 w 359"/>
              <a:gd name="T7" fmla="*/ 571500 h 360"/>
              <a:gd name="T8" fmla="*/ 484188 w 359"/>
              <a:gd name="T9" fmla="*/ 342900 h 360"/>
              <a:gd name="T10" fmla="*/ 481013 w 359"/>
              <a:gd name="T11" fmla="*/ 342900 h 360"/>
              <a:gd name="T12" fmla="*/ 454025 w 359"/>
              <a:gd name="T13" fmla="*/ 382587 h 360"/>
              <a:gd name="T14" fmla="*/ 417513 w 359"/>
              <a:gd name="T15" fmla="*/ 412750 h 360"/>
              <a:gd name="T16" fmla="*/ 377825 w 359"/>
              <a:gd name="T17" fmla="*/ 438150 h 360"/>
              <a:gd name="T18" fmla="*/ 331788 w 359"/>
              <a:gd name="T19" fmla="*/ 452438 h 360"/>
              <a:gd name="T20" fmla="*/ 284163 w 359"/>
              <a:gd name="T21" fmla="*/ 455613 h 360"/>
              <a:gd name="T22" fmla="*/ 238125 w 359"/>
              <a:gd name="T23" fmla="*/ 452438 h 360"/>
              <a:gd name="T24" fmla="*/ 192088 w 359"/>
              <a:gd name="T25" fmla="*/ 438150 h 360"/>
              <a:gd name="T26" fmla="*/ 149225 w 359"/>
              <a:gd name="T27" fmla="*/ 412750 h 360"/>
              <a:gd name="T28" fmla="*/ 115888 w 359"/>
              <a:gd name="T29" fmla="*/ 382587 h 360"/>
              <a:gd name="T30" fmla="*/ 85725 w 359"/>
              <a:gd name="T31" fmla="*/ 342900 h 360"/>
              <a:gd name="T32" fmla="*/ 85725 w 359"/>
              <a:gd name="T33" fmla="*/ 342900 h 360"/>
              <a:gd name="T34" fmla="*/ 115888 w 359"/>
              <a:gd name="T35" fmla="*/ 382587 h 360"/>
              <a:gd name="T36" fmla="*/ 149225 w 359"/>
              <a:gd name="T37" fmla="*/ 412750 h 360"/>
              <a:gd name="T38" fmla="*/ 192088 w 359"/>
              <a:gd name="T39" fmla="*/ 438150 h 360"/>
              <a:gd name="T40" fmla="*/ 238125 w 359"/>
              <a:gd name="T41" fmla="*/ 452438 h 360"/>
              <a:gd name="T42" fmla="*/ 284163 w 359"/>
              <a:gd name="T43" fmla="*/ 455613 h 360"/>
              <a:gd name="T44" fmla="*/ 331788 w 359"/>
              <a:gd name="T45" fmla="*/ 452438 h 360"/>
              <a:gd name="T46" fmla="*/ 377825 w 359"/>
              <a:gd name="T47" fmla="*/ 438150 h 360"/>
              <a:gd name="T48" fmla="*/ 417513 w 359"/>
              <a:gd name="T49" fmla="*/ 412750 h 360"/>
              <a:gd name="T50" fmla="*/ 454025 w 359"/>
              <a:gd name="T51" fmla="*/ 382587 h 360"/>
              <a:gd name="T52" fmla="*/ 481013 w 359"/>
              <a:gd name="T53" fmla="*/ 342900 h 360"/>
              <a:gd name="T54" fmla="*/ 500063 w 359"/>
              <a:gd name="T55" fmla="*/ 306387 h 360"/>
              <a:gd name="T56" fmla="*/ 508000 w 359"/>
              <a:gd name="T57" fmla="*/ 268288 h 360"/>
              <a:gd name="T58" fmla="*/ 511175 w 359"/>
              <a:gd name="T59" fmla="*/ 228600 h 360"/>
              <a:gd name="T60" fmla="*/ 569913 w 359"/>
              <a:gd name="T61" fmla="*/ 228600 h 360"/>
              <a:gd name="T62" fmla="*/ 569913 w 359"/>
              <a:gd name="T63" fmla="*/ 0 h 360"/>
              <a:gd name="T64" fmla="*/ 284163 w 359"/>
              <a:gd name="T65" fmla="*/ 0 h 360"/>
              <a:gd name="T66" fmla="*/ 234950 w 359"/>
              <a:gd name="T67" fmla="*/ 6350 h 360"/>
              <a:gd name="T68" fmla="*/ 185738 w 359"/>
              <a:gd name="T69" fmla="*/ 23812 h 360"/>
              <a:gd name="T70" fmla="*/ 142875 w 359"/>
              <a:gd name="T71" fmla="*/ 52388 h 360"/>
              <a:gd name="T72" fmla="*/ 106363 w 359"/>
              <a:gd name="T73" fmla="*/ 88900 h 360"/>
              <a:gd name="T74" fmla="*/ 79375 w 359"/>
              <a:gd name="T75" fmla="*/ 130175 h 360"/>
              <a:gd name="T76" fmla="*/ 61913 w 359"/>
              <a:gd name="T77" fmla="*/ 179387 h 360"/>
              <a:gd name="T78" fmla="*/ 55563 w 359"/>
              <a:gd name="T79" fmla="*/ 228600 h 360"/>
              <a:gd name="T80" fmla="*/ 58738 w 359"/>
              <a:gd name="T81" fmla="*/ 268288 h 360"/>
              <a:gd name="T82" fmla="*/ 69850 w 359"/>
              <a:gd name="T83" fmla="*/ 306387 h 360"/>
              <a:gd name="T84" fmla="*/ 85725 w 359"/>
              <a:gd name="T85" fmla="*/ 342900 h 3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59"/>
              <a:gd name="T130" fmla="*/ 0 h 360"/>
              <a:gd name="T131" fmla="*/ 359 w 359"/>
              <a:gd name="T132" fmla="*/ 360 h 3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59" h="360">
                <a:moveTo>
                  <a:pt x="54" y="216"/>
                </a:moveTo>
                <a:lnTo>
                  <a:pt x="54" y="216"/>
                </a:lnTo>
                <a:lnTo>
                  <a:pt x="0" y="360"/>
                </a:lnTo>
                <a:lnTo>
                  <a:pt x="359" y="360"/>
                </a:lnTo>
                <a:lnTo>
                  <a:pt x="305" y="216"/>
                </a:lnTo>
                <a:lnTo>
                  <a:pt x="303" y="216"/>
                </a:lnTo>
                <a:lnTo>
                  <a:pt x="286" y="241"/>
                </a:lnTo>
                <a:lnTo>
                  <a:pt x="263" y="260"/>
                </a:lnTo>
                <a:lnTo>
                  <a:pt x="238" y="276"/>
                </a:lnTo>
                <a:lnTo>
                  <a:pt x="209" y="285"/>
                </a:lnTo>
                <a:lnTo>
                  <a:pt x="179" y="287"/>
                </a:lnTo>
                <a:lnTo>
                  <a:pt x="150" y="285"/>
                </a:lnTo>
                <a:lnTo>
                  <a:pt x="121" y="276"/>
                </a:lnTo>
                <a:lnTo>
                  <a:pt x="94" y="260"/>
                </a:lnTo>
                <a:lnTo>
                  <a:pt x="73" y="241"/>
                </a:lnTo>
                <a:lnTo>
                  <a:pt x="54" y="216"/>
                </a:lnTo>
                <a:close/>
                <a:moveTo>
                  <a:pt x="54" y="216"/>
                </a:moveTo>
                <a:lnTo>
                  <a:pt x="73" y="241"/>
                </a:lnTo>
                <a:lnTo>
                  <a:pt x="94" y="260"/>
                </a:lnTo>
                <a:lnTo>
                  <a:pt x="121" y="276"/>
                </a:lnTo>
                <a:lnTo>
                  <a:pt x="150" y="285"/>
                </a:lnTo>
                <a:lnTo>
                  <a:pt x="179" y="287"/>
                </a:lnTo>
                <a:lnTo>
                  <a:pt x="209" y="285"/>
                </a:lnTo>
                <a:lnTo>
                  <a:pt x="238" y="276"/>
                </a:lnTo>
                <a:lnTo>
                  <a:pt x="263" y="260"/>
                </a:lnTo>
                <a:lnTo>
                  <a:pt x="286" y="241"/>
                </a:lnTo>
                <a:lnTo>
                  <a:pt x="303" y="216"/>
                </a:lnTo>
                <a:lnTo>
                  <a:pt x="315" y="193"/>
                </a:lnTo>
                <a:lnTo>
                  <a:pt x="320" y="169"/>
                </a:lnTo>
                <a:lnTo>
                  <a:pt x="322" y="144"/>
                </a:lnTo>
                <a:lnTo>
                  <a:pt x="359" y="144"/>
                </a:lnTo>
                <a:lnTo>
                  <a:pt x="359" y="0"/>
                </a:lnTo>
                <a:lnTo>
                  <a:pt x="179" y="0"/>
                </a:lnTo>
                <a:lnTo>
                  <a:pt x="148" y="4"/>
                </a:lnTo>
                <a:lnTo>
                  <a:pt x="117" y="15"/>
                </a:lnTo>
                <a:lnTo>
                  <a:pt x="90" y="33"/>
                </a:lnTo>
                <a:lnTo>
                  <a:pt x="67" y="56"/>
                </a:lnTo>
                <a:lnTo>
                  <a:pt x="50" y="82"/>
                </a:lnTo>
                <a:lnTo>
                  <a:pt x="39" y="113"/>
                </a:lnTo>
                <a:lnTo>
                  <a:pt x="35" y="144"/>
                </a:lnTo>
                <a:lnTo>
                  <a:pt x="37" y="169"/>
                </a:lnTo>
                <a:lnTo>
                  <a:pt x="44" y="193"/>
                </a:lnTo>
                <a:lnTo>
                  <a:pt x="54" y="216"/>
                </a:lnTo>
                <a:close/>
              </a:path>
            </a:pathLst>
          </a:custGeom>
          <a:solidFill>
            <a:srgbClr val="808080"/>
          </a:solidFill>
          <a:ln w="25400">
            <a:solidFill>
              <a:srgbClr val="000000"/>
            </a:solidFill>
            <a:prstDash val="solid"/>
            <a:round/>
            <a:headEnd/>
            <a:tailEnd/>
          </a:ln>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887" name="Freeform 7"/>
          <p:cNvSpPr>
            <a:spLocks noChangeAspect="1"/>
          </p:cNvSpPr>
          <p:nvPr/>
        </p:nvSpPr>
        <p:spPr bwMode="auto">
          <a:xfrm>
            <a:off x="6781801" y="5145089"/>
            <a:ext cx="758825" cy="384175"/>
          </a:xfrm>
          <a:custGeom>
            <a:avLst/>
            <a:gdLst>
              <a:gd name="T0" fmla="*/ 0 w 144"/>
              <a:gd name="T1" fmla="*/ 0 h 73"/>
              <a:gd name="T2" fmla="*/ 0 w 144"/>
              <a:gd name="T3" fmla="*/ 384175 h 73"/>
              <a:gd name="T4" fmla="*/ 758825 w 144"/>
              <a:gd name="T5" fmla="*/ 0 h 73"/>
              <a:gd name="T6" fmla="*/ 758825 w 144"/>
              <a:gd name="T7" fmla="*/ 384175 h 73"/>
              <a:gd name="T8" fmla="*/ 0 w 144"/>
              <a:gd name="T9" fmla="*/ 0 h 73"/>
              <a:gd name="T10" fmla="*/ 0 60000 65536"/>
              <a:gd name="T11" fmla="*/ 0 60000 65536"/>
              <a:gd name="T12" fmla="*/ 0 60000 65536"/>
              <a:gd name="T13" fmla="*/ 0 60000 65536"/>
              <a:gd name="T14" fmla="*/ 0 60000 65536"/>
              <a:gd name="T15" fmla="*/ 0 w 144"/>
              <a:gd name="T16" fmla="*/ 0 h 73"/>
              <a:gd name="T17" fmla="*/ 144 w 144"/>
              <a:gd name="T18" fmla="*/ 73 h 73"/>
            </a:gdLst>
            <a:ahLst/>
            <a:cxnLst>
              <a:cxn ang="T10">
                <a:pos x="T0" y="T1"/>
              </a:cxn>
              <a:cxn ang="T11">
                <a:pos x="T2" y="T3"/>
              </a:cxn>
              <a:cxn ang="T12">
                <a:pos x="T4" y="T5"/>
              </a:cxn>
              <a:cxn ang="T13">
                <a:pos x="T6" y="T7"/>
              </a:cxn>
              <a:cxn ang="T14">
                <a:pos x="T8" y="T9"/>
              </a:cxn>
            </a:cxnLst>
            <a:rect l="T15" t="T16" r="T17" b="T18"/>
            <a:pathLst>
              <a:path w="144" h="73">
                <a:moveTo>
                  <a:pt x="0" y="0"/>
                </a:moveTo>
                <a:lnTo>
                  <a:pt x="0" y="73"/>
                </a:lnTo>
                <a:lnTo>
                  <a:pt x="144" y="0"/>
                </a:lnTo>
                <a:lnTo>
                  <a:pt x="144" y="73"/>
                </a:lnTo>
                <a:lnTo>
                  <a:pt x="0" y="0"/>
                </a:lnTo>
                <a:close/>
              </a:path>
            </a:pathLst>
          </a:custGeom>
          <a:solidFill>
            <a:srgbClr val="00FFFF"/>
          </a:solidFill>
          <a:ln w="3175">
            <a:solidFill>
              <a:srgbClr val="000000"/>
            </a:solidFill>
            <a:prstDash val="solid"/>
            <a:round/>
            <a:headEnd/>
            <a:tailEnd/>
          </a:ln>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9096" name="Rectangle 8"/>
          <p:cNvSpPr>
            <a:spLocks noChangeArrowheads="1"/>
          </p:cNvSpPr>
          <p:nvPr/>
        </p:nvSpPr>
        <p:spPr bwMode="auto">
          <a:xfrm>
            <a:off x="685800" y="539496"/>
            <a:ext cx="7772400" cy="539496"/>
          </a:xfrm>
          <a:prstGeom prst="rect">
            <a:avLst/>
          </a:prstGeom>
          <a:extLst/>
        </p:spPr>
        <p:txBody>
          <a:bodyPr vert="horz" lIns="91440" tIns="45720" rIns="91440" bIns="45720" rtlCol="0" anchor="ctr">
            <a:normAutofit fontScale="97500"/>
          </a:bodyPr>
          <a:lstStyle/>
          <a:p>
            <a:pPr>
              <a:lnSpc>
                <a:spcPct val="90000"/>
              </a:lnSpc>
              <a:spcBef>
                <a:spcPct val="0"/>
              </a:spcBef>
            </a:pPr>
            <a:r>
              <a:rPr lang="en-US" sz="2800" b="1" dirty="0">
                <a:solidFill>
                  <a:srgbClr val="395173"/>
                </a:solidFill>
                <a:latin typeface="Arial" panose="020B0604020202020204" pitchFamily="34" charset="0"/>
                <a:ea typeface="+mj-ea"/>
                <a:cs typeface="Arial" panose="020B0604020202020204" pitchFamily="34" charset="0"/>
              </a:rPr>
              <a:t>Typical RO/NF Process Control</a:t>
            </a:r>
          </a:p>
        </p:txBody>
      </p:sp>
      <p:sp>
        <p:nvSpPr>
          <p:cNvPr id="89097" name="AutoShape 9"/>
          <p:cNvSpPr>
            <a:spLocks noChangeArrowheads="1"/>
          </p:cNvSpPr>
          <p:nvPr/>
        </p:nvSpPr>
        <p:spPr bwMode="auto">
          <a:xfrm>
            <a:off x="5295900" y="3352800"/>
            <a:ext cx="1600200" cy="838200"/>
          </a:xfrm>
          <a:prstGeom prst="rtTriangle">
            <a:avLst/>
          </a:prstGeom>
          <a:gradFill rotWithShape="0">
            <a:gsLst>
              <a:gs pos="0">
                <a:srgbClr val="C9C9E4"/>
              </a:gs>
              <a:gs pos="100000">
                <a:srgbClr val="000080"/>
              </a:gs>
            </a:gsLst>
            <a:lin ang="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sz="2400" b="0">
              <a:latin typeface="Arial" panose="020B0604020202020204" pitchFamily="34" charset="0"/>
              <a:cs typeface="Arial" panose="020B0604020202020204" pitchFamily="34" charset="0"/>
            </a:endParaRPr>
          </a:p>
        </p:txBody>
      </p:sp>
      <p:grpSp>
        <p:nvGrpSpPr>
          <p:cNvPr id="89098" name="Group 10"/>
          <p:cNvGrpSpPr>
            <a:grpSpLocks/>
          </p:cNvGrpSpPr>
          <p:nvPr/>
        </p:nvGrpSpPr>
        <p:grpSpPr bwMode="auto">
          <a:xfrm>
            <a:off x="1752600" y="3505200"/>
            <a:ext cx="1295400" cy="609600"/>
            <a:chOff x="528" y="2688"/>
            <a:chExt cx="816" cy="384"/>
          </a:xfrm>
        </p:grpSpPr>
        <p:sp>
          <p:nvSpPr>
            <p:cNvPr id="89120" name="AutoShape 11"/>
            <p:cNvSpPr>
              <a:spLocks noChangeArrowheads="1"/>
            </p:cNvSpPr>
            <p:nvPr/>
          </p:nvSpPr>
          <p:spPr bwMode="auto">
            <a:xfrm>
              <a:off x="528" y="2688"/>
              <a:ext cx="816" cy="384"/>
            </a:xfrm>
            <a:prstGeom prst="homePlate">
              <a:avLst>
                <a:gd name="adj" fmla="val 53125"/>
              </a:avLst>
            </a:prstGeom>
            <a:solidFill>
              <a:srgbClr val="C3C3FF"/>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sz="2400" b="0">
                <a:latin typeface="Arial" panose="020B0604020202020204" pitchFamily="34" charset="0"/>
                <a:cs typeface="Arial" panose="020B0604020202020204" pitchFamily="34" charset="0"/>
              </a:endParaRPr>
            </a:p>
          </p:txBody>
        </p:sp>
        <p:sp>
          <p:nvSpPr>
            <p:cNvPr id="89121" name="Rectangle 12"/>
            <p:cNvSpPr>
              <a:spLocks noChangeArrowheads="1"/>
            </p:cNvSpPr>
            <p:nvPr/>
          </p:nvSpPr>
          <p:spPr bwMode="auto">
            <a:xfrm>
              <a:off x="672" y="2784"/>
              <a:ext cx="37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2000">
                  <a:solidFill>
                    <a:srgbClr val="000000"/>
                  </a:solidFill>
                  <a:latin typeface="Arial" panose="020B0604020202020204" pitchFamily="34" charset="0"/>
                  <a:cs typeface="Arial" panose="020B0604020202020204" pitchFamily="34" charset="0"/>
                </a:rPr>
                <a:t>Feed</a:t>
              </a:r>
              <a:endParaRPr lang="en-US" sz="2000" b="0">
                <a:latin typeface="Arial" panose="020B0604020202020204" pitchFamily="34" charset="0"/>
                <a:cs typeface="Arial" panose="020B0604020202020204" pitchFamily="34" charset="0"/>
              </a:endParaRPr>
            </a:p>
          </p:txBody>
        </p:sp>
      </p:grpSp>
      <p:sp>
        <p:nvSpPr>
          <p:cNvPr id="634893" name="Line 13"/>
          <p:cNvSpPr>
            <a:spLocks noChangeShapeType="1"/>
          </p:cNvSpPr>
          <p:nvPr/>
        </p:nvSpPr>
        <p:spPr bwMode="auto">
          <a:xfrm>
            <a:off x="3048000" y="3810000"/>
            <a:ext cx="12192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89100" name="Group 14"/>
          <p:cNvGrpSpPr>
            <a:grpSpLocks/>
          </p:cNvGrpSpPr>
          <p:nvPr/>
        </p:nvGrpSpPr>
        <p:grpSpPr bwMode="auto">
          <a:xfrm>
            <a:off x="8153400" y="4953000"/>
            <a:ext cx="1752600" cy="685800"/>
            <a:chOff x="3984" y="2784"/>
            <a:chExt cx="1104" cy="432"/>
          </a:xfrm>
        </p:grpSpPr>
        <p:sp>
          <p:nvSpPr>
            <p:cNvPr id="89118" name="AutoShape 15"/>
            <p:cNvSpPr>
              <a:spLocks noChangeArrowheads="1"/>
            </p:cNvSpPr>
            <p:nvPr/>
          </p:nvSpPr>
          <p:spPr bwMode="auto">
            <a:xfrm>
              <a:off x="3984" y="2784"/>
              <a:ext cx="1104" cy="432"/>
            </a:xfrm>
            <a:prstGeom prst="homePlate">
              <a:avLst>
                <a:gd name="adj" fmla="val 63889"/>
              </a:avLst>
            </a:prstGeom>
            <a:solidFill>
              <a:srgbClr val="6699FF"/>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sz="2400" b="0">
                <a:latin typeface="Arial" panose="020B0604020202020204" pitchFamily="34" charset="0"/>
                <a:cs typeface="Arial" panose="020B0604020202020204" pitchFamily="34" charset="0"/>
              </a:endParaRPr>
            </a:p>
          </p:txBody>
        </p:sp>
        <p:sp>
          <p:nvSpPr>
            <p:cNvPr id="89119" name="Rectangle 16"/>
            <p:cNvSpPr>
              <a:spLocks noChangeArrowheads="1"/>
            </p:cNvSpPr>
            <p:nvPr/>
          </p:nvSpPr>
          <p:spPr bwMode="auto">
            <a:xfrm>
              <a:off x="4035" y="2892"/>
              <a:ext cx="943" cy="194"/>
            </a:xfrm>
            <a:prstGeom prst="rect">
              <a:avLst/>
            </a:prstGeom>
            <a:solidFill>
              <a:srgbClr val="66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2000">
                  <a:latin typeface="Arial" panose="020B0604020202020204" pitchFamily="34" charset="0"/>
                  <a:cs typeface="Arial" panose="020B0604020202020204" pitchFamily="34" charset="0"/>
                </a:rPr>
                <a:t>Concentrate</a:t>
              </a:r>
            </a:p>
          </p:txBody>
        </p:sp>
      </p:grpSp>
      <p:sp>
        <p:nvSpPr>
          <p:cNvPr id="634897" name="Line 17"/>
          <p:cNvSpPr>
            <a:spLocks noChangeShapeType="1"/>
          </p:cNvSpPr>
          <p:nvPr/>
        </p:nvSpPr>
        <p:spPr bwMode="auto">
          <a:xfrm flipV="1">
            <a:off x="6096000" y="4191000"/>
            <a:ext cx="0" cy="11430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898" name="Line 18"/>
          <p:cNvSpPr>
            <a:spLocks noChangeShapeType="1"/>
          </p:cNvSpPr>
          <p:nvPr/>
        </p:nvSpPr>
        <p:spPr bwMode="auto">
          <a:xfrm>
            <a:off x="6858000" y="3657600"/>
            <a:ext cx="1295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9103" name="AutoShape 19"/>
          <p:cNvSpPr>
            <a:spLocks noChangeArrowheads="1"/>
          </p:cNvSpPr>
          <p:nvPr/>
        </p:nvSpPr>
        <p:spPr bwMode="auto">
          <a:xfrm>
            <a:off x="8153400" y="3302000"/>
            <a:ext cx="1752600" cy="685800"/>
          </a:xfrm>
          <a:prstGeom prst="homePlate">
            <a:avLst>
              <a:gd name="adj" fmla="val 63889"/>
            </a:avLst>
          </a:prstGeom>
          <a:solidFill>
            <a:schemeClr val="accent1">
              <a:lumMod val="60000"/>
              <a:lumOff val="40000"/>
            </a:schemeClr>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sz="2400" b="0">
              <a:latin typeface="Arial" panose="020B0604020202020204" pitchFamily="34" charset="0"/>
              <a:cs typeface="Arial" panose="020B0604020202020204" pitchFamily="34" charset="0"/>
            </a:endParaRPr>
          </a:p>
        </p:txBody>
      </p:sp>
      <p:sp>
        <p:nvSpPr>
          <p:cNvPr id="89104" name="Rectangle 20"/>
          <p:cNvSpPr>
            <a:spLocks noChangeArrowheads="1"/>
          </p:cNvSpPr>
          <p:nvPr/>
        </p:nvSpPr>
        <p:spPr bwMode="auto">
          <a:xfrm>
            <a:off x="8323263" y="3473450"/>
            <a:ext cx="11541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2000">
                <a:solidFill>
                  <a:schemeClr val="bg2"/>
                </a:solidFill>
                <a:latin typeface="Arial" panose="020B0604020202020204" pitchFamily="34" charset="0"/>
                <a:cs typeface="Arial" panose="020B0604020202020204" pitchFamily="34" charset="0"/>
              </a:rPr>
              <a:t>Permeate</a:t>
            </a:r>
            <a:endParaRPr lang="en-US" sz="2000" b="0">
              <a:solidFill>
                <a:schemeClr val="bg2"/>
              </a:solidFill>
              <a:latin typeface="Arial" panose="020B0604020202020204" pitchFamily="34" charset="0"/>
              <a:cs typeface="Arial" panose="020B0604020202020204" pitchFamily="34" charset="0"/>
            </a:endParaRPr>
          </a:p>
        </p:txBody>
      </p:sp>
      <p:sp>
        <p:nvSpPr>
          <p:cNvPr id="89105" name="AutoShape 21"/>
          <p:cNvSpPr>
            <a:spLocks noChangeArrowheads="1"/>
          </p:cNvSpPr>
          <p:nvPr/>
        </p:nvSpPr>
        <p:spPr bwMode="auto">
          <a:xfrm flipH="1" flipV="1">
            <a:off x="5295900" y="3352800"/>
            <a:ext cx="1581150" cy="838200"/>
          </a:xfrm>
          <a:prstGeom prst="rtTriangle">
            <a:avLst/>
          </a:prstGeom>
          <a:gradFill rotWithShape="0">
            <a:gsLst>
              <a:gs pos="0">
                <a:srgbClr val="FFFFFF"/>
              </a:gs>
              <a:gs pos="100000">
                <a:srgbClr val="CCFFFF"/>
              </a:gs>
            </a:gsLst>
            <a:lin ang="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sz="2400" b="0">
              <a:latin typeface="Arial" panose="020B0604020202020204" pitchFamily="34" charset="0"/>
              <a:cs typeface="Arial" panose="020B0604020202020204" pitchFamily="34" charset="0"/>
            </a:endParaRPr>
          </a:p>
        </p:txBody>
      </p:sp>
      <p:sp>
        <p:nvSpPr>
          <p:cNvPr id="89106" name="Rectangle 22"/>
          <p:cNvSpPr>
            <a:spLocks noChangeArrowheads="1"/>
          </p:cNvSpPr>
          <p:nvPr/>
        </p:nvSpPr>
        <p:spPr bwMode="auto">
          <a:xfrm>
            <a:off x="3962400" y="2971800"/>
            <a:ext cx="685800" cy="304800"/>
          </a:xfrm>
          <a:prstGeom prst="rect">
            <a:avLst/>
          </a:prstGeom>
          <a:solidFill>
            <a:schemeClr val="bg1"/>
          </a:solidFill>
          <a:ln w="25400">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eaLnBrk="1" hangingPunct="1"/>
            <a:r>
              <a:rPr lang="en-US" sz="2400" b="0">
                <a:latin typeface="Arial" panose="020B0604020202020204" pitchFamily="34" charset="0"/>
                <a:cs typeface="Arial" panose="020B0604020202020204" pitchFamily="34" charset="0"/>
              </a:rPr>
              <a:t>VFD</a:t>
            </a:r>
          </a:p>
        </p:txBody>
      </p:sp>
      <p:sp>
        <p:nvSpPr>
          <p:cNvPr id="634903" name="Line 23"/>
          <p:cNvSpPr>
            <a:spLocks noChangeShapeType="1"/>
          </p:cNvSpPr>
          <p:nvPr/>
        </p:nvSpPr>
        <p:spPr bwMode="auto">
          <a:xfrm flipV="1">
            <a:off x="7315200" y="320040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9108" name="Oval 24"/>
          <p:cNvSpPr>
            <a:spLocks noChangeArrowheads="1"/>
          </p:cNvSpPr>
          <p:nvPr/>
        </p:nvSpPr>
        <p:spPr bwMode="auto">
          <a:xfrm>
            <a:off x="7086600" y="2743200"/>
            <a:ext cx="457200" cy="457200"/>
          </a:xfrm>
          <a:prstGeom prst="ellipse">
            <a:avLst/>
          </a:prstGeom>
          <a:solidFill>
            <a:schemeClr val="bg1"/>
          </a:solidFill>
          <a:ln w="12700">
            <a:solidFill>
              <a:schemeClr val="tx1"/>
            </a:solidFill>
            <a:round/>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r>
              <a:rPr lang="en-US" sz="1600" b="0">
                <a:latin typeface="Arial" panose="020B0604020202020204" pitchFamily="34" charset="0"/>
                <a:cs typeface="Arial" panose="020B0604020202020204" pitchFamily="34" charset="0"/>
              </a:rPr>
              <a:t>FIT</a:t>
            </a:r>
          </a:p>
        </p:txBody>
      </p:sp>
      <p:sp>
        <p:nvSpPr>
          <p:cNvPr id="634905" name="Line 25"/>
          <p:cNvSpPr>
            <a:spLocks noChangeShapeType="1"/>
          </p:cNvSpPr>
          <p:nvPr/>
        </p:nvSpPr>
        <p:spPr bwMode="auto">
          <a:xfrm flipV="1">
            <a:off x="6477000" y="487680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9110" name="Oval 26"/>
          <p:cNvSpPr>
            <a:spLocks noChangeArrowheads="1"/>
          </p:cNvSpPr>
          <p:nvPr/>
        </p:nvSpPr>
        <p:spPr bwMode="auto">
          <a:xfrm>
            <a:off x="6248400" y="4495800"/>
            <a:ext cx="457200" cy="457200"/>
          </a:xfrm>
          <a:prstGeom prst="ellipse">
            <a:avLst/>
          </a:prstGeom>
          <a:solidFill>
            <a:schemeClr val="bg1"/>
          </a:solidFill>
          <a:ln w="12700">
            <a:solidFill>
              <a:schemeClr val="tx1"/>
            </a:solidFill>
            <a:round/>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r>
              <a:rPr lang="en-US" sz="1600" b="0">
                <a:latin typeface="Arial" panose="020B0604020202020204" pitchFamily="34" charset="0"/>
                <a:cs typeface="Arial" panose="020B0604020202020204" pitchFamily="34" charset="0"/>
              </a:rPr>
              <a:t>FIT</a:t>
            </a:r>
          </a:p>
        </p:txBody>
      </p:sp>
      <p:sp>
        <p:nvSpPr>
          <p:cNvPr id="89111" name="Rectangle 27"/>
          <p:cNvSpPr>
            <a:spLocks noChangeArrowheads="1"/>
          </p:cNvSpPr>
          <p:nvPr/>
        </p:nvSpPr>
        <p:spPr bwMode="auto">
          <a:xfrm>
            <a:off x="6469746" y="5562601"/>
            <a:ext cx="150041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r>
              <a:rPr lang="en-US" sz="1400">
                <a:solidFill>
                  <a:srgbClr val="000000"/>
                </a:solidFill>
                <a:latin typeface="Arial" panose="020B0604020202020204" pitchFamily="34" charset="0"/>
                <a:cs typeface="Arial" panose="020B0604020202020204" pitchFamily="34" charset="0"/>
              </a:rPr>
              <a:t>Concentrate Flow</a:t>
            </a:r>
          </a:p>
          <a:p>
            <a:pPr algn="ctr"/>
            <a:r>
              <a:rPr lang="en-US" sz="1400">
                <a:solidFill>
                  <a:srgbClr val="000000"/>
                </a:solidFill>
                <a:latin typeface="Arial" panose="020B0604020202020204" pitchFamily="34" charset="0"/>
                <a:cs typeface="Arial" panose="020B0604020202020204" pitchFamily="34" charset="0"/>
              </a:rPr>
              <a:t>Control Valve</a:t>
            </a:r>
            <a:endParaRPr lang="en-US" sz="2400" b="0">
              <a:latin typeface="Arial" panose="020B0604020202020204" pitchFamily="34" charset="0"/>
              <a:cs typeface="Arial" panose="020B0604020202020204" pitchFamily="34" charset="0"/>
            </a:endParaRPr>
          </a:p>
        </p:txBody>
      </p:sp>
      <p:sp>
        <p:nvSpPr>
          <p:cNvPr id="89112" name="Rectangle 28"/>
          <p:cNvSpPr>
            <a:spLocks noChangeArrowheads="1"/>
          </p:cNvSpPr>
          <p:nvPr/>
        </p:nvSpPr>
        <p:spPr bwMode="auto">
          <a:xfrm>
            <a:off x="3651391" y="4191001"/>
            <a:ext cx="128400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r>
              <a:rPr lang="en-US" sz="1400" dirty="0">
                <a:solidFill>
                  <a:srgbClr val="000000"/>
                </a:solidFill>
                <a:latin typeface="Arial" panose="020B0604020202020204" pitchFamily="34" charset="0"/>
                <a:cs typeface="Arial" panose="020B0604020202020204" pitchFamily="34" charset="0"/>
              </a:rPr>
              <a:t>RO Feed Pump</a:t>
            </a:r>
          </a:p>
          <a:p>
            <a:pPr algn="ctr"/>
            <a:r>
              <a:rPr lang="en-US" sz="1400" dirty="0">
                <a:solidFill>
                  <a:srgbClr val="000000"/>
                </a:solidFill>
                <a:latin typeface="Arial" panose="020B0604020202020204" pitchFamily="34" charset="0"/>
                <a:cs typeface="Arial" panose="020B0604020202020204" pitchFamily="34" charset="0"/>
              </a:rPr>
              <a:t>With VFD</a:t>
            </a:r>
            <a:endParaRPr lang="en-US" sz="2400" b="0" dirty="0">
              <a:latin typeface="Arial" panose="020B0604020202020204" pitchFamily="34" charset="0"/>
              <a:cs typeface="Arial" panose="020B0604020202020204" pitchFamily="34" charset="0"/>
            </a:endParaRPr>
          </a:p>
        </p:txBody>
      </p:sp>
      <p:sp>
        <p:nvSpPr>
          <p:cNvPr id="634909" name="Line 29"/>
          <p:cNvSpPr>
            <a:spLocks noChangeShapeType="1"/>
          </p:cNvSpPr>
          <p:nvPr/>
        </p:nvSpPr>
        <p:spPr bwMode="auto">
          <a:xfrm flipV="1">
            <a:off x="4267200" y="2438400"/>
            <a:ext cx="0" cy="533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910" name="Line 30"/>
          <p:cNvSpPr>
            <a:spLocks noChangeShapeType="1"/>
          </p:cNvSpPr>
          <p:nvPr/>
        </p:nvSpPr>
        <p:spPr bwMode="auto">
          <a:xfrm>
            <a:off x="4267200" y="2438400"/>
            <a:ext cx="2971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911" name="Line 31"/>
          <p:cNvSpPr>
            <a:spLocks noChangeShapeType="1"/>
          </p:cNvSpPr>
          <p:nvPr/>
        </p:nvSpPr>
        <p:spPr bwMode="auto">
          <a:xfrm>
            <a:off x="7315200" y="2438400"/>
            <a:ext cx="0" cy="304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912" name="Line 32"/>
          <p:cNvSpPr>
            <a:spLocks noChangeShapeType="1"/>
          </p:cNvSpPr>
          <p:nvPr/>
        </p:nvSpPr>
        <p:spPr bwMode="auto">
          <a:xfrm>
            <a:off x="6705600" y="4724400"/>
            <a:ext cx="457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4913" name="Line 33"/>
          <p:cNvSpPr>
            <a:spLocks noChangeShapeType="1"/>
          </p:cNvSpPr>
          <p:nvPr/>
        </p:nvSpPr>
        <p:spPr bwMode="auto">
          <a:xfrm>
            <a:off x="7162800" y="4724400"/>
            <a:ext cx="0" cy="609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1566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685800" y="539496"/>
            <a:ext cx="8229600" cy="530352"/>
          </a:xfrm>
          <a:extLst/>
        </p:spPr>
        <p:txBody>
          <a:bodyPr vert="horz" lIns="91440" tIns="45720" rIns="91440" bIns="45720" rtlCol="0" anchor="ctr">
            <a:normAutofit fontScale="97500"/>
          </a:bodyPr>
          <a:lstStyle/>
          <a:p>
            <a:r>
              <a:rPr lang="en-US" sz="2800" dirty="0"/>
              <a:t>Membrane Terminology - Flux</a:t>
            </a:r>
          </a:p>
        </p:txBody>
      </p:sp>
      <p:sp>
        <p:nvSpPr>
          <p:cNvPr id="79875" name="Rectangle 3"/>
          <p:cNvSpPr>
            <a:spLocks noGrp="1" noChangeArrowheads="1"/>
          </p:cNvSpPr>
          <p:nvPr>
            <p:ph type="body" idx="1"/>
          </p:nvPr>
        </p:nvSpPr>
        <p:spPr>
          <a:xfrm>
            <a:off x="2311907" y="1355609"/>
            <a:ext cx="8229600" cy="4525962"/>
          </a:xfrm>
        </p:spPr>
        <p:txBody>
          <a:bodyPr/>
          <a:lstStyle/>
          <a:p>
            <a:r>
              <a:rPr lang="en-US" sz="2400" dirty="0"/>
              <a:t>Flux = Flow rate through a given membrane </a:t>
            </a:r>
            <a:r>
              <a:rPr lang="en-US" sz="2400" dirty="0" smtClean="0"/>
              <a:t>area</a:t>
            </a:r>
            <a:endParaRPr lang="en-US" sz="2400" dirty="0"/>
          </a:p>
          <a:p>
            <a:r>
              <a:rPr lang="en-US" sz="2400" dirty="0"/>
              <a:t>Essentially the production rating of a </a:t>
            </a:r>
            <a:r>
              <a:rPr lang="en-US" sz="2400" dirty="0" smtClean="0"/>
              <a:t>membrane</a:t>
            </a:r>
            <a:r>
              <a:rPr lang="en-US" sz="1800" dirty="0"/>
              <a:t/>
            </a:r>
            <a:br>
              <a:rPr lang="en-US" sz="1800" dirty="0"/>
            </a:br>
            <a:endParaRPr lang="en-US" sz="1800" dirty="0"/>
          </a:p>
          <a:p>
            <a:endParaRPr lang="en-US" sz="1800" dirty="0"/>
          </a:p>
        </p:txBody>
      </p:sp>
      <p:sp>
        <p:nvSpPr>
          <p:cNvPr id="79876" name="AutoShape 4"/>
          <p:cNvSpPr>
            <a:spLocks noChangeArrowheads="1"/>
          </p:cNvSpPr>
          <p:nvPr/>
        </p:nvSpPr>
        <p:spPr bwMode="auto">
          <a:xfrm>
            <a:off x="4433889" y="2754672"/>
            <a:ext cx="2376487" cy="1223962"/>
          </a:xfrm>
          <a:prstGeom prst="parallelogram">
            <a:avLst>
              <a:gd name="adj" fmla="val 4854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eaLnBrk="1" hangingPunct="1"/>
            <a:r>
              <a:rPr lang="en-US" sz="2200" dirty="0">
                <a:solidFill>
                  <a:schemeClr val="bg1"/>
                </a:solidFill>
                <a:latin typeface="Arial" panose="020B0604020202020204" pitchFamily="34" charset="0"/>
              </a:rPr>
              <a:t>400 ft</a:t>
            </a:r>
            <a:r>
              <a:rPr lang="en-US" sz="2200" baseline="30000" dirty="0">
                <a:solidFill>
                  <a:schemeClr val="bg1"/>
                </a:solidFill>
                <a:latin typeface="Arial" panose="020B0604020202020204" pitchFamily="34" charset="0"/>
              </a:rPr>
              <a:t>2</a:t>
            </a:r>
          </a:p>
        </p:txBody>
      </p:sp>
      <p:sp>
        <p:nvSpPr>
          <p:cNvPr id="732165" name="Line 5"/>
          <p:cNvSpPr>
            <a:spLocks noChangeShapeType="1"/>
          </p:cNvSpPr>
          <p:nvPr/>
        </p:nvSpPr>
        <p:spPr bwMode="auto">
          <a:xfrm>
            <a:off x="3568700" y="3257909"/>
            <a:ext cx="144145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AU">
              <a:effectLst>
                <a:outerShdw blurRad="38100" dist="38100" dir="2700000" algn="tl">
                  <a:srgbClr val="000000">
                    <a:alpha val="43137"/>
                  </a:srgbClr>
                </a:outerShdw>
              </a:effectLst>
            </a:endParaRPr>
          </a:p>
        </p:txBody>
      </p:sp>
      <p:sp>
        <p:nvSpPr>
          <p:cNvPr id="732166" name="Line 6"/>
          <p:cNvSpPr>
            <a:spLocks noChangeShapeType="1"/>
          </p:cNvSpPr>
          <p:nvPr/>
        </p:nvSpPr>
        <p:spPr bwMode="auto">
          <a:xfrm>
            <a:off x="6594476" y="3257909"/>
            <a:ext cx="13684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AU">
              <a:effectLst>
                <a:outerShdw blurRad="38100" dist="38100" dir="2700000" algn="tl">
                  <a:srgbClr val="000000">
                    <a:alpha val="43137"/>
                  </a:srgbClr>
                </a:outerShdw>
              </a:effectLst>
            </a:endParaRPr>
          </a:p>
        </p:txBody>
      </p:sp>
      <p:sp>
        <p:nvSpPr>
          <p:cNvPr id="79879" name="Text Box 7"/>
          <p:cNvSpPr txBox="1">
            <a:spLocks noChangeArrowheads="1"/>
          </p:cNvSpPr>
          <p:nvPr/>
        </p:nvSpPr>
        <p:spPr bwMode="auto">
          <a:xfrm>
            <a:off x="7294563" y="2581634"/>
            <a:ext cx="107273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600" dirty="0">
                <a:latin typeface="Arial" panose="020B0604020202020204" pitchFamily="34" charset="0"/>
              </a:rPr>
              <a:t>4800 </a:t>
            </a:r>
            <a:r>
              <a:rPr lang="en-US" sz="1600" dirty="0" err="1">
                <a:latin typeface="Arial" panose="020B0604020202020204" pitchFamily="34" charset="0"/>
              </a:rPr>
              <a:t>gpd</a:t>
            </a:r>
            <a:endParaRPr lang="en-US" sz="1600" dirty="0">
              <a:latin typeface="Arial" panose="020B0604020202020204" pitchFamily="34" charset="0"/>
            </a:endParaRPr>
          </a:p>
        </p:txBody>
      </p:sp>
      <p:sp>
        <p:nvSpPr>
          <p:cNvPr id="79880" name="Text Box 8"/>
          <p:cNvSpPr txBox="1">
            <a:spLocks noChangeArrowheads="1"/>
          </p:cNvSpPr>
          <p:nvPr/>
        </p:nvSpPr>
        <p:spPr bwMode="auto">
          <a:xfrm>
            <a:off x="3137014" y="4250355"/>
            <a:ext cx="4995278"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000" b="0" dirty="0">
                <a:latin typeface="Arial" panose="020B0604020202020204" pitchFamily="34" charset="0"/>
              </a:rPr>
              <a:t>Flux = 4800 gallons per day per 400 ft</a:t>
            </a:r>
            <a:r>
              <a:rPr lang="en-US" sz="2000" b="0" baseline="30000" dirty="0">
                <a:latin typeface="Arial" panose="020B0604020202020204" pitchFamily="34" charset="0"/>
              </a:rPr>
              <a:t>2</a:t>
            </a:r>
          </a:p>
          <a:p>
            <a:pPr eaLnBrk="1" hangingPunct="1"/>
            <a:endParaRPr lang="en-US" sz="2000" b="0" dirty="0">
              <a:latin typeface="Arial" panose="020B0604020202020204" pitchFamily="34" charset="0"/>
            </a:endParaRPr>
          </a:p>
          <a:p>
            <a:pPr eaLnBrk="1" hangingPunct="1"/>
            <a:r>
              <a:rPr lang="en-US" sz="2000" b="0" dirty="0">
                <a:latin typeface="Arial" panose="020B0604020202020204" pitchFamily="34" charset="0"/>
              </a:rPr>
              <a:t> = 12 g/ft</a:t>
            </a:r>
            <a:r>
              <a:rPr lang="en-US" sz="2000" b="0" baseline="30000" dirty="0">
                <a:latin typeface="Arial" panose="020B0604020202020204" pitchFamily="34" charset="0"/>
              </a:rPr>
              <a:t>2</a:t>
            </a:r>
            <a:r>
              <a:rPr lang="en-US" sz="2000" b="0" dirty="0">
                <a:latin typeface="Arial" panose="020B0604020202020204" pitchFamily="34" charset="0"/>
              </a:rPr>
              <a:t>/d (sometimes abbreviated GFD)</a:t>
            </a:r>
          </a:p>
          <a:p>
            <a:pPr eaLnBrk="1" hangingPunct="1"/>
            <a:endParaRPr lang="en-US" sz="2000" b="0" dirty="0">
              <a:latin typeface="Arial" panose="020B0604020202020204" pitchFamily="34" charset="0"/>
            </a:endParaRPr>
          </a:p>
          <a:p>
            <a:pPr eaLnBrk="1" hangingPunct="1"/>
            <a:r>
              <a:rPr lang="en-US" sz="2000" b="0" dirty="0">
                <a:latin typeface="Arial" panose="020B0604020202020204" pitchFamily="34" charset="0"/>
              </a:rPr>
              <a:t>(In metric countries L/h/m</a:t>
            </a:r>
            <a:r>
              <a:rPr lang="en-US" sz="2000" b="0" baseline="30000" dirty="0">
                <a:latin typeface="Arial" panose="020B0604020202020204" pitchFamily="34" charset="0"/>
              </a:rPr>
              <a:t>2</a:t>
            </a:r>
            <a:r>
              <a:rPr lang="en-US" sz="2000" b="0" dirty="0">
                <a:latin typeface="Arial" panose="020B0604020202020204" pitchFamily="34" charset="0"/>
              </a:rPr>
              <a:t> or LMH)</a:t>
            </a:r>
          </a:p>
        </p:txBody>
      </p:sp>
    </p:spTree>
    <p:extLst>
      <p:ext uri="{BB962C8B-B14F-4D97-AF65-F5344CB8AC3E}">
        <p14:creationId xmlns:p14="http://schemas.microsoft.com/office/powerpoint/2010/main" val="16289325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1968500" y="1484314"/>
            <a:ext cx="5937708" cy="43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60325" tIns="23812" rIns="60325" bIns="23812">
            <a:spAutoFit/>
          </a:bodyPr>
          <a:lstStyle>
            <a:lvl1pPr defTabSz="1152525">
              <a:tabLst>
                <a:tab pos="4114800" algn="ctr"/>
              </a:tabLst>
              <a:defRPr b="1">
                <a:solidFill>
                  <a:schemeClr val="tx1"/>
                </a:solidFill>
                <a:latin typeface="Helvetica" panose="020B0604020202020204" pitchFamily="34" charset="0"/>
              </a:defRPr>
            </a:lvl1pPr>
            <a:lvl2pPr marL="742950" indent="-285750" defTabSz="1152525">
              <a:tabLst>
                <a:tab pos="4114800" algn="ctr"/>
              </a:tabLst>
              <a:defRPr b="1">
                <a:solidFill>
                  <a:schemeClr val="tx1"/>
                </a:solidFill>
                <a:latin typeface="Helvetica" panose="020B0604020202020204" pitchFamily="34" charset="0"/>
              </a:defRPr>
            </a:lvl2pPr>
            <a:lvl3pPr marL="1143000" indent="-228600" defTabSz="1152525">
              <a:tabLst>
                <a:tab pos="4114800" algn="ctr"/>
              </a:tabLst>
              <a:defRPr b="1">
                <a:solidFill>
                  <a:schemeClr val="tx1"/>
                </a:solidFill>
                <a:latin typeface="Helvetica" panose="020B0604020202020204" pitchFamily="34" charset="0"/>
              </a:defRPr>
            </a:lvl3pPr>
            <a:lvl4pPr marL="1600200" indent="-228600" defTabSz="1152525">
              <a:tabLst>
                <a:tab pos="4114800" algn="ctr"/>
              </a:tabLst>
              <a:defRPr b="1">
                <a:solidFill>
                  <a:schemeClr val="tx1"/>
                </a:solidFill>
                <a:latin typeface="Helvetica" panose="020B0604020202020204" pitchFamily="34" charset="0"/>
              </a:defRPr>
            </a:lvl4pPr>
            <a:lvl5pPr marL="2057400" indent="-228600" defTabSz="1152525">
              <a:tabLst>
                <a:tab pos="4114800" algn="ctr"/>
              </a:tabLst>
              <a:defRPr b="1">
                <a:solidFill>
                  <a:schemeClr val="tx1"/>
                </a:solidFill>
                <a:latin typeface="Helvetica" panose="020B0604020202020204" pitchFamily="34" charset="0"/>
              </a:defRPr>
            </a:lvl5pPr>
            <a:lvl6pPr marL="2514600" indent="-228600" defTabSz="1152525" eaLnBrk="0" fontAlgn="base" hangingPunct="0">
              <a:spcBef>
                <a:spcPct val="0"/>
              </a:spcBef>
              <a:spcAft>
                <a:spcPct val="0"/>
              </a:spcAft>
              <a:tabLst>
                <a:tab pos="4114800" algn="ctr"/>
              </a:tabLst>
              <a:defRPr b="1">
                <a:solidFill>
                  <a:schemeClr val="tx1"/>
                </a:solidFill>
                <a:latin typeface="Helvetica" panose="020B0604020202020204" pitchFamily="34" charset="0"/>
              </a:defRPr>
            </a:lvl6pPr>
            <a:lvl7pPr marL="2971800" indent="-228600" defTabSz="1152525" eaLnBrk="0" fontAlgn="base" hangingPunct="0">
              <a:spcBef>
                <a:spcPct val="0"/>
              </a:spcBef>
              <a:spcAft>
                <a:spcPct val="0"/>
              </a:spcAft>
              <a:tabLst>
                <a:tab pos="4114800" algn="ctr"/>
              </a:tabLst>
              <a:defRPr b="1">
                <a:solidFill>
                  <a:schemeClr val="tx1"/>
                </a:solidFill>
                <a:latin typeface="Helvetica" panose="020B0604020202020204" pitchFamily="34" charset="0"/>
              </a:defRPr>
            </a:lvl7pPr>
            <a:lvl8pPr marL="3429000" indent="-228600" defTabSz="1152525" eaLnBrk="0" fontAlgn="base" hangingPunct="0">
              <a:spcBef>
                <a:spcPct val="0"/>
              </a:spcBef>
              <a:spcAft>
                <a:spcPct val="0"/>
              </a:spcAft>
              <a:tabLst>
                <a:tab pos="4114800" algn="ctr"/>
              </a:tabLst>
              <a:defRPr b="1">
                <a:solidFill>
                  <a:schemeClr val="tx1"/>
                </a:solidFill>
                <a:latin typeface="Helvetica" panose="020B0604020202020204" pitchFamily="34" charset="0"/>
              </a:defRPr>
            </a:lvl8pPr>
            <a:lvl9pPr marL="3886200" indent="-228600" defTabSz="1152525" eaLnBrk="0" fontAlgn="base" hangingPunct="0">
              <a:spcBef>
                <a:spcPct val="0"/>
              </a:spcBef>
              <a:spcAft>
                <a:spcPct val="0"/>
              </a:spcAft>
              <a:tabLst>
                <a:tab pos="4114800" algn="ctr"/>
              </a:tabLst>
              <a:defRPr b="1">
                <a:solidFill>
                  <a:schemeClr val="tx1"/>
                </a:solidFill>
                <a:latin typeface="Helvetica" panose="020B0604020202020204" pitchFamily="34" charset="0"/>
              </a:defRPr>
            </a:lvl9pPr>
          </a:lstStyle>
          <a:p>
            <a:pPr>
              <a:lnSpc>
                <a:spcPct val="104000"/>
              </a:lnSpc>
            </a:pPr>
            <a:r>
              <a:rPr lang="en-US" sz="2400" b="0" dirty="0">
                <a:solidFill>
                  <a:srgbClr val="000099"/>
                </a:solidFill>
                <a:latin typeface="Arial" panose="020B0604020202020204" pitchFamily="34" charset="0"/>
              </a:rPr>
              <a:t>Ratio of the permeate flow to the feed flow</a:t>
            </a:r>
          </a:p>
        </p:txBody>
      </p:sp>
      <p:sp>
        <p:nvSpPr>
          <p:cNvPr id="631812" name="Line 4"/>
          <p:cNvSpPr>
            <a:spLocks noChangeShapeType="1"/>
          </p:cNvSpPr>
          <p:nvPr/>
        </p:nvSpPr>
        <p:spPr bwMode="auto">
          <a:xfrm>
            <a:off x="5248275" y="3109914"/>
            <a:ext cx="3003550" cy="1587"/>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81924" name="Rectangle 5"/>
          <p:cNvSpPr>
            <a:spLocks noChangeArrowheads="1"/>
          </p:cNvSpPr>
          <p:nvPr/>
        </p:nvSpPr>
        <p:spPr bwMode="auto">
          <a:xfrm>
            <a:off x="8623301" y="2798764"/>
            <a:ext cx="735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as %</a:t>
            </a:r>
            <a:endParaRPr lang="en-US" sz="1600" b="0">
              <a:solidFill>
                <a:srgbClr val="000099"/>
              </a:solidFill>
              <a:latin typeface="Arial" panose="020B0604020202020204" pitchFamily="34" charset="0"/>
            </a:endParaRPr>
          </a:p>
        </p:txBody>
      </p:sp>
      <p:sp>
        <p:nvSpPr>
          <p:cNvPr id="81925" name="Rectangle 6"/>
          <p:cNvSpPr>
            <a:spLocks noChangeArrowheads="1"/>
          </p:cNvSpPr>
          <p:nvPr/>
        </p:nvSpPr>
        <p:spPr bwMode="auto">
          <a:xfrm>
            <a:off x="8577264" y="2833689"/>
            <a:ext cx="92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 </a:t>
            </a:r>
            <a:endParaRPr lang="en-US" sz="1600" b="0">
              <a:solidFill>
                <a:srgbClr val="000099"/>
              </a:solidFill>
              <a:latin typeface="Arial" panose="020B0604020202020204" pitchFamily="34" charset="0"/>
            </a:endParaRPr>
          </a:p>
        </p:txBody>
      </p:sp>
      <p:sp>
        <p:nvSpPr>
          <p:cNvPr id="81926" name="Rectangle 7"/>
          <p:cNvSpPr>
            <a:spLocks noChangeArrowheads="1"/>
          </p:cNvSpPr>
          <p:nvPr/>
        </p:nvSpPr>
        <p:spPr bwMode="auto">
          <a:xfrm>
            <a:off x="6770689" y="3179763"/>
            <a:ext cx="7037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Flow</a:t>
            </a:r>
            <a:endParaRPr lang="en-US" sz="1600" b="0">
              <a:solidFill>
                <a:srgbClr val="000099"/>
              </a:solidFill>
              <a:latin typeface="Arial" panose="020B0604020202020204" pitchFamily="34" charset="0"/>
            </a:endParaRPr>
          </a:p>
        </p:txBody>
      </p:sp>
      <p:sp>
        <p:nvSpPr>
          <p:cNvPr id="81927" name="Rectangle 8"/>
          <p:cNvSpPr>
            <a:spLocks noChangeArrowheads="1"/>
          </p:cNvSpPr>
          <p:nvPr/>
        </p:nvSpPr>
        <p:spPr bwMode="auto">
          <a:xfrm>
            <a:off x="6654801" y="3179764"/>
            <a:ext cx="92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 </a:t>
            </a:r>
            <a:endParaRPr lang="en-US" sz="1600" b="0">
              <a:solidFill>
                <a:srgbClr val="000099"/>
              </a:solidFill>
              <a:latin typeface="Arial" panose="020B0604020202020204" pitchFamily="34" charset="0"/>
            </a:endParaRPr>
          </a:p>
        </p:txBody>
      </p:sp>
      <p:sp>
        <p:nvSpPr>
          <p:cNvPr id="81928" name="Rectangle 9"/>
          <p:cNvSpPr>
            <a:spLocks noChangeArrowheads="1"/>
          </p:cNvSpPr>
          <p:nvPr/>
        </p:nvSpPr>
        <p:spPr bwMode="auto">
          <a:xfrm>
            <a:off x="5713414" y="3179763"/>
            <a:ext cx="7614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Feed</a:t>
            </a:r>
            <a:endParaRPr lang="en-US" sz="1600" b="0">
              <a:solidFill>
                <a:srgbClr val="000099"/>
              </a:solidFill>
              <a:latin typeface="Arial" panose="020B0604020202020204" pitchFamily="34" charset="0"/>
            </a:endParaRPr>
          </a:p>
        </p:txBody>
      </p:sp>
      <p:sp>
        <p:nvSpPr>
          <p:cNvPr id="81929" name="Rectangle 10"/>
          <p:cNvSpPr>
            <a:spLocks noChangeArrowheads="1"/>
          </p:cNvSpPr>
          <p:nvPr/>
        </p:nvSpPr>
        <p:spPr bwMode="auto">
          <a:xfrm>
            <a:off x="7202489" y="2492375"/>
            <a:ext cx="7037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dirty="0">
                <a:solidFill>
                  <a:srgbClr val="000099"/>
                </a:solidFill>
                <a:latin typeface="Arial" panose="020B0604020202020204" pitchFamily="34" charset="0"/>
              </a:rPr>
              <a:t>Flow</a:t>
            </a:r>
            <a:endParaRPr lang="en-US" sz="1600" b="0" dirty="0">
              <a:solidFill>
                <a:srgbClr val="000099"/>
              </a:solidFill>
              <a:latin typeface="Arial" panose="020B0604020202020204" pitchFamily="34" charset="0"/>
            </a:endParaRPr>
          </a:p>
        </p:txBody>
      </p:sp>
      <p:sp>
        <p:nvSpPr>
          <p:cNvPr id="81930" name="Rectangle 11"/>
          <p:cNvSpPr>
            <a:spLocks noChangeArrowheads="1"/>
          </p:cNvSpPr>
          <p:nvPr/>
        </p:nvSpPr>
        <p:spPr bwMode="auto">
          <a:xfrm>
            <a:off x="7086601" y="2492376"/>
            <a:ext cx="92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 </a:t>
            </a:r>
            <a:endParaRPr lang="en-US" sz="1600" b="0">
              <a:solidFill>
                <a:srgbClr val="000099"/>
              </a:solidFill>
              <a:latin typeface="Arial" panose="020B0604020202020204" pitchFamily="34" charset="0"/>
            </a:endParaRPr>
          </a:p>
        </p:txBody>
      </p:sp>
      <p:sp>
        <p:nvSpPr>
          <p:cNvPr id="81931" name="Rectangle 12"/>
          <p:cNvSpPr>
            <a:spLocks noChangeArrowheads="1"/>
          </p:cNvSpPr>
          <p:nvPr/>
        </p:nvSpPr>
        <p:spPr bwMode="auto">
          <a:xfrm>
            <a:off x="5283201" y="2492376"/>
            <a:ext cx="14335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Permeate</a:t>
            </a:r>
            <a:endParaRPr lang="en-US" sz="1600" b="0">
              <a:solidFill>
                <a:srgbClr val="000099"/>
              </a:solidFill>
              <a:latin typeface="Arial" panose="020B0604020202020204" pitchFamily="34" charset="0"/>
            </a:endParaRPr>
          </a:p>
        </p:txBody>
      </p:sp>
      <p:sp>
        <p:nvSpPr>
          <p:cNvPr id="81932" name="Rectangle 13"/>
          <p:cNvSpPr>
            <a:spLocks noChangeArrowheads="1"/>
          </p:cNvSpPr>
          <p:nvPr/>
        </p:nvSpPr>
        <p:spPr bwMode="auto">
          <a:xfrm>
            <a:off x="5126039" y="2798764"/>
            <a:ext cx="92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 </a:t>
            </a:r>
            <a:endParaRPr lang="en-US" sz="1600" b="0">
              <a:solidFill>
                <a:srgbClr val="000099"/>
              </a:solidFill>
              <a:latin typeface="Arial" panose="020B0604020202020204" pitchFamily="34" charset="0"/>
            </a:endParaRPr>
          </a:p>
        </p:txBody>
      </p:sp>
      <p:sp>
        <p:nvSpPr>
          <p:cNvPr id="81933" name="Rectangle 14"/>
          <p:cNvSpPr>
            <a:spLocks noChangeArrowheads="1"/>
          </p:cNvSpPr>
          <p:nvPr/>
        </p:nvSpPr>
        <p:spPr bwMode="auto">
          <a:xfrm>
            <a:off x="2566988" y="2781300"/>
            <a:ext cx="15020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Recovery </a:t>
            </a:r>
            <a:endParaRPr lang="en-US" sz="1600" b="0">
              <a:solidFill>
                <a:srgbClr val="000099"/>
              </a:solidFill>
              <a:latin typeface="Arial" panose="020B0604020202020204" pitchFamily="34" charset="0"/>
            </a:endParaRPr>
          </a:p>
        </p:txBody>
      </p:sp>
      <p:sp>
        <p:nvSpPr>
          <p:cNvPr id="81934" name="Rectangle 15"/>
          <p:cNvSpPr>
            <a:spLocks noChangeArrowheads="1"/>
          </p:cNvSpPr>
          <p:nvPr/>
        </p:nvSpPr>
        <p:spPr bwMode="auto">
          <a:xfrm>
            <a:off x="2822576" y="3538539"/>
            <a:ext cx="92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 </a:t>
            </a:r>
            <a:endParaRPr lang="en-US" sz="1600" b="0">
              <a:solidFill>
                <a:srgbClr val="000099"/>
              </a:solidFill>
              <a:latin typeface="Arial" panose="020B0604020202020204" pitchFamily="34" charset="0"/>
            </a:endParaRPr>
          </a:p>
        </p:txBody>
      </p:sp>
      <p:sp>
        <p:nvSpPr>
          <p:cNvPr id="81935" name="Rectangle 16"/>
          <p:cNvSpPr>
            <a:spLocks noChangeArrowheads="1"/>
          </p:cNvSpPr>
          <p:nvPr/>
        </p:nvSpPr>
        <p:spPr bwMode="auto">
          <a:xfrm>
            <a:off x="4872038" y="2741613"/>
            <a:ext cx="1939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2600" b="0">
                <a:solidFill>
                  <a:srgbClr val="000099"/>
                </a:solidFill>
                <a:latin typeface="Arial" panose="020B0604020202020204" pitchFamily="34" charset="0"/>
              </a:rPr>
              <a:t>=</a:t>
            </a:r>
            <a:endParaRPr lang="en-US" sz="1600" b="0">
              <a:solidFill>
                <a:srgbClr val="000099"/>
              </a:solidFill>
              <a:latin typeface="Arial" panose="020B0604020202020204" pitchFamily="34" charset="0"/>
            </a:endParaRPr>
          </a:p>
        </p:txBody>
      </p:sp>
      <p:sp>
        <p:nvSpPr>
          <p:cNvPr id="631825" name="Line 17"/>
          <p:cNvSpPr>
            <a:spLocks noChangeShapeType="1"/>
          </p:cNvSpPr>
          <p:nvPr/>
        </p:nvSpPr>
        <p:spPr bwMode="auto">
          <a:xfrm>
            <a:off x="3816350" y="4449763"/>
            <a:ext cx="1588" cy="6858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631826" name="Freeform 18"/>
          <p:cNvSpPr>
            <a:spLocks noEditPoints="1"/>
          </p:cNvSpPr>
          <p:nvPr/>
        </p:nvSpPr>
        <p:spPr bwMode="auto">
          <a:xfrm>
            <a:off x="3511551" y="4830763"/>
            <a:ext cx="569913" cy="571500"/>
          </a:xfrm>
          <a:custGeom>
            <a:avLst/>
            <a:gdLst>
              <a:gd name="T0" fmla="*/ 85725 w 359"/>
              <a:gd name="T1" fmla="*/ 342900 h 360"/>
              <a:gd name="T2" fmla="*/ 85725 w 359"/>
              <a:gd name="T3" fmla="*/ 342900 h 360"/>
              <a:gd name="T4" fmla="*/ 0 w 359"/>
              <a:gd name="T5" fmla="*/ 571500 h 360"/>
              <a:gd name="T6" fmla="*/ 569913 w 359"/>
              <a:gd name="T7" fmla="*/ 571500 h 360"/>
              <a:gd name="T8" fmla="*/ 484188 w 359"/>
              <a:gd name="T9" fmla="*/ 342900 h 360"/>
              <a:gd name="T10" fmla="*/ 481013 w 359"/>
              <a:gd name="T11" fmla="*/ 342900 h 360"/>
              <a:gd name="T12" fmla="*/ 454025 w 359"/>
              <a:gd name="T13" fmla="*/ 382587 h 360"/>
              <a:gd name="T14" fmla="*/ 417513 w 359"/>
              <a:gd name="T15" fmla="*/ 412750 h 360"/>
              <a:gd name="T16" fmla="*/ 377825 w 359"/>
              <a:gd name="T17" fmla="*/ 438150 h 360"/>
              <a:gd name="T18" fmla="*/ 331788 w 359"/>
              <a:gd name="T19" fmla="*/ 452438 h 360"/>
              <a:gd name="T20" fmla="*/ 284163 w 359"/>
              <a:gd name="T21" fmla="*/ 455613 h 360"/>
              <a:gd name="T22" fmla="*/ 238125 w 359"/>
              <a:gd name="T23" fmla="*/ 452438 h 360"/>
              <a:gd name="T24" fmla="*/ 192088 w 359"/>
              <a:gd name="T25" fmla="*/ 438150 h 360"/>
              <a:gd name="T26" fmla="*/ 149225 w 359"/>
              <a:gd name="T27" fmla="*/ 412750 h 360"/>
              <a:gd name="T28" fmla="*/ 115888 w 359"/>
              <a:gd name="T29" fmla="*/ 382587 h 360"/>
              <a:gd name="T30" fmla="*/ 85725 w 359"/>
              <a:gd name="T31" fmla="*/ 342900 h 360"/>
              <a:gd name="T32" fmla="*/ 85725 w 359"/>
              <a:gd name="T33" fmla="*/ 342900 h 360"/>
              <a:gd name="T34" fmla="*/ 115888 w 359"/>
              <a:gd name="T35" fmla="*/ 382587 h 360"/>
              <a:gd name="T36" fmla="*/ 149225 w 359"/>
              <a:gd name="T37" fmla="*/ 412750 h 360"/>
              <a:gd name="T38" fmla="*/ 192088 w 359"/>
              <a:gd name="T39" fmla="*/ 438150 h 360"/>
              <a:gd name="T40" fmla="*/ 238125 w 359"/>
              <a:gd name="T41" fmla="*/ 452438 h 360"/>
              <a:gd name="T42" fmla="*/ 284163 w 359"/>
              <a:gd name="T43" fmla="*/ 455613 h 360"/>
              <a:gd name="T44" fmla="*/ 331788 w 359"/>
              <a:gd name="T45" fmla="*/ 452438 h 360"/>
              <a:gd name="T46" fmla="*/ 377825 w 359"/>
              <a:gd name="T47" fmla="*/ 438150 h 360"/>
              <a:gd name="T48" fmla="*/ 417513 w 359"/>
              <a:gd name="T49" fmla="*/ 412750 h 360"/>
              <a:gd name="T50" fmla="*/ 454025 w 359"/>
              <a:gd name="T51" fmla="*/ 382587 h 360"/>
              <a:gd name="T52" fmla="*/ 481013 w 359"/>
              <a:gd name="T53" fmla="*/ 342900 h 360"/>
              <a:gd name="T54" fmla="*/ 500063 w 359"/>
              <a:gd name="T55" fmla="*/ 306387 h 360"/>
              <a:gd name="T56" fmla="*/ 508000 w 359"/>
              <a:gd name="T57" fmla="*/ 268288 h 360"/>
              <a:gd name="T58" fmla="*/ 511175 w 359"/>
              <a:gd name="T59" fmla="*/ 228600 h 360"/>
              <a:gd name="T60" fmla="*/ 569913 w 359"/>
              <a:gd name="T61" fmla="*/ 228600 h 360"/>
              <a:gd name="T62" fmla="*/ 569913 w 359"/>
              <a:gd name="T63" fmla="*/ 0 h 360"/>
              <a:gd name="T64" fmla="*/ 284163 w 359"/>
              <a:gd name="T65" fmla="*/ 0 h 360"/>
              <a:gd name="T66" fmla="*/ 234950 w 359"/>
              <a:gd name="T67" fmla="*/ 6350 h 360"/>
              <a:gd name="T68" fmla="*/ 185738 w 359"/>
              <a:gd name="T69" fmla="*/ 23812 h 360"/>
              <a:gd name="T70" fmla="*/ 142875 w 359"/>
              <a:gd name="T71" fmla="*/ 52388 h 360"/>
              <a:gd name="T72" fmla="*/ 106363 w 359"/>
              <a:gd name="T73" fmla="*/ 88900 h 360"/>
              <a:gd name="T74" fmla="*/ 79375 w 359"/>
              <a:gd name="T75" fmla="*/ 130175 h 360"/>
              <a:gd name="T76" fmla="*/ 61913 w 359"/>
              <a:gd name="T77" fmla="*/ 179387 h 360"/>
              <a:gd name="T78" fmla="*/ 55563 w 359"/>
              <a:gd name="T79" fmla="*/ 228600 h 360"/>
              <a:gd name="T80" fmla="*/ 58738 w 359"/>
              <a:gd name="T81" fmla="*/ 268288 h 360"/>
              <a:gd name="T82" fmla="*/ 69850 w 359"/>
              <a:gd name="T83" fmla="*/ 306387 h 360"/>
              <a:gd name="T84" fmla="*/ 85725 w 359"/>
              <a:gd name="T85" fmla="*/ 342900 h 3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59"/>
              <a:gd name="T130" fmla="*/ 0 h 360"/>
              <a:gd name="T131" fmla="*/ 359 w 359"/>
              <a:gd name="T132" fmla="*/ 360 h 3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59" h="360">
                <a:moveTo>
                  <a:pt x="54" y="216"/>
                </a:moveTo>
                <a:lnTo>
                  <a:pt x="54" y="216"/>
                </a:lnTo>
                <a:lnTo>
                  <a:pt x="0" y="360"/>
                </a:lnTo>
                <a:lnTo>
                  <a:pt x="359" y="360"/>
                </a:lnTo>
                <a:lnTo>
                  <a:pt x="305" y="216"/>
                </a:lnTo>
                <a:lnTo>
                  <a:pt x="303" y="216"/>
                </a:lnTo>
                <a:lnTo>
                  <a:pt x="286" y="241"/>
                </a:lnTo>
                <a:lnTo>
                  <a:pt x="263" y="260"/>
                </a:lnTo>
                <a:lnTo>
                  <a:pt x="238" y="276"/>
                </a:lnTo>
                <a:lnTo>
                  <a:pt x="209" y="285"/>
                </a:lnTo>
                <a:lnTo>
                  <a:pt x="179" y="287"/>
                </a:lnTo>
                <a:lnTo>
                  <a:pt x="150" y="285"/>
                </a:lnTo>
                <a:lnTo>
                  <a:pt x="121" y="276"/>
                </a:lnTo>
                <a:lnTo>
                  <a:pt x="94" y="260"/>
                </a:lnTo>
                <a:lnTo>
                  <a:pt x="73" y="241"/>
                </a:lnTo>
                <a:lnTo>
                  <a:pt x="54" y="216"/>
                </a:lnTo>
                <a:close/>
                <a:moveTo>
                  <a:pt x="54" y="216"/>
                </a:moveTo>
                <a:lnTo>
                  <a:pt x="73" y="241"/>
                </a:lnTo>
                <a:lnTo>
                  <a:pt x="94" y="260"/>
                </a:lnTo>
                <a:lnTo>
                  <a:pt x="121" y="276"/>
                </a:lnTo>
                <a:lnTo>
                  <a:pt x="150" y="285"/>
                </a:lnTo>
                <a:lnTo>
                  <a:pt x="179" y="287"/>
                </a:lnTo>
                <a:lnTo>
                  <a:pt x="209" y="285"/>
                </a:lnTo>
                <a:lnTo>
                  <a:pt x="238" y="276"/>
                </a:lnTo>
                <a:lnTo>
                  <a:pt x="263" y="260"/>
                </a:lnTo>
                <a:lnTo>
                  <a:pt x="286" y="241"/>
                </a:lnTo>
                <a:lnTo>
                  <a:pt x="303" y="216"/>
                </a:lnTo>
                <a:lnTo>
                  <a:pt x="315" y="193"/>
                </a:lnTo>
                <a:lnTo>
                  <a:pt x="320" y="169"/>
                </a:lnTo>
                <a:lnTo>
                  <a:pt x="322" y="144"/>
                </a:lnTo>
                <a:lnTo>
                  <a:pt x="359" y="144"/>
                </a:lnTo>
                <a:lnTo>
                  <a:pt x="359" y="0"/>
                </a:lnTo>
                <a:lnTo>
                  <a:pt x="179" y="0"/>
                </a:lnTo>
                <a:lnTo>
                  <a:pt x="148" y="4"/>
                </a:lnTo>
                <a:lnTo>
                  <a:pt x="117" y="15"/>
                </a:lnTo>
                <a:lnTo>
                  <a:pt x="90" y="33"/>
                </a:lnTo>
                <a:lnTo>
                  <a:pt x="67" y="56"/>
                </a:lnTo>
                <a:lnTo>
                  <a:pt x="50" y="82"/>
                </a:lnTo>
                <a:lnTo>
                  <a:pt x="39" y="113"/>
                </a:lnTo>
                <a:lnTo>
                  <a:pt x="35" y="144"/>
                </a:lnTo>
                <a:lnTo>
                  <a:pt x="37" y="169"/>
                </a:lnTo>
                <a:lnTo>
                  <a:pt x="44" y="193"/>
                </a:lnTo>
                <a:lnTo>
                  <a:pt x="54" y="216"/>
                </a:lnTo>
                <a:close/>
              </a:path>
            </a:pathLst>
          </a:custGeom>
          <a:solidFill>
            <a:srgbClr val="808080"/>
          </a:solidFill>
          <a:ln w="25400">
            <a:solidFill>
              <a:srgbClr val="000000"/>
            </a:solidFill>
            <a:prstDash val="solid"/>
            <a:round/>
            <a:headEnd/>
            <a:tailEnd/>
          </a:ln>
        </p:spPr>
        <p:txBody>
          <a:bodyPr/>
          <a:lstStyle/>
          <a:p>
            <a:pPr>
              <a:defRPr/>
            </a:pPr>
            <a:endParaRPr lang="en-AU">
              <a:effectLst>
                <a:outerShdw blurRad="38100" dist="38100" dir="2700000" algn="tl">
                  <a:srgbClr val="000000">
                    <a:alpha val="43137"/>
                  </a:srgbClr>
                </a:outerShdw>
              </a:effectLst>
            </a:endParaRPr>
          </a:p>
        </p:txBody>
      </p:sp>
      <p:sp>
        <p:nvSpPr>
          <p:cNvPr id="631827" name="Freeform 19"/>
          <p:cNvSpPr>
            <a:spLocks/>
          </p:cNvSpPr>
          <p:nvPr/>
        </p:nvSpPr>
        <p:spPr bwMode="auto">
          <a:xfrm>
            <a:off x="6178551" y="4678364"/>
            <a:ext cx="796925" cy="1587"/>
          </a:xfrm>
          <a:custGeom>
            <a:avLst/>
            <a:gdLst>
              <a:gd name="T0" fmla="*/ 0 w 502"/>
              <a:gd name="T1" fmla="*/ 0 h 1588"/>
              <a:gd name="T2" fmla="*/ 398463 w 502"/>
              <a:gd name="T3" fmla="*/ 0 h 1588"/>
              <a:gd name="T4" fmla="*/ 796925 w 502"/>
              <a:gd name="T5" fmla="*/ 0 h 1588"/>
              <a:gd name="T6" fmla="*/ 0 60000 65536"/>
              <a:gd name="T7" fmla="*/ 0 60000 65536"/>
              <a:gd name="T8" fmla="*/ 0 60000 65536"/>
              <a:gd name="T9" fmla="*/ 0 w 502"/>
              <a:gd name="T10" fmla="*/ 0 h 1588"/>
              <a:gd name="T11" fmla="*/ 502 w 502"/>
              <a:gd name="T12" fmla="*/ 1588 h 1588"/>
            </a:gdLst>
            <a:ahLst/>
            <a:cxnLst>
              <a:cxn ang="T6">
                <a:pos x="T0" y="T1"/>
              </a:cxn>
              <a:cxn ang="T7">
                <a:pos x="T2" y="T3"/>
              </a:cxn>
              <a:cxn ang="T8">
                <a:pos x="T4" y="T5"/>
              </a:cxn>
            </a:cxnLst>
            <a:rect l="T9" t="T10" r="T11" b="T12"/>
            <a:pathLst>
              <a:path w="502" h="1588">
                <a:moveTo>
                  <a:pt x="0" y="0"/>
                </a:moveTo>
                <a:lnTo>
                  <a:pt x="251" y="0"/>
                </a:lnTo>
                <a:lnTo>
                  <a:pt x="502" y="0"/>
                </a:lnTo>
              </a:path>
            </a:pathLst>
          </a:custGeom>
          <a:noFill/>
          <a:ln w="269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631828" name="Freeform 20"/>
          <p:cNvSpPr>
            <a:spLocks/>
          </p:cNvSpPr>
          <p:nvPr/>
        </p:nvSpPr>
        <p:spPr bwMode="auto">
          <a:xfrm>
            <a:off x="6864350" y="4373563"/>
            <a:ext cx="1371600" cy="609600"/>
          </a:xfrm>
          <a:custGeom>
            <a:avLst/>
            <a:gdLst>
              <a:gd name="T0" fmla="*/ 0 w 1079"/>
              <a:gd name="T1" fmla="*/ 456669 h 574"/>
              <a:gd name="T2" fmla="*/ 1189821 w 1079"/>
              <a:gd name="T3" fmla="*/ 456669 h 574"/>
              <a:gd name="T4" fmla="*/ 1189821 w 1079"/>
              <a:gd name="T5" fmla="*/ 609600 h 574"/>
              <a:gd name="T6" fmla="*/ 1371600 w 1079"/>
              <a:gd name="T7" fmla="*/ 304800 h 574"/>
              <a:gd name="T8" fmla="*/ 1189821 w 1079"/>
              <a:gd name="T9" fmla="*/ 0 h 574"/>
              <a:gd name="T10" fmla="*/ 1189821 w 1079"/>
              <a:gd name="T11" fmla="*/ 151869 h 574"/>
              <a:gd name="T12" fmla="*/ 0 w 1079"/>
              <a:gd name="T13" fmla="*/ 151869 h 574"/>
              <a:gd name="T14" fmla="*/ 0 w 1079"/>
              <a:gd name="T15" fmla="*/ 456669 h 574"/>
              <a:gd name="T16" fmla="*/ 0 60000 65536"/>
              <a:gd name="T17" fmla="*/ 0 60000 65536"/>
              <a:gd name="T18" fmla="*/ 0 60000 65536"/>
              <a:gd name="T19" fmla="*/ 0 60000 65536"/>
              <a:gd name="T20" fmla="*/ 0 60000 65536"/>
              <a:gd name="T21" fmla="*/ 0 60000 65536"/>
              <a:gd name="T22" fmla="*/ 0 60000 65536"/>
              <a:gd name="T23" fmla="*/ 0 60000 65536"/>
              <a:gd name="T24" fmla="*/ 0 w 1079"/>
              <a:gd name="T25" fmla="*/ 0 h 574"/>
              <a:gd name="T26" fmla="*/ 1079 w 1079"/>
              <a:gd name="T27" fmla="*/ 574 h 5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9" h="574">
                <a:moveTo>
                  <a:pt x="0" y="430"/>
                </a:moveTo>
                <a:lnTo>
                  <a:pt x="936" y="430"/>
                </a:lnTo>
                <a:lnTo>
                  <a:pt x="936" y="574"/>
                </a:lnTo>
                <a:lnTo>
                  <a:pt x="1079" y="287"/>
                </a:lnTo>
                <a:lnTo>
                  <a:pt x="936" y="0"/>
                </a:lnTo>
                <a:lnTo>
                  <a:pt x="936" y="143"/>
                </a:lnTo>
                <a:lnTo>
                  <a:pt x="0" y="143"/>
                </a:lnTo>
                <a:lnTo>
                  <a:pt x="0" y="430"/>
                </a:lnTo>
                <a:close/>
              </a:path>
            </a:pathLst>
          </a:custGeom>
          <a:solidFill>
            <a:srgbClr val="00CCFF"/>
          </a:solidFill>
          <a:ln w="9525">
            <a:solidFill>
              <a:schemeClr val="tx1"/>
            </a:solidFill>
            <a:round/>
            <a:headEnd/>
            <a:tailEnd/>
          </a:ln>
        </p:spPr>
        <p:txBody>
          <a:bodyPr/>
          <a:lstStyle/>
          <a:p>
            <a:pPr>
              <a:defRPr/>
            </a:pPr>
            <a:endParaRPr lang="en-AU">
              <a:effectLst>
                <a:outerShdw blurRad="38100" dist="38100" dir="2700000" algn="tl">
                  <a:srgbClr val="000000">
                    <a:alpha val="43137"/>
                  </a:srgbClr>
                </a:outerShdw>
              </a:effectLst>
            </a:endParaRPr>
          </a:p>
        </p:txBody>
      </p:sp>
      <p:sp>
        <p:nvSpPr>
          <p:cNvPr id="81940" name="Rectangle 21"/>
          <p:cNvSpPr>
            <a:spLocks noChangeArrowheads="1"/>
          </p:cNvSpPr>
          <p:nvPr/>
        </p:nvSpPr>
        <p:spPr bwMode="auto">
          <a:xfrm>
            <a:off x="7001979" y="4602163"/>
            <a:ext cx="108523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r>
              <a:rPr lang="en-US" sz="1200">
                <a:solidFill>
                  <a:srgbClr val="000099"/>
                </a:solidFill>
                <a:latin typeface="Arial" panose="020B0604020202020204" pitchFamily="34" charset="0"/>
              </a:rPr>
              <a:t>Permeate Flow</a:t>
            </a:r>
            <a:endParaRPr lang="en-US" sz="2400" b="0">
              <a:solidFill>
                <a:srgbClr val="000099"/>
              </a:solidFill>
              <a:latin typeface="Arial" panose="020B0604020202020204" pitchFamily="34" charset="0"/>
            </a:endParaRPr>
          </a:p>
        </p:txBody>
      </p:sp>
      <p:sp>
        <p:nvSpPr>
          <p:cNvPr id="631830" name="Freeform 22"/>
          <p:cNvSpPr>
            <a:spLocks/>
          </p:cNvSpPr>
          <p:nvPr/>
        </p:nvSpPr>
        <p:spPr bwMode="auto">
          <a:xfrm>
            <a:off x="4654550" y="4373563"/>
            <a:ext cx="1524000" cy="914400"/>
          </a:xfrm>
          <a:custGeom>
            <a:avLst/>
            <a:gdLst>
              <a:gd name="T0" fmla="*/ 1524000 w 863"/>
              <a:gd name="T1" fmla="*/ 0 h 431"/>
              <a:gd name="T2" fmla="*/ 0 w 863"/>
              <a:gd name="T3" fmla="*/ 0 h 431"/>
              <a:gd name="T4" fmla="*/ 1524000 w 863"/>
              <a:gd name="T5" fmla="*/ 914400 h 431"/>
              <a:gd name="T6" fmla="*/ 1524000 w 863"/>
              <a:gd name="T7" fmla="*/ 0 h 431"/>
              <a:gd name="T8" fmla="*/ 0 60000 65536"/>
              <a:gd name="T9" fmla="*/ 0 60000 65536"/>
              <a:gd name="T10" fmla="*/ 0 60000 65536"/>
              <a:gd name="T11" fmla="*/ 0 60000 65536"/>
              <a:gd name="T12" fmla="*/ 0 w 863"/>
              <a:gd name="T13" fmla="*/ 0 h 431"/>
              <a:gd name="T14" fmla="*/ 863 w 863"/>
              <a:gd name="T15" fmla="*/ 431 h 431"/>
            </a:gdLst>
            <a:ahLst/>
            <a:cxnLst>
              <a:cxn ang="T8">
                <a:pos x="T0" y="T1"/>
              </a:cxn>
              <a:cxn ang="T9">
                <a:pos x="T2" y="T3"/>
              </a:cxn>
              <a:cxn ang="T10">
                <a:pos x="T4" y="T5"/>
              </a:cxn>
              <a:cxn ang="T11">
                <a:pos x="T6" y="T7"/>
              </a:cxn>
            </a:cxnLst>
            <a:rect l="T12" t="T13" r="T14" b="T15"/>
            <a:pathLst>
              <a:path w="863" h="431">
                <a:moveTo>
                  <a:pt x="863" y="0"/>
                </a:moveTo>
                <a:lnTo>
                  <a:pt x="0" y="0"/>
                </a:lnTo>
                <a:lnTo>
                  <a:pt x="863" y="431"/>
                </a:lnTo>
                <a:lnTo>
                  <a:pt x="863" y="0"/>
                </a:lnTo>
                <a:close/>
              </a:path>
            </a:pathLst>
          </a:custGeom>
          <a:solidFill>
            <a:srgbClr val="0000FF"/>
          </a:solidFill>
          <a:ln w="9525">
            <a:solidFill>
              <a:schemeClr val="tx1"/>
            </a:solidFill>
            <a:round/>
            <a:headEnd/>
            <a:tailEnd/>
          </a:ln>
        </p:spPr>
        <p:txBody>
          <a:bodyPr/>
          <a:lstStyle/>
          <a:p>
            <a:pPr>
              <a:defRPr/>
            </a:pPr>
            <a:endParaRPr lang="en-AU">
              <a:effectLst>
                <a:outerShdw blurRad="38100" dist="38100" dir="2700000" algn="tl">
                  <a:srgbClr val="000000">
                    <a:alpha val="43137"/>
                  </a:srgbClr>
                </a:outerShdw>
              </a:effectLst>
            </a:endParaRPr>
          </a:p>
        </p:txBody>
      </p:sp>
      <p:sp>
        <p:nvSpPr>
          <p:cNvPr id="631831" name="Freeform 23"/>
          <p:cNvSpPr>
            <a:spLocks/>
          </p:cNvSpPr>
          <p:nvPr/>
        </p:nvSpPr>
        <p:spPr bwMode="auto">
          <a:xfrm flipV="1">
            <a:off x="2978150" y="4906963"/>
            <a:ext cx="838200" cy="76200"/>
          </a:xfrm>
          <a:custGeom>
            <a:avLst/>
            <a:gdLst>
              <a:gd name="T0" fmla="*/ 838200 w 431"/>
              <a:gd name="T1" fmla="*/ 0 h 76200"/>
              <a:gd name="T2" fmla="*/ 416183 w 431"/>
              <a:gd name="T3" fmla="*/ 0 h 76200"/>
              <a:gd name="T4" fmla="*/ 0 w 431"/>
              <a:gd name="T5" fmla="*/ 0 h 76200"/>
              <a:gd name="T6" fmla="*/ 0 60000 65536"/>
              <a:gd name="T7" fmla="*/ 0 60000 65536"/>
              <a:gd name="T8" fmla="*/ 0 60000 65536"/>
              <a:gd name="T9" fmla="*/ 0 w 431"/>
              <a:gd name="T10" fmla="*/ 0 h 76200"/>
              <a:gd name="T11" fmla="*/ 431 w 431"/>
              <a:gd name="T12" fmla="*/ 76200 h 76200"/>
            </a:gdLst>
            <a:ahLst/>
            <a:cxnLst>
              <a:cxn ang="T6">
                <a:pos x="T0" y="T1"/>
              </a:cxn>
              <a:cxn ang="T7">
                <a:pos x="T2" y="T3"/>
              </a:cxn>
              <a:cxn ang="T8">
                <a:pos x="T4" y="T5"/>
              </a:cxn>
            </a:cxnLst>
            <a:rect l="T9" t="T10" r="T11" b="T12"/>
            <a:pathLst>
              <a:path w="431" h="76200">
                <a:moveTo>
                  <a:pt x="431" y="0"/>
                </a:moveTo>
                <a:lnTo>
                  <a:pt x="214" y="0"/>
                </a:lnTo>
                <a:lnTo>
                  <a:pt x="0" y="0"/>
                </a:lnTo>
              </a:path>
            </a:pathLst>
          </a:custGeom>
          <a:noFill/>
          <a:ln w="269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631832" name="Freeform 24"/>
          <p:cNvSpPr>
            <a:spLocks/>
          </p:cNvSpPr>
          <p:nvPr/>
        </p:nvSpPr>
        <p:spPr bwMode="auto">
          <a:xfrm>
            <a:off x="4044950" y="4906964"/>
            <a:ext cx="685800" cy="1587"/>
          </a:xfrm>
          <a:custGeom>
            <a:avLst/>
            <a:gdLst>
              <a:gd name="T0" fmla="*/ 0 w 432"/>
              <a:gd name="T1" fmla="*/ 0 h 1588"/>
              <a:gd name="T2" fmla="*/ 341313 w 432"/>
              <a:gd name="T3" fmla="*/ 0 h 1588"/>
              <a:gd name="T4" fmla="*/ 685800 w 432"/>
              <a:gd name="T5" fmla="*/ 0 h 1588"/>
              <a:gd name="T6" fmla="*/ 0 60000 65536"/>
              <a:gd name="T7" fmla="*/ 0 60000 65536"/>
              <a:gd name="T8" fmla="*/ 0 60000 65536"/>
              <a:gd name="T9" fmla="*/ 0 w 432"/>
              <a:gd name="T10" fmla="*/ 0 h 1588"/>
              <a:gd name="T11" fmla="*/ 432 w 432"/>
              <a:gd name="T12" fmla="*/ 1588 h 1588"/>
            </a:gdLst>
            <a:ahLst/>
            <a:cxnLst>
              <a:cxn ang="T6">
                <a:pos x="T0" y="T1"/>
              </a:cxn>
              <a:cxn ang="T7">
                <a:pos x="T2" y="T3"/>
              </a:cxn>
              <a:cxn ang="T8">
                <a:pos x="T4" y="T5"/>
              </a:cxn>
            </a:cxnLst>
            <a:rect l="T9" t="T10" r="T11" b="T12"/>
            <a:pathLst>
              <a:path w="432" h="1588">
                <a:moveTo>
                  <a:pt x="0" y="0"/>
                </a:moveTo>
                <a:lnTo>
                  <a:pt x="215" y="0"/>
                </a:lnTo>
                <a:lnTo>
                  <a:pt x="432" y="0"/>
                </a:lnTo>
              </a:path>
            </a:pathLst>
          </a:custGeom>
          <a:noFill/>
          <a:ln w="269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631833" name="Freeform 25"/>
          <p:cNvSpPr>
            <a:spLocks/>
          </p:cNvSpPr>
          <p:nvPr/>
        </p:nvSpPr>
        <p:spPr bwMode="auto">
          <a:xfrm>
            <a:off x="5568951" y="5135563"/>
            <a:ext cx="1482725" cy="514350"/>
          </a:xfrm>
          <a:custGeom>
            <a:avLst/>
            <a:gdLst>
              <a:gd name="T0" fmla="*/ 0 w 934"/>
              <a:gd name="T1" fmla="*/ 0 h 324"/>
              <a:gd name="T2" fmla="*/ 0 w 934"/>
              <a:gd name="T3" fmla="*/ 52388 h 324"/>
              <a:gd name="T4" fmla="*/ 0 w 934"/>
              <a:gd name="T5" fmla="*/ 514350 h 324"/>
              <a:gd name="T6" fmla="*/ 1482725 w 934"/>
              <a:gd name="T7" fmla="*/ 514350 h 324"/>
              <a:gd name="T8" fmla="*/ 0 60000 65536"/>
              <a:gd name="T9" fmla="*/ 0 60000 65536"/>
              <a:gd name="T10" fmla="*/ 0 60000 65536"/>
              <a:gd name="T11" fmla="*/ 0 60000 65536"/>
              <a:gd name="T12" fmla="*/ 0 w 934"/>
              <a:gd name="T13" fmla="*/ 0 h 324"/>
              <a:gd name="T14" fmla="*/ 934 w 934"/>
              <a:gd name="T15" fmla="*/ 324 h 324"/>
            </a:gdLst>
            <a:ahLst/>
            <a:cxnLst>
              <a:cxn ang="T8">
                <a:pos x="T0" y="T1"/>
              </a:cxn>
              <a:cxn ang="T9">
                <a:pos x="T2" y="T3"/>
              </a:cxn>
              <a:cxn ang="T10">
                <a:pos x="T4" y="T5"/>
              </a:cxn>
              <a:cxn ang="T11">
                <a:pos x="T6" y="T7"/>
              </a:cxn>
            </a:cxnLst>
            <a:rect l="T12" t="T13" r="T14" b="T15"/>
            <a:pathLst>
              <a:path w="934" h="324">
                <a:moveTo>
                  <a:pt x="0" y="0"/>
                </a:moveTo>
                <a:lnTo>
                  <a:pt x="0" y="33"/>
                </a:lnTo>
                <a:lnTo>
                  <a:pt x="0" y="324"/>
                </a:lnTo>
                <a:lnTo>
                  <a:pt x="934" y="324"/>
                </a:lnTo>
              </a:path>
            </a:pathLst>
          </a:custGeom>
          <a:noFill/>
          <a:ln w="269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631834" name="Freeform 26"/>
          <p:cNvSpPr>
            <a:spLocks/>
          </p:cNvSpPr>
          <p:nvPr/>
        </p:nvSpPr>
        <p:spPr bwMode="auto">
          <a:xfrm>
            <a:off x="6178550" y="5592764"/>
            <a:ext cx="228600" cy="115887"/>
          </a:xfrm>
          <a:custGeom>
            <a:avLst/>
            <a:gdLst>
              <a:gd name="T0" fmla="*/ 0 w 144"/>
              <a:gd name="T1" fmla="*/ 0 h 73"/>
              <a:gd name="T2" fmla="*/ 0 w 144"/>
              <a:gd name="T3" fmla="*/ 115888 h 73"/>
              <a:gd name="T4" fmla="*/ 228600 w 144"/>
              <a:gd name="T5" fmla="*/ 0 h 73"/>
              <a:gd name="T6" fmla="*/ 228600 w 144"/>
              <a:gd name="T7" fmla="*/ 115888 h 73"/>
              <a:gd name="T8" fmla="*/ 0 w 144"/>
              <a:gd name="T9" fmla="*/ 0 h 73"/>
              <a:gd name="T10" fmla="*/ 0 60000 65536"/>
              <a:gd name="T11" fmla="*/ 0 60000 65536"/>
              <a:gd name="T12" fmla="*/ 0 60000 65536"/>
              <a:gd name="T13" fmla="*/ 0 60000 65536"/>
              <a:gd name="T14" fmla="*/ 0 60000 65536"/>
              <a:gd name="T15" fmla="*/ 0 w 144"/>
              <a:gd name="T16" fmla="*/ 0 h 73"/>
              <a:gd name="T17" fmla="*/ 144 w 144"/>
              <a:gd name="T18" fmla="*/ 73 h 73"/>
            </a:gdLst>
            <a:ahLst/>
            <a:cxnLst>
              <a:cxn ang="T10">
                <a:pos x="T0" y="T1"/>
              </a:cxn>
              <a:cxn ang="T11">
                <a:pos x="T2" y="T3"/>
              </a:cxn>
              <a:cxn ang="T12">
                <a:pos x="T4" y="T5"/>
              </a:cxn>
              <a:cxn ang="T13">
                <a:pos x="T6" y="T7"/>
              </a:cxn>
              <a:cxn ang="T14">
                <a:pos x="T8" y="T9"/>
              </a:cxn>
            </a:cxnLst>
            <a:rect l="T15" t="T16" r="T17" b="T18"/>
            <a:pathLst>
              <a:path w="144" h="73">
                <a:moveTo>
                  <a:pt x="0" y="0"/>
                </a:moveTo>
                <a:lnTo>
                  <a:pt x="0" y="73"/>
                </a:lnTo>
                <a:lnTo>
                  <a:pt x="144" y="0"/>
                </a:lnTo>
                <a:lnTo>
                  <a:pt x="144" y="73"/>
                </a:lnTo>
                <a:lnTo>
                  <a:pt x="0" y="0"/>
                </a:lnTo>
                <a:close/>
              </a:path>
            </a:pathLst>
          </a:custGeom>
          <a:solidFill>
            <a:srgbClr val="00FFFF"/>
          </a:solidFill>
          <a:ln w="3175">
            <a:solidFill>
              <a:srgbClr val="000000"/>
            </a:solidFill>
            <a:prstDash val="solid"/>
            <a:round/>
            <a:headEnd/>
            <a:tailEnd/>
          </a:ln>
        </p:spPr>
        <p:txBody>
          <a:bodyPr/>
          <a:lstStyle/>
          <a:p>
            <a:pPr>
              <a:defRPr/>
            </a:pPr>
            <a:endParaRPr lang="en-AU">
              <a:effectLst>
                <a:outerShdw blurRad="38100" dist="38100" dir="2700000" algn="tl">
                  <a:srgbClr val="000000">
                    <a:alpha val="43137"/>
                  </a:srgbClr>
                </a:outerShdw>
              </a:effectLst>
            </a:endParaRPr>
          </a:p>
        </p:txBody>
      </p:sp>
      <p:sp>
        <p:nvSpPr>
          <p:cNvPr id="631835" name="Line 27"/>
          <p:cNvSpPr>
            <a:spLocks noChangeShapeType="1"/>
          </p:cNvSpPr>
          <p:nvPr/>
        </p:nvSpPr>
        <p:spPr bwMode="auto">
          <a:xfrm>
            <a:off x="4654550" y="4373563"/>
            <a:ext cx="1524000" cy="914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81947" name="Rectangle 28"/>
          <p:cNvSpPr>
            <a:spLocks noChangeArrowheads="1"/>
          </p:cNvSpPr>
          <p:nvPr/>
        </p:nvSpPr>
        <p:spPr bwMode="auto">
          <a:xfrm>
            <a:off x="3511550" y="4221163"/>
            <a:ext cx="685800" cy="304800"/>
          </a:xfrm>
          <a:prstGeom prst="rect">
            <a:avLst/>
          </a:prstGeom>
          <a:solidFill>
            <a:schemeClr val="bg1"/>
          </a:solidFill>
          <a:ln w="25400">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eaLnBrk="1" hangingPunct="1"/>
            <a:r>
              <a:rPr lang="en-US" b="0" dirty="0">
                <a:solidFill>
                  <a:srgbClr val="000099"/>
                </a:solidFill>
                <a:latin typeface="Arial" panose="020B0604020202020204" pitchFamily="34" charset="0"/>
              </a:rPr>
              <a:t>VFD</a:t>
            </a:r>
          </a:p>
        </p:txBody>
      </p:sp>
      <p:sp>
        <p:nvSpPr>
          <p:cNvPr id="81948" name="Rectangle 29"/>
          <p:cNvSpPr>
            <a:spLocks noChangeArrowheads="1"/>
          </p:cNvSpPr>
          <p:nvPr/>
        </p:nvSpPr>
        <p:spPr bwMode="auto">
          <a:xfrm>
            <a:off x="3290309" y="5516563"/>
            <a:ext cx="1104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r>
              <a:rPr lang="en-US" sz="1200">
                <a:solidFill>
                  <a:srgbClr val="000099"/>
                </a:solidFill>
                <a:latin typeface="Arial" panose="020B0604020202020204" pitchFamily="34" charset="0"/>
              </a:rPr>
              <a:t>RO Feed Pump</a:t>
            </a:r>
          </a:p>
          <a:p>
            <a:pPr algn="ctr"/>
            <a:r>
              <a:rPr lang="en-US" sz="1200">
                <a:solidFill>
                  <a:srgbClr val="000099"/>
                </a:solidFill>
                <a:latin typeface="Arial" panose="020B0604020202020204" pitchFamily="34" charset="0"/>
              </a:rPr>
              <a:t>With VFD</a:t>
            </a:r>
            <a:endParaRPr lang="en-US" sz="2400" b="0">
              <a:solidFill>
                <a:srgbClr val="000099"/>
              </a:solidFill>
              <a:latin typeface="Arial" panose="020B0604020202020204" pitchFamily="34" charset="0"/>
            </a:endParaRPr>
          </a:p>
        </p:txBody>
      </p:sp>
      <p:sp>
        <p:nvSpPr>
          <p:cNvPr id="631838" name="Freeform 30"/>
          <p:cNvSpPr>
            <a:spLocks/>
          </p:cNvSpPr>
          <p:nvPr/>
        </p:nvSpPr>
        <p:spPr bwMode="auto">
          <a:xfrm>
            <a:off x="4654550" y="4359275"/>
            <a:ext cx="1524000" cy="914400"/>
          </a:xfrm>
          <a:custGeom>
            <a:avLst/>
            <a:gdLst>
              <a:gd name="T0" fmla="*/ 0 w 863"/>
              <a:gd name="T1" fmla="*/ 914400 h 431"/>
              <a:gd name="T2" fmla="*/ 1524000 w 863"/>
              <a:gd name="T3" fmla="*/ 914400 h 431"/>
              <a:gd name="T4" fmla="*/ 0 w 863"/>
              <a:gd name="T5" fmla="*/ 0 h 431"/>
              <a:gd name="T6" fmla="*/ 0 w 863"/>
              <a:gd name="T7" fmla="*/ 914400 h 431"/>
              <a:gd name="T8" fmla="*/ 0 60000 65536"/>
              <a:gd name="T9" fmla="*/ 0 60000 65536"/>
              <a:gd name="T10" fmla="*/ 0 60000 65536"/>
              <a:gd name="T11" fmla="*/ 0 60000 65536"/>
              <a:gd name="T12" fmla="*/ 0 w 863"/>
              <a:gd name="T13" fmla="*/ 0 h 431"/>
              <a:gd name="T14" fmla="*/ 863 w 863"/>
              <a:gd name="T15" fmla="*/ 431 h 431"/>
            </a:gdLst>
            <a:ahLst/>
            <a:cxnLst>
              <a:cxn ang="T8">
                <a:pos x="T0" y="T1"/>
              </a:cxn>
              <a:cxn ang="T9">
                <a:pos x="T2" y="T3"/>
              </a:cxn>
              <a:cxn ang="T10">
                <a:pos x="T4" y="T5"/>
              </a:cxn>
              <a:cxn ang="T11">
                <a:pos x="T6" y="T7"/>
              </a:cxn>
            </a:cxnLst>
            <a:rect l="T12" t="T13" r="T14" b="T15"/>
            <a:pathLst>
              <a:path w="863" h="431">
                <a:moveTo>
                  <a:pt x="0" y="431"/>
                </a:moveTo>
                <a:lnTo>
                  <a:pt x="863" y="431"/>
                </a:lnTo>
                <a:lnTo>
                  <a:pt x="0" y="0"/>
                </a:lnTo>
                <a:lnTo>
                  <a:pt x="0" y="431"/>
                </a:lnTo>
                <a:close/>
              </a:path>
            </a:pathLst>
          </a:custGeom>
          <a:solidFill>
            <a:srgbClr val="B3B3B3"/>
          </a:solidFill>
          <a:ln w="3175">
            <a:solidFill>
              <a:srgbClr val="000000"/>
            </a:solidFill>
            <a:prstDash val="solid"/>
            <a:round/>
            <a:headEnd/>
            <a:tailEnd/>
          </a:ln>
        </p:spPr>
        <p:txBody>
          <a:bodyPr/>
          <a:lstStyle/>
          <a:p>
            <a:pPr>
              <a:defRPr/>
            </a:pPr>
            <a:endParaRPr lang="en-AU">
              <a:effectLst>
                <a:outerShdw blurRad="38100" dist="38100" dir="2700000" algn="tl">
                  <a:srgbClr val="000000">
                    <a:alpha val="43137"/>
                  </a:srgbClr>
                </a:outerShdw>
              </a:effectLst>
            </a:endParaRPr>
          </a:p>
        </p:txBody>
      </p:sp>
      <p:sp>
        <p:nvSpPr>
          <p:cNvPr id="81950" name="Text Box 31"/>
          <p:cNvSpPr txBox="1">
            <a:spLocks noChangeArrowheads="1"/>
          </p:cNvSpPr>
          <p:nvPr/>
        </p:nvSpPr>
        <p:spPr bwMode="auto">
          <a:xfrm>
            <a:off x="4654550" y="4700588"/>
            <a:ext cx="749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600">
                <a:solidFill>
                  <a:srgbClr val="000099"/>
                </a:solidFill>
                <a:latin typeface="Arial" panose="020B0604020202020204" pitchFamily="34" charset="0"/>
              </a:rPr>
              <a:t>Water</a:t>
            </a:r>
          </a:p>
        </p:txBody>
      </p:sp>
      <p:sp>
        <p:nvSpPr>
          <p:cNvPr id="631840" name="AutoShape 32"/>
          <p:cNvSpPr>
            <a:spLocks noChangeArrowheads="1"/>
          </p:cNvSpPr>
          <p:nvPr/>
        </p:nvSpPr>
        <p:spPr bwMode="auto">
          <a:xfrm flipV="1">
            <a:off x="5187950" y="4449763"/>
            <a:ext cx="838200" cy="609600"/>
          </a:xfrm>
          <a:custGeom>
            <a:avLst/>
            <a:gdLst>
              <a:gd name="T0" fmla="*/ 23356056 w 21600"/>
              <a:gd name="T1" fmla="*/ 861003 h 21600"/>
              <a:gd name="T2" fmla="*/ 6546032 w 21600"/>
              <a:gd name="T3" fmla="*/ 2637987 h 21600"/>
              <a:gd name="T4" fmla="*/ 22151377 w 21600"/>
              <a:gd name="T5" fmla="*/ 2174438 h 21600"/>
              <a:gd name="T6" fmla="*/ 36573068 w 21600"/>
              <a:gd name="T7" fmla="*/ 9064893 h 21600"/>
              <a:gd name="T8" fmla="*/ 30897448 w 21600"/>
              <a:gd name="T9" fmla="*/ 11818365 h 21600"/>
              <a:gd name="T10" fmla="*/ 25691684 w 21600"/>
              <a:gd name="T11" fmla="*/ 881639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758" y="11185"/>
                </a:moveTo>
                <a:cubicBezTo>
                  <a:pt x="19764" y="11057"/>
                  <a:pt x="19767" y="10928"/>
                  <a:pt x="19767" y="10800"/>
                </a:cubicBezTo>
                <a:cubicBezTo>
                  <a:pt x="19767" y="5847"/>
                  <a:pt x="15752" y="1833"/>
                  <a:pt x="10800" y="1833"/>
                </a:cubicBezTo>
                <a:cubicBezTo>
                  <a:pt x="8651" y="1832"/>
                  <a:pt x="6573" y="2604"/>
                  <a:pt x="4946" y="4007"/>
                </a:cubicBezTo>
                <a:lnTo>
                  <a:pt x="3749" y="2618"/>
                </a:lnTo>
                <a:cubicBezTo>
                  <a:pt x="5710" y="929"/>
                  <a:pt x="8212" y="-1"/>
                  <a:pt x="10800" y="0"/>
                </a:cubicBezTo>
                <a:cubicBezTo>
                  <a:pt x="16764" y="0"/>
                  <a:pt x="21600" y="4835"/>
                  <a:pt x="21600" y="10800"/>
                </a:cubicBezTo>
                <a:cubicBezTo>
                  <a:pt x="21600" y="10955"/>
                  <a:pt x="21596" y="11110"/>
                  <a:pt x="21589" y="11264"/>
                </a:cubicBezTo>
                <a:lnTo>
                  <a:pt x="24287" y="11381"/>
                </a:lnTo>
                <a:lnTo>
                  <a:pt x="20518" y="14838"/>
                </a:lnTo>
                <a:lnTo>
                  <a:pt x="17061" y="11069"/>
                </a:lnTo>
                <a:lnTo>
                  <a:pt x="19758" y="11185"/>
                </a:lnTo>
                <a:close/>
              </a:path>
            </a:pathLst>
          </a:custGeom>
          <a:solidFill>
            <a:schemeClr val="accent1"/>
          </a:solidFill>
          <a:ln w="12700">
            <a:solidFill>
              <a:schemeClr val="tx1"/>
            </a:solidFill>
            <a:miter lim="800000"/>
            <a:headEnd/>
            <a:tailEnd/>
          </a:ln>
        </p:spPr>
        <p:txBody>
          <a:bodyPr wrap="none" anchor="ctr"/>
          <a:lstStyle/>
          <a:p>
            <a:pPr>
              <a:defRPr/>
            </a:pPr>
            <a:endParaRPr lang="en-AU">
              <a:effectLst>
                <a:outerShdw blurRad="38100" dist="38100" dir="2700000" algn="tl">
                  <a:srgbClr val="000000">
                    <a:alpha val="43137"/>
                  </a:srgbClr>
                </a:outerShdw>
              </a:effectLst>
            </a:endParaRPr>
          </a:p>
        </p:txBody>
      </p:sp>
      <p:sp>
        <p:nvSpPr>
          <p:cNvPr id="631841" name="Freeform 33"/>
          <p:cNvSpPr>
            <a:spLocks/>
          </p:cNvSpPr>
          <p:nvPr/>
        </p:nvSpPr>
        <p:spPr bwMode="auto">
          <a:xfrm>
            <a:off x="6940550" y="5364163"/>
            <a:ext cx="1676400" cy="609600"/>
          </a:xfrm>
          <a:custGeom>
            <a:avLst/>
            <a:gdLst>
              <a:gd name="T0" fmla="*/ 0 w 1079"/>
              <a:gd name="T1" fmla="*/ 457807 h 502"/>
              <a:gd name="T2" fmla="*/ 1480638 w 1079"/>
              <a:gd name="T3" fmla="*/ 457807 h 502"/>
              <a:gd name="T4" fmla="*/ 1480638 w 1079"/>
              <a:gd name="T5" fmla="*/ 609600 h 502"/>
              <a:gd name="T6" fmla="*/ 1676400 w 1079"/>
              <a:gd name="T7" fmla="*/ 304800 h 502"/>
              <a:gd name="T8" fmla="*/ 1480638 w 1079"/>
              <a:gd name="T9" fmla="*/ 0 h 502"/>
              <a:gd name="T10" fmla="*/ 1480638 w 1079"/>
              <a:gd name="T11" fmla="*/ 153007 h 502"/>
              <a:gd name="T12" fmla="*/ 0 w 1079"/>
              <a:gd name="T13" fmla="*/ 153007 h 502"/>
              <a:gd name="T14" fmla="*/ 0 w 1079"/>
              <a:gd name="T15" fmla="*/ 457807 h 502"/>
              <a:gd name="T16" fmla="*/ 0 60000 65536"/>
              <a:gd name="T17" fmla="*/ 0 60000 65536"/>
              <a:gd name="T18" fmla="*/ 0 60000 65536"/>
              <a:gd name="T19" fmla="*/ 0 60000 65536"/>
              <a:gd name="T20" fmla="*/ 0 60000 65536"/>
              <a:gd name="T21" fmla="*/ 0 60000 65536"/>
              <a:gd name="T22" fmla="*/ 0 60000 65536"/>
              <a:gd name="T23" fmla="*/ 0 60000 65536"/>
              <a:gd name="T24" fmla="*/ 0 w 1079"/>
              <a:gd name="T25" fmla="*/ 0 h 502"/>
              <a:gd name="T26" fmla="*/ 1079 w 1079"/>
              <a:gd name="T27" fmla="*/ 502 h 5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9" h="502">
                <a:moveTo>
                  <a:pt x="0" y="377"/>
                </a:moveTo>
                <a:lnTo>
                  <a:pt x="953" y="377"/>
                </a:lnTo>
                <a:lnTo>
                  <a:pt x="953" y="502"/>
                </a:lnTo>
                <a:lnTo>
                  <a:pt x="1079" y="251"/>
                </a:lnTo>
                <a:lnTo>
                  <a:pt x="953" y="0"/>
                </a:lnTo>
                <a:lnTo>
                  <a:pt x="953" y="126"/>
                </a:lnTo>
                <a:lnTo>
                  <a:pt x="0" y="126"/>
                </a:lnTo>
                <a:lnTo>
                  <a:pt x="0" y="377"/>
                </a:lnTo>
                <a:close/>
              </a:path>
            </a:pathLst>
          </a:custGeom>
          <a:solidFill>
            <a:srgbClr val="99CC00"/>
          </a:solidFill>
          <a:ln w="9525">
            <a:solidFill>
              <a:schemeClr val="tx1"/>
            </a:solidFill>
            <a:round/>
            <a:headEnd/>
            <a:tailEnd/>
          </a:ln>
        </p:spPr>
        <p:txBody>
          <a:bodyPr/>
          <a:lstStyle/>
          <a:p>
            <a:pPr>
              <a:defRPr/>
            </a:pPr>
            <a:endParaRPr lang="en-AU">
              <a:effectLst>
                <a:outerShdw blurRad="38100" dist="38100" dir="2700000" algn="tl">
                  <a:srgbClr val="000000">
                    <a:alpha val="43137"/>
                  </a:srgbClr>
                </a:outerShdw>
              </a:effectLst>
            </a:endParaRPr>
          </a:p>
        </p:txBody>
      </p:sp>
      <p:sp>
        <p:nvSpPr>
          <p:cNvPr id="81953" name="Rectangle 34"/>
          <p:cNvSpPr>
            <a:spLocks noChangeArrowheads="1"/>
          </p:cNvSpPr>
          <p:nvPr/>
        </p:nvSpPr>
        <p:spPr bwMode="auto">
          <a:xfrm>
            <a:off x="7091466" y="5592763"/>
            <a:ext cx="12920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algn="ctr"/>
            <a:r>
              <a:rPr lang="en-US" sz="1200">
                <a:solidFill>
                  <a:srgbClr val="000099"/>
                </a:solidFill>
                <a:latin typeface="Arial" panose="020B0604020202020204" pitchFamily="34" charset="0"/>
              </a:rPr>
              <a:t>Concentrate Flow</a:t>
            </a:r>
            <a:endParaRPr lang="en-US" sz="2400">
              <a:solidFill>
                <a:srgbClr val="000099"/>
              </a:solidFill>
              <a:latin typeface="Arial" panose="020B0604020202020204" pitchFamily="34" charset="0"/>
            </a:endParaRPr>
          </a:p>
        </p:txBody>
      </p:sp>
      <p:sp>
        <p:nvSpPr>
          <p:cNvPr id="631843" name="Freeform 35"/>
          <p:cNvSpPr>
            <a:spLocks/>
          </p:cNvSpPr>
          <p:nvPr/>
        </p:nvSpPr>
        <p:spPr bwMode="auto">
          <a:xfrm>
            <a:off x="1987550" y="4602163"/>
            <a:ext cx="1066800" cy="684212"/>
          </a:xfrm>
          <a:custGeom>
            <a:avLst/>
            <a:gdLst>
              <a:gd name="T0" fmla="*/ 0 w 576"/>
              <a:gd name="T1" fmla="*/ 514350 h 431"/>
              <a:gd name="T2" fmla="*/ 863071 w 576"/>
              <a:gd name="T3" fmla="*/ 514350 h 431"/>
              <a:gd name="T4" fmla="*/ 863071 w 576"/>
              <a:gd name="T5" fmla="*/ 684213 h 431"/>
              <a:gd name="T6" fmla="*/ 1066800 w 576"/>
              <a:gd name="T7" fmla="*/ 341313 h 431"/>
              <a:gd name="T8" fmla="*/ 863071 w 576"/>
              <a:gd name="T9" fmla="*/ 0 h 431"/>
              <a:gd name="T10" fmla="*/ 863071 w 576"/>
              <a:gd name="T11" fmla="*/ 169863 h 431"/>
              <a:gd name="T12" fmla="*/ 0 w 576"/>
              <a:gd name="T13" fmla="*/ 169863 h 431"/>
              <a:gd name="T14" fmla="*/ 0 w 576"/>
              <a:gd name="T15" fmla="*/ 514350 h 431"/>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431"/>
              <a:gd name="T26" fmla="*/ 576 w 576"/>
              <a:gd name="T27" fmla="*/ 431 h 4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431">
                <a:moveTo>
                  <a:pt x="0" y="324"/>
                </a:moveTo>
                <a:lnTo>
                  <a:pt x="466" y="324"/>
                </a:lnTo>
                <a:lnTo>
                  <a:pt x="466" y="431"/>
                </a:lnTo>
                <a:lnTo>
                  <a:pt x="576" y="215"/>
                </a:lnTo>
                <a:lnTo>
                  <a:pt x="466" y="0"/>
                </a:lnTo>
                <a:lnTo>
                  <a:pt x="466" y="107"/>
                </a:lnTo>
                <a:lnTo>
                  <a:pt x="0" y="107"/>
                </a:lnTo>
                <a:lnTo>
                  <a:pt x="0" y="324"/>
                </a:lnTo>
                <a:close/>
              </a:path>
            </a:pathLst>
          </a:custGeom>
          <a:solidFill>
            <a:srgbClr val="99CC00"/>
          </a:solidFill>
          <a:ln w="9525">
            <a:solidFill>
              <a:schemeClr val="tx1"/>
            </a:solidFill>
            <a:round/>
            <a:headEnd/>
            <a:tailEnd/>
          </a:ln>
        </p:spPr>
        <p:txBody>
          <a:bodyPr/>
          <a:lstStyle/>
          <a:p>
            <a:pPr>
              <a:defRPr/>
            </a:pPr>
            <a:endParaRPr lang="en-AU">
              <a:effectLst>
                <a:outerShdw blurRad="38100" dist="38100" dir="2700000" algn="tl">
                  <a:srgbClr val="000000">
                    <a:alpha val="43137"/>
                  </a:srgbClr>
                </a:outerShdw>
              </a:effectLst>
            </a:endParaRPr>
          </a:p>
        </p:txBody>
      </p:sp>
      <p:sp>
        <p:nvSpPr>
          <p:cNvPr id="81955" name="Rectangle 36"/>
          <p:cNvSpPr>
            <a:spLocks noChangeArrowheads="1"/>
          </p:cNvSpPr>
          <p:nvPr/>
        </p:nvSpPr>
        <p:spPr bwMode="auto">
          <a:xfrm>
            <a:off x="2063751" y="4830763"/>
            <a:ext cx="7614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solidFill>
                  <a:srgbClr val="000099"/>
                </a:solidFill>
                <a:latin typeface="Arial" panose="020B0604020202020204" pitchFamily="34" charset="0"/>
              </a:rPr>
              <a:t>Feed Feed</a:t>
            </a:r>
            <a:endParaRPr lang="en-US" sz="2400" b="0">
              <a:solidFill>
                <a:srgbClr val="000099"/>
              </a:solidFill>
              <a:latin typeface="Arial" panose="020B0604020202020204" pitchFamily="34" charset="0"/>
            </a:endParaRPr>
          </a:p>
        </p:txBody>
      </p:sp>
      <p:sp>
        <p:nvSpPr>
          <p:cNvPr id="81956" name="Rectangle 37"/>
          <p:cNvSpPr>
            <a:spLocks noChangeArrowheads="1"/>
          </p:cNvSpPr>
          <p:nvPr/>
        </p:nvSpPr>
        <p:spPr bwMode="auto">
          <a:xfrm>
            <a:off x="685800" y="539496"/>
            <a:ext cx="6413958" cy="530352"/>
          </a:xfrm>
          <a:prstGeom prst="rect">
            <a:avLst/>
          </a:prstGeom>
          <a:extLst/>
        </p:spPr>
        <p:txBody>
          <a:bodyPr vert="horz" lIns="91440" tIns="45720" rIns="91440" bIns="45720" rtlCol="0" anchor="ctr">
            <a:normAutofit fontScale="67500" lnSpcReduction="20000"/>
          </a:bodyPr>
          <a:lstStyle/>
          <a:p>
            <a:pPr>
              <a:lnSpc>
                <a:spcPct val="90000"/>
              </a:lnSpc>
              <a:spcBef>
                <a:spcPct val="0"/>
              </a:spcBef>
            </a:pPr>
            <a:r>
              <a:rPr lang="en-US" sz="4000" b="1" dirty="0">
                <a:solidFill>
                  <a:srgbClr val="395173"/>
                </a:solidFill>
                <a:latin typeface="Arial" panose="020B0604020202020204" pitchFamily="34" charset="0"/>
                <a:ea typeface="+mj-ea"/>
                <a:cs typeface="Arial" panose="020B0604020202020204" pitchFamily="34" charset="0"/>
              </a:rPr>
              <a:t>Membrane Terminology – Recovery</a:t>
            </a:r>
            <a:endParaRPr lang="en-AU" sz="4000" b="1" dirty="0">
              <a:solidFill>
                <a:srgbClr val="395173"/>
              </a:solidFill>
              <a:latin typeface="Arial" panose="020B0604020202020204" pitchFamily="34" charset="0"/>
              <a:ea typeface="+mj-ea"/>
              <a:cs typeface="Arial" panose="020B0604020202020204" pitchFamily="34" charset="0"/>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68995" y="543821"/>
            <a:ext cx="2718808" cy="2185093"/>
          </a:xfrm>
          <a:prstGeom prst="rect">
            <a:avLst/>
          </a:prstGeom>
        </p:spPr>
      </p:pic>
      <p:sp>
        <p:nvSpPr>
          <p:cNvPr id="38" name="TextBox 37"/>
          <p:cNvSpPr txBox="1"/>
          <p:nvPr/>
        </p:nvSpPr>
        <p:spPr>
          <a:xfrm>
            <a:off x="9512202" y="6359610"/>
            <a:ext cx="2350708" cy="276999"/>
          </a:xfrm>
          <a:prstGeom prst="rect">
            <a:avLst/>
          </a:prstGeom>
          <a:noFill/>
        </p:spPr>
        <p:txBody>
          <a:bodyPr wrap="none" rtlCol="0">
            <a:spAutoFit/>
          </a:bodyPr>
          <a:lstStyle/>
          <a:p>
            <a:r>
              <a:rPr lang="en-US" sz="1200" b="1" dirty="0"/>
              <a:t>Courtesy Separation Processes Inc</a:t>
            </a:r>
          </a:p>
        </p:txBody>
      </p:sp>
    </p:spTree>
    <p:extLst>
      <p:ext uri="{BB962C8B-B14F-4D97-AF65-F5344CB8AC3E}">
        <p14:creationId xmlns:p14="http://schemas.microsoft.com/office/powerpoint/2010/main" val="2903826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685800" y="539496"/>
            <a:ext cx="7634288" cy="530352"/>
          </a:xfrm>
          <a:prstGeom prst="rect">
            <a:avLst/>
          </a:prstGeom>
          <a:extLst/>
        </p:spPr>
        <p:txBody>
          <a:bodyPr vert="horz" lIns="91440" tIns="45720" rIns="91440" bIns="45720" rtlCol="0" anchor="ctr">
            <a:normAutofit fontScale="97500"/>
          </a:bodyPr>
          <a:lstStyle/>
          <a:p>
            <a:pPr>
              <a:lnSpc>
                <a:spcPct val="90000"/>
              </a:lnSpc>
              <a:spcBef>
                <a:spcPct val="0"/>
              </a:spcBef>
            </a:pPr>
            <a:r>
              <a:rPr lang="en-US" sz="2800" b="1" dirty="0">
                <a:solidFill>
                  <a:srgbClr val="395173"/>
                </a:solidFill>
                <a:latin typeface="Arial" panose="020B0604020202020204" pitchFamily="34" charset="0"/>
                <a:ea typeface="+mj-ea"/>
                <a:cs typeface="Arial" panose="020B0604020202020204" pitchFamily="34" charset="0"/>
              </a:rPr>
              <a:t>Membrane Terminology - Rejection</a:t>
            </a:r>
          </a:p>
        </p:txBody>
      </p:sp>
      <p:sp>
        <p:nvSpPr>
          <p:cNvPr id="84995" name="Rectangle 3"/>
          <p:cNvSpPr>
            <a:spLocks noChangeArrowheads="1"/>
          </p:cNvSpPr>
          <p:nvPr/>
        </p:nvSpPr>
        <p:spPr bwMode="auto">
          <a:xfrm>
            <a:off x="1846732" y="1359046"/>
            <a:ext cx="8839200" cy="118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0325" tIns="23812" rIns="60325" bIns="23812">
            <a:spAutoFit/>
          </a:bodyPr>
          <a:lstStyle>
            <a:lvl1pPr defTabSz="1152525">
              <a:defRPr b="1">
                <a:solidFill>
                  <a:schemeClr val="tx1"/>
                </a:solidFill>
                <a:latin typeface="Helvetica" panose="020B0604020202020204" pitchFamily="34" charset="0"/>
              </a:defRPr>
            </a:lvl1pPr>
            <a:lvl2pPr marL="742950" indent="-285750" defTabSz="1152525">
              <a:defRPr b="1">
                <a:solidFill>
                  <a:schemeClr val="tx1"/>
                </a:solidFill>
                <a:latin typeface="Helvetica" panose="020B0604020202020204" pitchFamily="34" charset="0"/>
              </a:defRPr>
            </a:lvl2pPr>
            <a:lvl3pPr marL="1143000" indent="-228600" defTabSz="1152525">
              <a:defRPr b="1">
                <a:solidFill>
                  <a:schemeClr val="tx1"/>
                </a:solidFill>
                <a:latin typeface="Helvetica" panose="020B0604020202020204" pitchFamily="34" charset="0"/>
              </a:defRPr>
            </a:lvl3pPr>
            <a:lvl4pPr marL="1600200" indent="-228600" defTabSz="1152525">
              <a:defRPr b="1">
                <a:solidFill>
                  <a:schemeClr val="tx1"/>
                </a:solidFill>
                <a:latin typeface="Helvetica" panose="020B0604020202020204" pitchFamily="34" charset="0"/>
              </a:defRPr>
            </a:lvl4pPr>
            <a:lvl5pPr marL="2057400" indent="-228600" defTabSz="1152525">
              <a:defRPr b="1">
                <a:solidFill>
                  <a:schemeClr val="tx1"/>
                </a:solidFill>
                <a:latin typeface="Helvetica" panose="020B0604020202020204" pitchFamily="34" charset="0"/>
              </a:defRPr>
            </a:lvl5pPr>
            <a:lvl6pPr marL="2514600" indent="-228600" defTabSz="1152525" eaLnBrk="0" fontAlgn="base" hangingPunct="0">
              <a:spcBef>
                <a:spcPct val="0"/>
              </a:spcBef>
              <a:spcAft>
                <a:spcPct val="0"/>
              </a:spcAft>
              <a:defRPr b="1">
                <a:solidFill>
                  <a:schemeClr val="tx1"/>
                </a:solidFill>
                <a:latin typeface="Helvetica" panose="020B0604020202020204" pitchFamily="34" charset="0"/>
              </a:defRPr>
            </a:lvl6pPr>
            <a:lvl7pPr marL="2971800" indent="-228600" defTabSz="1152525" eaLnBrk="0" fontAlgn="base" hangingPunct="0">
              <a:spcBef>
                <a:spcPct val="0"/>
              </a:spcBef>
              <a:spcAft>
                <a:spcPct val="0"/>
              </a:spcAft>
              <a:defRPr b="1">
                <a:solidFill>
                  <a:schemeClr val="tx1"/>
                </a:solidFill>
                <a:latin typeface="Helvetica" panose="020B0604020202020204" pitchFamily="34" charset="0"/>
              </a:defRPr>
            </a:lvl7pPr>
            <a:lvl8pPr marL="3429000" indent="-228600" defTabSz="1152525" eaLnBrk="0" fontAlgn="base" hangingPunct="0">
              <a:spcBef>
                <a:spcPct val="0"/>
              </a:spcBef>
              <a:spcAft>
                <a:spcPct val="0"/>
              </a:spcAft>
              <a:defRPr b="1">
                <a:solidFill>
                  <a:schemeClr val="tx1"/>
                </a:solidFill>
                <a:latin typeface="Helvetica" panose="020B0604020202020204" pitchFamily="34" charset="0"/>
              </a:defRPr>
            </a:lvl8pPr>
            <a:lvl9pPr marL="3886200" indent="-228600" defTabSz="1152525"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lnSpc>
                <a:spcPct val="103000"/>
              </a:lnSpc>
              <a:spcAft>
                <a:spcPct val="52000"/>
              </a:spcAft>
            </a:pPr>
            <a:r>
              <a:rPr lang="en-US" sz="2400" b="0" dirty="0">
                <a:latin typeface="Arial" panose="020B0604020202020204" pitchFamily="34" charset="0"/>
              </a:rPr>
              <a:t>The percentage of Total Dissolved Solids (TDS) that does not pass through the  membrane, based on the TDS concentration in the feed water. </a:t>
            </a:r>
          </a:p>
        </p:txBody>
      </p:sp>
      <p:graphicFrame>
        <p:nvGraphicFramePr>
          <p:cNvPr id="84996" name="Object 1024"/>
          <p:cNvGraphicFramePr>
            <a:graphicFrameLocks noChangeAspect="1"/>
          </p:cNvGraphicFramePr>
          <p:nvPr>
            <p:extLst/>
          </p:nvPr>
        </p:nvGraphicFramePr>
        <p:xfrm>
          <a:off x="2974975" y="2973445"/>
          <a:ext cx="6197600" cy="1076325"/>
        </p:xfrm>
        <a:graphic>
          <a:graphicData uri="http://schemas.openxmlformats.org/presentationml/2006/ole">
            <mc:AlternateContent xmlns:mc="http://schemas.openxmlformats.org/markup-compatibility/2006">
              <mc:Choice xmlns:v="urn:schemas-microsoft-com:vml" Requires="v">
                <p:oleObj spid="_x0000_s2062" name="Equation" r:id="rId4" imgW="2451100" imgH="431800" progId="Equation.3">
                  <p:embed/>
                </p:oleObj>
              </mc:Choice>
              <mc:Fallback>
                <p:oleObj name="Equation" r:id="rId4" imgW="2451100" imgH="431800" progId="Equation.3">
                  <p:embed/>
                  <p:pic>
                    <p:nvPicPr>
                      <p:cNvPr id="84996" name="Object 10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4975" y="2973445"/>
                        <a:ext cx="6197600" cy="1076325"/>
                      </a:xfrm>
                      <a:prstGeom prst="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34213" name="Line 13"/>
          <p:cNvSpPr>
            <a:spLocks noChangeShapeType="1"/>
          </p:cNvSpPr>
          <p:nvPr/>
        </p:nvSpPr>
        <p:spPr bwMode="auto">
          <a:xfrm>
            <a:off x="4953000" y="4800600"/>
            <a:ext cx="1588" cy="6858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84998" name="Freeform 14"/>
          <p:cNvSpPr>
            <a:spLocks noEditPoints="1"/>
          </p:cNvSpPr>
          <p:nvPr/>
        </p:nvSpPr>
        <p:spPr bwMode="auto">
          <a:xfrm>
            <a:off x="4648201" y="5181600"/>
            <a:ext cx="569913" cy="571500"/>
          </a:xfrm>
          <a:custGeom>
            <a:avLst/>
            <a:gdLst>
              <a:gd name="T0" fmla="*/ 2147483647 w 359"/>
              <a:gd name="T1" fmla="*/ 2147483647 h 360"/>
              <a:gd name="T2" fmla="*/ 2147483647 w 359"/>
              <a:gd name="T3" fmla="*/ 2147483647 h 360"/>
              <a:gd name="T4" fmla="*/ 0 w 359"/>
              <a:gd name="T5" fmla="*/ 2147483647 h 360"/>
              <a:gd name="T6" fmla="*/ 2147483647 w 359"/>
              <a:gd name="T7" fmla="*/ 2147483647 h 360"/>
              <a:gd name="T8" fmla="*/ 2147483647 w 359"/>
              <a:gd name="T9" fmla="*/ 2147483647 h 360"/>
              <a:gd name="T10" fmla="*/ 2147483647 w 359"/>
              <a:gd name="T11" fmla="*/ 2147483647 h 360"/>
              <a:gd name="T12" fmla="*/ 2147483647 w 359"/>
              <a:gd name="T13" fmla="*/ 2147483647 h 360"/>
              <a:gd name="T14" fmla="*/ 2147483647 w 359"/>
              <a:gd name="T15" fmla="*/ 2147483647 h 360"/>
              <a:gd name="T16" fmla="*/ 2147483647 w 359"/>
              <a:gd name="T17" fmla="*/ 2147483647 h 360"/>
              <a:gd name="T18" fmla="*/ 2147483647 w 359"/>
              <a:gd name="T19" fmla="*/ 2147483647 h 360"/>
              <a:gd name="T20" fmla="*/ 2147483647 w 359"/>
              <a:gd name="T21" fmla="*/ 2147483647 h 360"/>
              <a:gd name="T22" fmla="*/ 2147483647 w 359"/>
              <a:gd name="T23" fmla="*/ 2147483647 h 360"/>
              <a:gd name="T24" fmla="*/ 2147483647 w 359"/>
              <a:gd name="T25" fmla="*/ 2147483647 h 360"/>
              <a:gd name="T26" fmla="*/ 2147483647 w 359"/>
              <a:gd name="T27" fmla="*/ 2147483647 h 360"/>
              <a:gd name="T28" fmla="*/ 2147483647 w 359"/>
              <a:gd name="T29" fmla="*/ 2147483647 h 360"/>
              <a:gd name="T30" fmla="*/ 2147483647 w 359"/>
              <a:gd name="T31" fmla="*/ 2147483647 h 360"/>
              <a:gd name="T32" fmla="*/ 2147483647 w 359"/>
              <a:gd name="T33" fmla="*/ 2147483647 h 360"/>
              <a:gd name="T34" fmla="*/ 2147483647 w 359"/>
              <a:gd name="T35" fmla="*/ 2147483647 h 360"/>
              <a:gd name="T36" fmla="*/ 2147483647 w 359"/>
              <a:gd name="T37" fmla="*/ 2147483647 h 360"/>
              <a:gd name="T38" fmla="*/ 2147483647 w 359"/>
              <a:gd name="T39" fmla="*/ 2147483647 h 360"/>
              <a:gd name="T40" fmla="*/ 2147483647 w 359"/>
              <a:gd name="T41" fmla="*/ 2147483647 h 360"/>
              <a:gd name="T42" fmla="*/ 2147483647 w 359"/>
              <a:gd name="T43" fmla="*/ 2147483647 h 360"/>
              <a:gd name="T44" fmla="*/ 2147483647 w 359"/>
              <a:gd name="T45" fmla="*/ 2147483647 h 360"/>
              <a:gd name="T46" fmla="*/ 2147483647 w 359"/>
              <a:gd name="T47" fmla="*/ 2147483647 h 360"/>
              <a:gd name="T48" fmla="*/ 2147483647 w 359"/>
              <a:gd name="T49" fmla="*/ 2147483647 h 360"/>
              <a:gd name="T50" fmla="*/ 2147483647 w 359"/>
              <a:gd name="T51" fmla="*/ 2147483647 h 360"/>
              <a:gd name="T52" fmla="*/ 2147483647 w 359"/>
              <a:gd name="T53" fmla="*/ 2147483647 h 360"/>
              <a:gd name="T54" fmla="*/ 2147483647 w 359"/>
              <a:gd name="T55" fmla="*/ 2147483647 h 360"/>
              <a:gd name="T56" fmla="*/ 2147483647 w 359"/>
              <a:gd name="T57" fmla="*/ 2147483647 h 360"/>
              <a:gd name="T58" fmla="*/ 2147483647 w 359"/>
              <a:gd name="T59" fmla="*/ 2147483647 h 360"/>
              <a:gd name="T60" fmla="*/ 2147483647 w 359"/>
              <a:gd name="T61" fmla="*/ 2147483647 h 360"/>
              <a:gd name="T62" fmla="*/ 2147483647 w 359"/>
              <a:gd name="T63" fmla="*/ 0 h 360"/>
              <a:gd name="T64" fmla="*/ 2147483647 w 359"/>
              <a:gd name="T65" fmla="*/ 0 h 360"/>
              <a:gd name="T66" fmla="*/ 2147483647 w 359"/>
              <a:gd name="T67" fmla="*/ 2147483647 h 360"/>
              <a:gd name="T68" fmla="*/ 2147483647 w 359"/>
              <a:gd name="T69" fmla="*/ 2147483647 h 360"/>
              <a:gd name="T70" fmla="*/ 2147483647 w 359"/>
              <a:gd name="T71" fmla="*/ 2147483647 h 360"/>
              <a:gd name="T72" fmla="*/ 2147483647 w 359"/>
              <a:gd name="T73" fmla="*/ 2147483647 h 360"/>
              <a:gd name="T74" fmla="*/ 2147483647 w 359"/>
              <a:gd name="T75" fmla="*/ 2147483647 h 360"/>
              <a:gd name="T76" fmla="*/ 2147483647 w 359"/>
              <a:gd name="T77" fmla="*/ 2147483647 h 360"/>
              <a:gd name="T78" fmla="*/ 2147483647 w 359"/>
              <a:gd name="T79" fmla="*/ 2147483647 h 360"/>
              <a:gd name="T80" fmla="*/ 2147483647 w 359"/>
              <a:gd name="T81" fmla="*/ 2147483647 h 360"/>
              <a:gd name="T82" fmla="*/ 2147483647 w 359"/>
              <a:gd name="T83" fmla="*/ 2147483647 h 360"/>
              <a:gd name="T84" fmla="*/ 2147483647 w 359"/>
              <a:gd name="T85" fmla="*/ 2147483647 h 3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59"/>
              <a:gd name="T130" fmla="*/ 0 h 360"/>
              <a:gd name="T131" fmla="*/ 359 w 359"/>
              <a:gd name="T132" fmla="*/ 360 h 3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59" h="360">
                <a:moveTo>
                  <a:pt x="54" y="216"/>
                </a:moveTo>
                <a:lnTo>
                  <a:pt x="54" y="216"/>
                </a:lnTo>
                <a:lnTo>
                  <a:pt x="0" y="360"/>
                </a:lnTo>
                <a:lnTo>
                  <a:pt x="359" y="360"/>
                </a:lnTo>
                <a:lnTo>
                  <a:pt x="305" y="216"/>
                </a:lnTo>
                <a:lnTo>
                  <a:pt x="303" y="216"/>
                </a:lnTo>
                <a:lnTo>
                  <a:pt x="286" y="241"/>
                </a:lnTo>
                <a:lnTo>
                  <a:pt x="263" y="260"/>
                </a:lnTo>
                <a:lnTo>
                  <a:pt x="238" y="276"/>
                </a:lnTo>
                <a:lnTo>
                  <a:pt x="209" y="285"/>
                </a:lnTo>
                <a:lnTo>
                  <a:pt x="179" y="287"/>
                </a:lnTo>
                <a:lnTo>
                  <a:pt x="150" y="285"/>
                </a:lnTo>
                <a:lnTo>
                  <a:pt x="121" y="276"/>
                </a:lnTo>
                <a:lnTo>
                  <a:pt x="94" y="260"/>
                </a:lnTo>
                <a:lnTo>
                  <a:pt x="73" y="241"/>
                </a:lnTo>
                <a:lnTo>
                  <a:pt x="54" y="216"/>
                </a:lnTo>
                <a:close/>
                <a:moveTo>
                  <a:pt x="54" y="216"/>
                </a:moveTo>
                <a:lnTo>
                  <a:pt x="73" y="241"/>
                </a:lnTo>
                <a:lnTo>
                  <a:pt x="94" y="260"/>
                </a:lnTo>
                <a:lnTo>
                  <a:pt x="121" y="276"/>
                </a:lnTo>
                <a:lnTo>
                  <a:pt x="150" y="285"/>
                </a:lnTo>
                <a:lnTo>
                  <a:pt x="179" y="287"/>
                </a:lnTo>
                <a:lnTo>
                  <a:pt x="209" y="285"/>
                </a:lnTo>
                <a:lnTo>
                  <a:pt x="238" y="276"/>
                </a:lnTo>
                <a:lnTo>
                  <a:pt x="263" y="260"/>
                </a:lnTo>
                <a:lnTo>
                  <a:pt x="286" y="241"/>
                </a:lnTo>
                <a:lnTo>
                  <a:pt x="303" y="216"/>
                </a:lnTo>
                <a:lnTo>
                  <a:pt x="315" y="193"/>
                </a:lnTo>
                <a:lnTo>
                  <a:pt x="320" y="169"/>
                </a:lnTo>
                <a:lnTo>
                  <a:pt x="322" y="144"/>
                </a:lnTo>
                <a:lnTo>
                  <a:pt x="359" y="144"/>
                </a:lnTo>
                <a:lnTo>
                  <a:pt x="359" y="0"/>
                </a:lnTo>
                <a:lnTo>
                  <a:pt x="179" y="0"/>
                </a:lnTo>
                <a:lnTo>
                  <a:pt x="148" y="4"/>
                </a:lnTo>
                <a:lnTo>
                  <a:pt x="117" y="15"/>
                </a:lnTo>
                <a:lnTo>
                  <a:pt x="90" y="33"/>
                </a:lnTo>
                <a:lnTo>
                  <a:pt x="67" y="56"/>
                </a:lnTo>
                <a:lnTo>
                  <a:pt x="50" y="82"/>
                </a:lnTo>
                <a:lnTo>
                  <a:pt x="39" y="113"/>
                </a:lnTo>
                <a:lnTo>
                  <a:pt x="35" y="144"/>
                </a:lnTo>
                <a:lnTo>
                  <a:pt x="37" y="169"/>
                </a:lnTo>
                <a:lnTo>
                  <a:pt x="44" y="193"/>
                </a:lnTo>
                <a:lnTo>
                  <a:pt x="54" y="216"/>
                </a:lnTo>
                <a:close/>
              </a:path>
            </a:pathLst>
          </a:custGeom>
          <a:solidFill>
            <a:srgbClr val="808080"/>
          </a:solidFill>
          <a:ln w="25400">
            <a:solidFill>
              <a:srgbClr val="000000"/>
            </a:solidFill>
            <a:round/>
            <a:headEnd/>
            <a:tailEnd/>
          </a:ln>
        </p:spPr>
        <p:txBody>
          <a:bodyPr/>
          <a:lstStyle/>
          <a:p>
            <a:endParaRPr lang="en-US"/>
          </a:p>
        </p:txBody>
      </p:sp>
      <p:sp>
        <p:nvSpPr>
          <p:cNvPr id="84999" name="Freeform 15"/>
          <p:cNvSpPr>
            <a:spLocks/>
          </p:cNvSpPr>
          <p:nvPr/>
        </p:nvSpPr>
        <p:spPr bwMode="auto">
          <a:xfrm>
            <a:off x="7315201" y="5029200"/>
            <a:ext cx="796925" cy="1588"/>
          </a:xfrm>
          <a:custGeom>
            <a:avLst/>
            <a:gdLst>
              <a:gd name="T0" fmla="*/ 0 w 502"/>
              <a:gd name="T1" fmla="*/ 0 h 1588"/>
              <a:gd name="T2" fmla="*/ 2147483647 w 502"/>
              <a:gd name="T3" fmla="*/ 0 h 1588"/>
              <a:gd name="T4" fmla="*/ 2147483647 w 502"/>
              <a:gd name="T5" fmla="*/ 0 h 1588"/>
              <a:gd name="T6" fmla="*/ 0 60000 65536"/>
              <a:gd name="T7" fmla="*/ 0 60000 65536"/>
              <a:gd name="T8" fmla="*/ 0 60000 65536"/>
              <a:gd name="T9" fmla="*/ 0 w 502"/>
              <a:gd name="T10" fmla="*/ 0 h 1588"/>
              <a:gd name="T11" fmla="*/ 502 w 502"/>
              <a:gd name="T12" fmla="*/ 1588 h 1588"/>
            </a:gdLst>
            <a:ahLst/>
            <a:cxnLst>
              <a:cxn ang="T6">
                <a:pos x="T0" y="T1"/>
              </a:cxn>
              <a:cxn ang="T7">
                <a:pos x="T2" y="T3"/>
              </a:cxn>
              <a:cxn ang="T8">
                <a:pos x="T4" y="T5"/>
              </a:cxn>
            </a:cxnLst>
            <a:rect l="T9" t="T10" r="T11" b="T12"/>
            <a:pathLst>
              <a:path w="502" h="1588">
                <a:moveTo>
                  <a:pt x="0" y="0"/>
                </a:moveTo>
                <a:lnTo>
                  <a:pt x="251" y="0"/>
                </a:lnTo>
                <a:lnTo>
                  <a:pt x="502" y="0"/>
                </a:lnTo>
              </a:path>
            </a:pathLst>
          </a:custGeom>
          <a:noFill/>
          <a:ln w="269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000" name="Freeform 16"/>
          <p:cNvSpPr>
            <a:spLocks/>
          </p:cNvSpPr>
          <p:nvPr/>
        </p:nvSpPr>
        <p:spPr bwMode="auto">
          <a:xfrm>
            <a:off x="8001000" y="4724400"/>
            <a:ext cx="1371600" cy="609600"/>
          </a:xfrm>
          <a:custGeom>
            <a:avLst/>
            <a:gdLst>
              <a:gd name="T0" fmla="*/ 0 w 1079"/>
              <a:gd name="T1" fmla="*/ 2147483647 h 574"/>
              <a:gd name="T2" fmla="*/ 2147483647 w 1079"/>
              <a:gd name="T3" fmla="*/ 2147483647 h 574"/>
              <a:gd name="T4" fmla="*/ 2147483647 w 1079"/>
              <a:gd name="T5" fmla="*/ 2147483647 h 574"/>
              <a:gd name="T6" fmla="*/ 2147483647 w 1079"/>
              <a:gd name="T7" fmla="*/ 2147483647 h 574"/>
              <a:gd name="T8" fmla="*/ 2147483647 w 1079"/>
              <a:gd name="T9" fmla="*/ 0 h 574"/>
              <a:gd name="T10" fmla="*/ 2147483647 w 1079"/>
              <a:gd name="T11" fmla="*/ 2147483647 h 574"/>
              <a:gd name="T12" fmla="*/ 0 w 1079"/>
              <a:gd name="T13" fmla="*/ 2147483647 h 574"/>
              <a:gd name="T14" fmla="*/ 0 w 1079"/>
              <a:gd name="T15" fmla="*/ 2147483647 h 574"/>
              <a:gd name="T16" fmla="*/ 0 60000 65536"/>
              <a:gd name="T17" fmla="*/ 0 60000 65536"/>
              <a:gd name="T18" fmla="*/ 0 60000 65536"/>
              <a:gd name="T19" fmla="*/ 0 60000 65536"/>
              <a:gd name="T20" fmla="*/ 0 60000 65536"/>
              <a:gd name="T21" fmla="*/ 0 60000 65536"/>
              <a:gd name="T22" fmla="*/ 0 60000 65536"/>
              <a:gd name="T23" fmla="*/ 0 60000 65536"/>
              <a:gd name="T24" fmla="*/ 0 w 1079"/>
              <a:gd name="T25" fmla="*/ 0 h 574"/>
              <a:gd name="T26" fmla="*/ 1079 w 1079"/>
              <a:gd name="T27" fmla="*/ 574 h 5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9" h="574">
                <a:moveTo>
                  <a:pt x="0" y="430"/>
                </a:moveTo>
                <a:lnTo>
                  <a:pt x="936" y="430"/>
                </a:lnTo>
                <a:lnTo>
                  <a:pt x="936" y="574"/>
                </a:lnTo>
                <a:lnTo>
                  <a:pt x="1079" y="287"/>
                </a:lnTo>
                <a:lnTo>
                  <a:pt x="936" y="0"/>
                </a:lnTo>
                <a:lnTo>
                  <a:pt x="936" y="143"/>
                </a:lnTo>
                <a:lnTo>
                  <a:pt x="0" y="143"/>
                </a:lnTo>
                <a:lnTo>
                  <a:pt x="0" y="430"/>
                </a:lnTo>
                <a:close/>
              </a:path>
            </a:pathLst>
          </a:custGeom>
          <a:solidFill>
            <a:srgbClr val="00CCFF"/>
          </a:solidFill>
          <a:ln w="9525">
            <a:solidFill>
              <a:schemeClr val="tx1"/>
            </a:solidFill>
            <a:round/>
            <a:headEnd/>
            <a:tailEnd/>
          </a:ln>
        </p:spPr>
        <p:txBody>
          <a:bodyPr/>
          <a:lstStyle/>
          <a:p>
            <a:endParaRPr lang="en-US"/>
          </a:p>
        </p:txBody>
      </p:sp>
      <p:sp>
        <p:nvSpPr>
          <p:cNvPr id="85001" name="Rectangle 17"/>
          <p:cNvSpPr>
            <a:spLocks noChangeArrowheads="1"/>
          </p:cNvSpPr>
          <p:nvPr/>
        </p:nvSpPr>
        <p:spPr bwMode="auto">
          <a:xfrm>
            <a:off x="8077200" y="4953000"/>
            <a:ext cx="12166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400">
                <a:solidFill>
                  <a:srgbClr val="000000"/>
                </a:solidFill>
                <a:latin typeface="Arial" panose="020B0604020202020204" pitchFamily="34" charset="0"/>
              </a:rPr>
              <a:t>Permeate TDS</a:t>
            </a:r>
            <a:endParaRPr lang="en-US" sz="2400" b="0">
              <a:latin typeface="Arial" panose="020B0604020202020204" pitchFamily="34" charset="0"/>
            </a:endParaRPr>
          </a:p>
        </p:txBody>
      </p:sp>
      <p:sp>
        <p:nvSpPr>
          <p:cNvPr id="85002" name="Freeform 18"/>
          <p:cNvSpPr>
            <a:spLocks/>
          </p:cNvSpPr>
          <p:nvPr/>
        </p:nvSpPr>
        <p:spPr bwMode="auto">
          <a:xfrm>
            <a:off x="5791200" y="4724400"/>
            <a:ext cx="1524000" cy="914400"/>
          </a:xfrm>
          <a:custGeom>
            <a:avLst/>
            <a:gdLst>
              <a:gd name="T0" fmla="*/ 2147483647 w 863"/>
              <a:gd name="T1" fmla="*/ 0 h 431"/>
              <a:gd name="T2" fmla="*/ 0 w 863"/>
              <a:gd name="T3" fmla="*/ 0 h 431"/>
              <a:gd name="T4" fmla="*/ 2147483647 w 863"/>
              <a:gd name="T5" fmla="*/ 2147483647 h 431"/>
              <a:gd name="T6" fmla="*/ 2147483647 w 863"/>
              <a:gd name="T7" fmla="*/ 0 h 431"/>
              <a:gd name="T8" fmla="*/ 0 60000 65536"/>
              <a:gd name="T9" fmla="*/ 0 60000 65536"/>
              <a:gd name="T10" fmla="*/ 0 60000 65536"/>
              <a:gd name="T11" fmla="*/ 0 60000 65536"/>
              <a:gd name="T12" fmla="*/ 0 w 863"/>
              <a:gd name="T13" fmla="*/ 0 h 431"/>
              <a:gd name="T14" fmla="*/ 863 w 863"/>
              <a:gd name="T15" fmla="*/ 431 h 431"/>
            </a:gdLst>
            <a:ahLst/>
            <a:cxnLst>
              <a:cxn ang="T8">
                <a:pos x="T0" y="T1"/>
              </a:cxn>
              <a:cxn ang="T9">
                <a:pos x="T2" y="T3"/>
              </a:cxn>
              <a:cxn ang="T10">
                <a:pos x="T4" y="T5"/>
              </a:cxn>
              <a:cxn ang="T11">
                <a:pos x="T6" y="T7"/>
              </a:cxn>
            </a:cxnLst>
            <a:rect l="T12" t="T13" r="T14" b="T15"/>
            <a:pathLst>
              <a:path w="863" h="431">
                <a:moveTo>
                  <a:pt x="863" y="0"/>
                </a:moveTo>
                <a:lnTo>
                  <a:pt x="0" y="0"/>
                </a:lnTo>
                <a:lnTo>
                  <a:pt x="863" y="431"/>
                </a:lnTo>
                <a:lnTo>
                  <a:pt x="863" y="0"/>
                </a:lnTo>
                <a:close/>
              </a:path>
            </a:pathLst>
          </a:custGeom>
          <a:solidFill>
            <a:srgbClr val="0000FF"/>
          </a:solidFill>
          <a:ln w="9525">
            <a:solidFill>
              <a:schemeClr val="tx1"/>
            </a:solidFill>
            <a:round/>
            <a:headEnd/>
            <a:tailEnd/>
          </a:ln>
        </p:spPr>
        <p:txBody>
          <a:bodyPr/>
          <a:lstStyle/>
          <a:p>
            <a:endParaRPr lang="en-US"/>
          </a:p>
        </p:txBody>
      </p:sp>
      <p:sp>
        <p:nvSpPr>
          <p:cNvPr id="85003" name="Freeform 19"/>
          <p:cNvSpPr>
            <a:spLocks/>
          </p:cNvSpPr>
          <p:nvPr/>
        </p:nvSpPr>
        <p:spPr bwMode="auto">
          <a:xfrm flipV="1">
            <a:off x="4114800" y="5257800"/>
            <a:ext cx="838200" cy="76200"/>
          </a:xfrm>
          <a:custGeom>
            <a:avLst/>
            <a:gdLst>
              <a:gd name="T0" fmla="*/ 2147483647 w 431"/>
              <a:gd name="T1" fmla="*/ 0 h 76200"/>
              <a:gd name="T2" fmla="*/ 2147483647 w 431"/>
              <a:gd name="T3" fmla="*/ 0 h 76200"/>
              <a:gd name="T4" fmla="*/ 0 w 431"/>
              <a:gd name="T5" fmla="*/ 0 h 76200"/>
              <a:gd name="T6" fmla="*/ 0 60000 65536"/>
              <a:gd name="T7" fmla="*/ 0 60000 65536"/>
              <a:gd name="T8" fmla="*/ 0 60000 65536"/>
              <a:gd name="T9" fmla="*/ 0 w 431"/>
              <a:gd name="T10" fmla="*/ 0 h 76200"/>
              <a:gd name="T11" fmla="*/ 431 w 431"/>
              <a:gd name="T12" fmla="*/ 76200 h 76200"/>
            </a:gdLst>
            <a:ahLst/>
            <a:cxnLst>
              <a:cxn ang="T6">
                <a:pos x="T0" y="T1"/>
              </a:cxn>
              <a:cxn ang="T7">
                <a:pos x="T2" y="T3"/>
              </a:cxn>
              <a:cxn ang="T8">
                <a:pos x="T4" y="T5"/>
              </a:cxn>
            </a:cxnLst>
            <a:rect l="T9" t="T10" r="T11" b="T12"/>
            <a:pathLst>
              <a:path w="431" h="76200">
                <a:moveTo>
                  <a:pt x="431" y="0"/>
                </a:moveTo>
                <a:lnTo>
                  <a:pt x="214" y="0"/>
                </a:lnTo>
                <a:lnTo>
                  <a:pt x="0" y="0"/>
                </a:lnTo>
              </a:path>
            </a:pathLst>
          </a:custGeom>
          <a:noFill/>
          <a:ln w="269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004" name="Freeform 20"/>
          <p:cNvSpPr>
            <a:spLocks/>
          </p:cNvSpPr>
          <p:nvPr/>
        </p:nvSpPr>
        <p:spPr bwMode="auto">
          <a:xfrm>
            <a:off x="5181600" y="5257800"/>
            <a:ext cx="685800" cy="1588"/>
          </a:xfrm>
          <a:custGeom>
            <a:avLst/>
            <a:gdLst>
              <a:gd name="T0" fmla="*/ 0 w 432"/>
              <a:gd name="T1" fmla="*/ 0 h 1588"/>
              <a:gd name="T2" fmla="*/ 2147483647 w 432"/>
              <a:gd name="T3" fmla="*/ 0 h 1588"/>
              <a:gd name="T4" fmla="*/ 2147483647 w 432"/>
              <a:gd name="T5" fmla="*/ 0 h 1588"/>
              <a:gd name="T6" fmla="*/ 0 60000 65536"/>
              <a:gd name="T7" fmla="*/ 0 60000 65536"/>
              <a:gd name="T8" fmla="*/ 0 60000 65536"/>
              <a:gd name="T9" fmla="*/ 0 w 432"/>
              <a:gd name="T10" fmla="*/ 0 h 1588"/>
              <a:gd name="T11" fmla="*/ 432 w 432"/>
              <a:gd name="T12" fmla="*/ 1588 h 1588"/>
            </a:gdLst>
            <a:ahLst/>
            <a:cxnLst>
              <a:cxn ang="T6">
                <a:pos x="T0" y="T1"/>
              </a:cxn>
              <a:cxn ang="T7">
                <a:pos x="T2" y="T3"/>
              </a:cxn>
              <a:cxn ang="T8">
                <a:pos x="T4" y="T5"/>
              </a:cxn>
            </a:cxnLst>
            <a:rect l="T9" t="T10" r="T11" b="T12"/>
            <a:pathLst>
              <a:path w="432" h="1588">
                <a:moveTo>
                  <a:pt x="0" y="0"/>
                </a:moveTo>
                <a:lnTo>
                  <a:pt x="215" y="0"/>
                </a:lnTo>
                <a:lnTo>
                  <a:pt x="432" y="0"/>
                </a:lnTo>
              </a:path>
            </a:pathLst>
          </a:custGeom>
          <a:noFill/>
          <a:ln w="269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005" name="Freeform 21"/>
          <p:cNvSpPr>
            <a:spLocks/>
          </p:cNvSpPr>
          <p:nvPr/>
        </p:nvSpPr>
        <p:spPr bwMode="auto">
          <a:xfrm>
            <a:off x="6705601" y="5486400"/>
            <a:ext cx="1482725" cy="514350"/>
          </a:xfrm>
          <a:custGeom>
            <a:avLst/>
            <a:gdLst>
              <a:gd name="T0" fmla="*/ 0 w 934"/>
              <a:gd name="T1" fmla="*/ 0 h 324"/>
              <a:gd name="T2" fmla="*/ 0 w 934"/>
              <a:gd name="T3" fmla="*/ 2147483647 h 324"/>
              <a:gd name="T4" fmla="*/ 0 w 934"/>
              <a:gd name="T5" fmla="*/ 2147483647 h 324"/>
              <a:gd name="T6" fmla="*/ 2147483647 w 934"/>
              <a:gd name="T7" fmla="*/ 2147483647 h 324"/>
              <a:gd name="T8" fmla="*/ 0 60000 65536"/>
              <a:gd name="T9" fmla="*/ 0 60000 65536"/>
              <a:gd name="T10" fmla="*/ 0 60000 65536"/>
              <a:gd name="T11" fmla="*/ 0 60000 65536"/>
              <a:gd name="T12" fmla="*/ 0 w 934"/>
              <a:gd name="T13" fmla="*/ 0 h 324"/>
              <a:gd name="T14" fmla="*/ 934 w 934"/>
              <a:gd name="T15" fmla="*/ 324 h 324"/>
            </a:gdLst>
            <a:ahLst/>
            <a:cxnLst>
              <a:cxn ang="T8">
                <a:pos x="T0" y="T1"/>
              </a:cxn>
              <a:cxn ang="T9">
                <a:pos x="T2" y="T3"/>
              </a:cxn>
              <a:cxn ang="T10">
                <a:pos x="T4" y="T5"/>
              </a:cxn>
              <a:cxn ang="T11">
                <a:pos x="T6" y="T7"/>
              </a:cxn>
            </a:cxnLst>
            <a:rect l="T12" t="T13" r="T14" b="T15"/>
            <a:pathLst>
              <a:path w="934" h="324">
                <a:moveTo>
                  <a:pt x="0" y="0"/>
                </a:moveTo>
                <a:lnTo>
                  <a:pt x="0" y="33"/>
                </a:lnTo>
                <a:lnTo>
                  <a:pt x="0" y="324"/>
                </a:lnTo>
                <a:lnTo>
                  <a:pt x="934" y="324"/>
                </a:lnTo>
              </a:path>
            </a:pathLst>
          </a:custGeom>
          <a:noFill/>
          <a:ln w="269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006" name="Freeform 22"/>
          <p:cNvSpPr>
            <a:spLocks/>
          </p:cNvSpPr>
          <p:nvPr/>
        </p:nvSpPr>
        <p:spPr bwMode="auto">
          <a:xfrm>
            <a:off x="7315200" y="5943600"/>
            <a:ext cx="228600" cy="115888"/>
          </a:xfrm>
          <a:custGeom>
            <a:avLst/>
            <a:gdLst>
              <a:gd name="T0" fmla="*/ 0 w 144"/>
              <a:gd name="T1" fmla="*/ 0 h 73"/>
              <a:gd name="T2" fmla="*/ 0 w 144"/>
              <a:gd name="T3" fmla="*/ 2147483647 h 73"/>
              <a:gd name="T4" fmla="*/ 2147483647 w 144"/>
              <a:gd name="T5" fmla="*/ 0 h 73"/>
              <a:gd name="T6" fmla="*/ 2147483647 w 144"/>
              <a:gd name="T7" fmla="*/ 2147483647 h 73"/>
              <a:gd name="T8" fmla="*/ 0 w 144"/>
              <a:gd name="T9" fmla="*/ 0 h 73"/>
              <a:gd name="T10" fmla="*/ 0 60000 65536"/>
              <a:gd name="T11" fmla="*/ 0 60000 65536"/>
              <a:gd name="T12" fmla="*/ 0 60000 65536"/>
              <a:gd name="T13" fmla="*/ 0 60000 65536"/>
              <a:gd name="T14" fmla="*/ 0 60000 65536"/>
              <a:gd name="T15" fmla="*/ 0 w 144"/>
              <a:gd name="T16" fmla="*/ 0 h 73"/>
              <a:gd name="T17" fmla="*/ 144 w 144"/>
              <a:gd name="T18" fmla="*/ 73 h 73"/>
            </a:gdLst>
            <a:ahLst/>
            <a:cxnLst>
              <a:cxn ang="T10">
                <a:pos x="T0" y="T1"/>
              </a:cxn>
              <a:cxn ang="T11">
                <a:pos x="T2" y="T3"/>
              </a:cxn>
              <a:cxn ang="T12">
                <a:pos x="T4" y="T5"/>
              </a:cxn>
              <a:cxn ang="T13">
                <a:pos x="T6" y="T7"/>
              </a:cxn>
              <a:cxn ang="T14">
                <a:pos x="T8" y="T9"/>
              </a:cxn>
            </a:cxnLst>
            <a:rect l="T15" t="T16" r="T17" b="T18"/>
            <a:pathLst>
              <a:path w="144" h="73">
                <a:moveTo>
                  <a:pt x="0" y="0"/>
                </a:moveTo>
                <a:lnTo>
                  <a:pt x="0" y="73"/>
                </a:lnTo>
                <a:lnTo>
                  <a:pt x="144" y="0"/>
                </a:lnTo>
                <a:lnTo>
                  <a:pt x="144" y="73"/>
                </a:lnTo>
                <a:lnTo>
                  <a:pt x="0" y="0"/>
                </a:lnTo>
                <a:close/>
              </a:path>
            </a:pathLst>
          </a:custGeom>
          <a:solidFill>
            <a:srgbClr val="00FFFF"/>
          </a:solidFill>
          <a:ln w="3175">
            <a:solidFill>
              <a:srgbClr val="000000"/>
            </a:solidFill>
            <a:round/>
            <a:headEnd/>
            <a:tailEnd/>
          </a:ln>
        </p:spPr>
        <p:txBody>
          <a:bodyPr/>
          <a:lstStyle/>
          <a:p>
            <a:endParaRPr lang="en-US"/>
          </a:p>
        </p:txBody>
      </p:sp>
      <p:sp>
        <p:nvSpPr>
          <p:cNvPr id="734223" name="Line 23"/>
          <p:cNvSpPr>
            <a:spLocks noChangeShapeType="1"/>
          </p:cNvSpPr>
          <p:nvPr/>
        </p:nvSpPr>
        <p:spPr bwMode="auto">
          <a:xfrm>
            <a:off x="5791200" y="4724400"/>
            <a:ext cx="1524000" cy="914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85008" name="Rectangle 24"/>
          <p:cNvSpPr>
            <a:spLocks noChangeArrowheads="1"/>
          </p:cNvSpPr>
          <p:nvPr/>
        </p:nvSpPr>
        <p:spPr bwMode="auto">
          <a:xfrm>
            <a:off x="4648200" y="4572000"/>
            <a:ext cx="685800" cy="304800"/>
          </a:xfrm>
          <a:prstGeom prst="rect">
            <a:avLst/>
          </a:prstGeom>
          <a:solidFill>
            <a:schemeClr val="bg1"/>
          </a:solidFill>
          <a:ln w="25400">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sz="1600" b="0" dirty="0">
                <a:latin typeface="Arial" panose="020B0604020202020204" pitchFamily="34" charset="0"/>
              </a:rPr>
              <a:t>VFD</a:t>
            </a:r>
          </a:p>
        </p:txBody>
      </p:sp>
      <p:sp>
        <p:nvSpPr>
          <p:cNvPr id="85009" name="Rectangle 25"/>
          <p:cNvSpPr>
            <a:spLocks noChangeArrowheads="1"/>
          </p:cNvSpPr>
          <p:nvPr/>
        </p:nvSpPr>
        <p:spPr bwMode="auto">
          <a:xfrm>
            <a:off x="4343400" y="5867401"/>
            <a:ext cx="128400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400">
                <a:solidFill>
                  <a:srgbClr val="000000"/>
                </a:solidFill>
                <a:latin typeface="Arial" panose="020B0604020202020204" pitchFamily="34" charset="0"/>
              </a:rPr>
              <a:t>RO Feed Pump</a:t>
            </a:r>
          </a:p>
          <a:p>
            <a:r>
              <a:rPr lang="en-US" sz="1400">
                <a:solidFill>
                  <a:srgbClr val="000000"/>
                </a:solidFill>
                <a:latin typeface="Arial" panose="020B0604020202020204" pitchFamily="34" charset="0"/>
              </a:rPr>
              <a:t>With VFD</a:t>
            </a:r>
            <a:endParaRPr lang="en-US" sz="2400" b="0">
              <a:latin typeface="Arial" panose="020B0604020202020204" pitchFamily="34" charset="0"/>
            </a:endParaRPr>
          </a:p>
        </p:txBody>
      </p:sp>
      <p:sp>
        <p:nvSpPr>
          <p:cNvPr id="85010" name="Freeform 26"/>
          <p:cNvSpPr>
            <a:spLocks/>
          </p:cNvSpPr>
          <p:nvPr/>
        </p:nvSpPr>
        <p:spPr bwMode="auto">
          <a:xfrm>
            <a:off x="5791200" y="4724400"/>
            <a:ext cx="1524000" cy="914400"/>
          </a:xfrm>
          <a:custGeom>
            <a:avLst/>
            <a:gdLst>
              <a:gd name="T0" fmla="*/ 0 w 863"/>
              <a:gd name="T1" fmla="*/ 2147483647 h 431"/>
              <a:gd name="T2" fmla="*/ 2147483647 w 863"/>
              <a:gd name="T3" fmla="*/ 2147483647 h 431"/>
              <a:gd name="T4" fmla="*/ 0 w 863"/>
              <a:gd name="T5" fmla="*/ 0 h 431"/>
              <a:gd name="T6" fmla="*/ 0 w 863"/>
              <a:gd name="T7" fmla="*/ 2147483647 h 431"/>
              <a:gd name="T8" fmla="*/ 0 60000 65536"/>
              <a:gd name="T9" fmla="*/ 0 60000 65536"/>
              <a:gd name="T10" fmla="*/ 0 60000 65536"/>
              <a:gd name="T11" fmla="*/ 0 60000 65536"/>
              <a:gd name="T12" fmla="*/ 0 w 863"/>
              <a:gd name="T13" fmla="*/ 0 h 431"/>
              <a:gd name="T14" fmla="*/ 863 w 863"/>
              <a:gd name="T15" fmla="*/ 431 h 431"/>
            </a:gdLst>
            <a:ahLst/>
            <a:cxnLst>
              <a:cxn ang="T8">
                <a:pos x="T0" y="T1"/>
              </a:cxn>
              <a:cxn ang="T9">
                <a:pos x="T2" y="T3"/>
              </a:cxn>
              <a:cxn ang="T10">
                <a:pos x="T4" y="T5"/>
              </a:cxn>
              <a:cxn ang="T11">
                <a:pos x="T6" y="T7"/>
              </a:cxn>
            </a:cxnLst>
            <a:rect l="T12" t="T13" r="T14" b="T15"/>
            <a:pathLst>
              <a:path w="863" h="431">
                <a:moveTo>
                  <a:pt x="0" y="431"/>
                </a:moveTo>
                <a:lnTo>
                  <a:pt x="863" y="431"/>
                </a:lnTo>
                <a:lnTo>
                  <a:pt x="0" y="0"/>
                </a:lnTo>
                <a:lnTo>
                  <a:pt x="0" y="431"/>
                </a:lnTo>
                <a:close/>
              </a:path>
            </a:pathLst>
          </a:custGeom>
          <a:solidFill>
            <a:srgbClr val="B3B3B3"/>
          </a:solidFill>
          <a:ln w="3175">
            <a:solidFill>
              <a:srgbClr val="000000"/>
            </a:solidFill>
            <a:round/>
            <a:headEnd/>
            <a:tailEnd/>
          </a:ln>
        </p:spPr>
        <p:txBody>
          <a:bodyPr/>
          <a:lstStyle/>
          <a:p>
            <a:endParaRPr lang="en-US"/>
          </a:p>
        </p:txBody>
      </p:sp>
      <p:sp>
        <p:nvSpPr>
          <p:cNvPr id="85011" name="Text Box 27"/>
          <p:cNvSpPr txBox="1">
            <a:spLocks noChangeArrowheads="1"/>
          </p:cNvSpPr>
          <p:nvPr/>
        </p:nvSpPr>
        <p:spPr bwMode="auto">
          <a:xfrm>
            <a:off x="5791201" y="5029200"/>
            <a:ext cx="6078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a:latin typeface="Arial" panose="020B0604020202020204" pitchFamily="34" charset="0"/>
              </a:rPr>
              <a:t>Salt</a:t>
            </a:r>
          </a:p>
        </p:txBody>
      </p:sp>
      <p:sp>
        <p:nvSpPr>
          <p:cNvPr id="85012" name="AutoShape 28"/>
          <p:cNvSpPr>
            <a:spLocks noChangeArrowheads="1"/>
          </p:cNvSpPr>
          <p:nvPr/>
        </p:nvSpPr>
        <p:spPr bwMode="auto">
          <a:xfrm>
            <a:off x="5959721" y="5245638"/>
            <a:ext cx="838200" cy="533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758" y="11185"/>
                </a:moveTo>
                <a:cubicBezTo>
                  <a:pt x="19764" y="11057"/>
                  <a:pt x="19767" y="10928"/>
                  <a:pt x="19767" y="10800"/>
                </a:cubicBezTo>
                <a:cubicBezTo>
                  <a:pt x="19767" y="5847"/>
                  <a:pt x="15752" y="1833"/>
                  <a:pt x="10800" y="1833"/>
                </a:cubicBezTo>
                <a:cubicBezTo>
                  <a:pt x="10643" y="1832"/>
                  <a:pt x="10486" y="1837"/>
                  <a:pt x="10329" y="1845"/>
                </a:cubicBezTo>
                <a:lnTo>
                  <a:pt x="10233" y="14"/>
                </a:lnTo>
                <a:cubicBezTo>
                  <a:pt x="10422" y="4"/>
                  <a:pt x="10611" y="-1"/>
                  <a:pt x="10800" y="0"/>
                </a:cubicBezTo>
                <a:cubicBezTo>
                  <a:pt x="16764" y="0"/>
                  <a:pt x="21600" y="4835"/>
                  <a:pt x="21600" y="10800"/>
                </a:cubicBezTo>
                <a:cubicBezTo>
                  <a:pt x="21600" y="10955"/>
                  <a:pt x="21596" y="11110"/>
                  <a:pt x="21589" y="11264"/>
                </a:cubicBezTo>
                <a:lnTo>
                  <a:pt x="24287" y="11381"/>
                </a:lnTo>
                <a:lnTo>
                  <a:pt x="20518" y="14838"/>
                </a:lnTo>
                <a:lnTo>
                  <a:pt x="17061" y="11069"/>
                </a:lnTo>
                <a:lnTo>
                  <a:pt x="19758" y="11185"/>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85013" name="Freeform 30"/>
          <p:cNvSpPr>
            <a:spLocks/>
          </p:cNvSpPr>
          <p:nvPr/>
        </p:nvSpPr>
        <p:spPr bwMode="auto">
          <a:xfrm>
            <a:off x="8077200" y="5715000"/>
            <a:ext cx="1676400" cy="609600"/>
          </a:xfrm>
          <a:custGeom>
            <a:avLst/>
            <a:gdLst>
              <a:gd name="T0" fmla="*/ 0 w 1079"/>
              <a:gd name="T1" fmla="*/ 2147483647 h 502"/>
              <a:gd name="T2" fmla="*/ 2147483647 w 1079"/>
              <a:gd name="T3" fmla="*/ 2147483647 h 502"/>
              <a:gd name="T4" fmla="*/ 2147483647 w 1079"/>
              <a:gd name="T5" fmla="*/ 2147483647 h 502"/>
              <a:gd name="T6" fmla="*/ 2147483647 w 1079"/>
              <a:gd name="T7" fmla="*/ 2147483647 h 502"/>
              <a:gd name="T8" fmla="*/ 2147483647 w 1079"/>
              <a:gd name="T9" fmla="*/ 0 h 502"/>
              <a:gd name="T10" fmla="*/ 2147483647 w 1079"/>
              <a:gd name="T11" fmla="*/ 2147483647 h 502"/>
              <a:gd name="T12" fmla="*/ 0 w 1079"/>
              <a:gd name="T13" fmla="*/ 2147483647 h 502"/>
              <a:gd name="T14" fmla="*/ 0 w 1079"/>
              <a:gd name="T15" fmla="*/ 2147483647 h 502"/>
              <a:gd name="T16" fmla="*/ 0 60000 65536"/>
              <a:gd name="T17" fmla="*/ 0 60000 65536"/>
              <a:gd name="T18" fmla="*/ 0 60000 65536"/>
              <a:gd name="T19" fmla="*/ 0 60000 65536"/>
              <a:gd name="T20" fmla="*/ 0 60000 65536"/>
              <a:gd name="T21" fmla="*/ 0 60000 65536"/>
              <a:gd name="T22" fmla="*/ 0 60000 65536"/>
              <a:gd name="T23" fmla="*/ 0 60000 65536"/>
              <a:gd name="T24" fmla="*/ 0 w 1079"/>
              <a:gd name="T25" fmla="*/ 0 h 502"/>
              <a:gd name="T26" fmla="*/ 1079 w 1079"/>
              <a:gd name="T27" fmla="*/ 502 h 5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9" h="502">
                <a:moveTo>
                  <a:pt x="0" y="377"/>
                </a:moveTo>
                <a:lnTo>
                  <a:pt x="953" y="377"/>
                </a:lnTo>
                <a:lnTo>
                  <a:pt x="953" y="502"/>
                </a:lnTo>
                <a:lnTo>
                  <a:pt x="1079" y="251"/>
                </a:lnTo>
                <a:lnTo>
                  <a:pt x="953" y="0"/>
                </a:lnTo>
                <a:lnTo>
                  <a:pt x="953" y="126"/>
                </a:lnTo>
                <a:lnTo>
                  <a:pt x="0" y="126"/>
                </a:lnTo>
                <a:lnTo>
                  <a:pt x="0" y="377"/>
                </a:lnTo>
                <a:close/>
              </a:path>
            </a:pathLst>
          </a:custGeom>
          <a:solidFill>
            <a:srgbClr val="99CC00"/>
          </a:solidFill>
          <a:ln w="9525">
            <a:solidFill>
              <a:schemeClr val="tx1"/>
            </a:solidFill>
            <a:round/>
            <a:headEnd/>
            <a:tailEnd/>
          </a:ln>
        </p:spPr>
        <p:txBody>
          <a:bodyPr/>
          <a:lstStyle/>
          <a:p>
            <a:endParaRPr lang="en-US"/>
          </a:p>
        </p:txBody>
      </p:sp>
      <p:sp>
        <p:nvSpPr>
          <p:cNvPr id="85014" name="Rectangle 31"/>
          <p:cNvSpPr>
            <a:spLocks noChangeArrowheads="1"/>
          </p:cNvSpPr>
          <p:nvPr/>
        </p:nvSpPr>
        <p:spPr bwMode="auto">
          <a:xfrm>
            <a:off x="8153401" y="5943600"/>
            <a:ext cx="145232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400">
                <a:solidFill>
                  <a:srgbClr val="000000"/>
                </a:solidFill>
                <a:latin typeface="Arial" panose="020B0604020202020204" pitchFamily="34" charset="0"/>
              </a:rPr>
              <a:t>Concentrate TDS</a:t>
            </a:r>
            <a:endParaRPr lang="en-US" sz="2400">
              <a:latin typeface="Arial" panose="020B0604020202020204" pitchFamily="34" charset="0"/>
            </a:endParaRPr>
          </a:p>
        </p:txBody>
      </p:sp>
      <p:sp>
        <p:nvSpPr>
          <p:cNvPr id="85015" name="Freeform 32"/>
          <p:cNvSpPr>
            <a:spLocks/>
          </p:cNvSpPr>
          <p:nvPr/>
        </p:nvSpPr>
        <p:spPr bwMode="auto">
          <a:xfrm>
            <a:off x="3124200" y="4953001"/>
            <a:ext cx="1066800" cy="684213"/>
          </a:xfrm>
          <a:custGeom>
            <a:avLst/>
            <a:gdLst>
              <a:gd name="T0" fmla="*/ 0 w 576"/>
              <a:gd name="T1" fmla="*/ 2147483647 h 431"/>
              <a:gd name="T2" fmla="*/ 2147483647 w 576"/>
              <a:gd name="T3" fmla="*/ 2147483647 h 431"/>
              <a:gd name="T4" fmla="*/ 2147483647 w 576"/>
              <a:gd name="T5" fmla="*/ 2147483647 h 431"/>
              <a:gd name="T6" fmla="*/ 2147483647 w 576"/>
              <a:gd name="T7" fmla="*/ 2147483647 h 431"/>
              <a:gd name="T8" fmla="*/ 2147483647 w 576"/>
              <a:gd name="T9" fmla="*/ 0 h 431"/>
              <a:gd name="T10" fmla="*/ 2147483647 w 576"/>
              <a:gd name="T11" fmla="*/ 2147483647 h 431"/>
              <a:gd name="T12" fmla="*/ 0 w 576"/>
              <a:gd name="T13" fmla="*/ 2147483647 h 431"/>
              <a:gd name="T14" fmla="*/ 0 w 576"/>
              <a:gd name="T15" fmla="*/ 2147483647 h 431"/>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431"/>
              <a:gd name="T26" fmla="*/ 576 w 576"/>
              <a:gd name="T27" fmla="*/ 431 h 4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431">
                <a:moveTo>
                  <a:pt x="0" y="324"/>
                </a:moveTo>
                <a:lnTo>
                  <a:pt x="466" y="324"/>
                </a:lnTo>
                <a:lnTo>
                  <a:pt x="466" y="431"/>
                </a:lnTo>
                <a:lnTo>
                  <a:pt x="576" y="215"/>
                </a:lnTo>
                <a:lnTo>
                  <a:pt x="466" y="0"/>
                </a:lnTo>
                <a:lnTo>
                  <a:pt x="466" y="107"/>
                </a:lnTo>
                <a:lnTo>
                  <a:pt x="0" y="107"/>
                </a:lnTo>
                <a:lnTo>
                  <a:pt x="0" y="324"/>
                </a:lnTo>
                <a:close/>
              </a:path>
            </a:pathLst>
          </a:custGeom>
          <a:solidFill>
            <a:srgbClr val="99CC00"/>
          </a:solidFill>
          <a:ln w="9525">
            <a:solidFill>
              <a:schemeClr val="tx1"/>
            </a:solidFill>
            <a:round/>
            <a:headEnd/>
            <a:tailEnd/>
          </a:ln>
        </p:spPr>
        <p:txBody>
          <a:bodyPr/>
          <a:lstStyle/>
          <a:p>
            <a:endParaRPr lang="en-US"/>
          </a:p>
        </p:txBody>
      </p:sp>
      <p:sp>
        <p:nvSpPr>
          <p:cNvPr id="85016" name="Rectangle 33"/>
          <p:cNvSpPr>
            <a:spLocks noChangeArrowheads="1"/>
          </p:cNvSpPr>
          <p:nvPr/>
        </p:nvSpPr>
        <p:spPr bwMode="auto">
          <a:xfrm>
            <a:off x="3200401" y="5181600"/>
            <a:ext cx="8255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400">
                <a:solidFill>
                  <a:srgbClr val="000000"/>
                </a:solidFill>
                <a:latin typeface="Arial" panose="020B0604020202020204" pitchFamily="34" charset="0"/>
              </a:rPr>
              <a:t>Feed TDS</a:t>
            </a:r>
            <a:endParaRPr lang="en-US" sz="2400" b="0">
              <a:latin typeface="Arial" panose="020B0604020202020204" pitchFamily="34" charset="0"/>
            </a:endParaRPr>
          </a:p>
        </p:txBody>
      </p:sp>
      <p:sp>
        <p:nvSpPr>
          <p:cNvPr id="25" name="TextBox 24"/>
          <p:cNvSpPr txBox="1"/>
          <p:nvPr/>
        </p:nvSpPr>
        <p:spPr>
          <a:xfrm>
            <a:off x="8685540" y="4101770"/>
            <a:ext cx="2634054"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Courtesy Separation Processes </a:t>
            </a:r>
            <a:r>
              <a:rPr lang="en-US" sz="1200" dirty="0" smtClean="0">
                <a:latin typeface="Arial" panose="020B0604020202020204" pitchFamily="34" charset="0"/>
                <a:cs typeface="Arial" panose="020B0604020202020204" pitchFamily="34" charset="0"/>
              </a:rPr>
              <a:t>Inc.</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03585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515600" cy="530352"/>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altLang="en-US" sz="2800" dirty="0"/>
              <a:t>RO Example of Rejection %</a:t>
            </a:r>
          </a:p>
        </p:txBody>
      </p:sp>
      <p:grpSp>
        <p:nvGrpSpPr>
          <p:cNvPr id="14" name="Group 13"/>
          <p:cNvGrpSpPr/>
          <p:nvPr/>
        </p:nvGrpSpPr>
        <p:grpSpPr>
          <a:xfrm>
            <a:off x="2405792" y="1524000"/>
            <a:ext cx="8109808" cy="4800600"/>
            <a:chOff x="685800" y="1447800"/>
            <a:chExt cx="8610600" cy="5181600"/>
          </a:xfrm>
        </p:grpSpPr>
        <p:sp>
          <p:nvSpPr>
            <p:cNvPr id="3" name="Rectangle 3"/>
            <p:cNvSpPr>
              <a:spLocks noChangeArrowheads="1"/>
            </p:cNvSpPr>
            <p:nvPr/>
          </p:nvSpPr>
          <p:spPr bwMode="auto">
            <a:xfrm>
              <a:off x="2895600" y="1447800"/>
              <a:ext cx="6324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80000"/>
                <a:buFont typeface="Wingdings" panose="05000000000000000000" pitchFamily="2" charset="2"/>
                <a:buChar char="v"/>
                <a:defRPr sz="2400" b="1">
                  <a:solidFill>
                    <a:schemeClr val="tx1"/>
                  </a:solidFill>
                  <a:latin typeface="Arial Narrow" panose="020B0606020202030204" pitchFamily="34" charset="0"/>
                </a:defRPr>
              </a:lvl1pPr>
              <a:lvl2pPr marL="742950" indent="-285750">
                <a:spcBef>
                  <a:spcPct val="20000"/>
                </a:spcBef>
                <a:buClr>
                  <a:schemeClr val="accent1"/>
                </a:buClr>
                <a:buSzPct val="85000"/>
                <a:buFont typeface="Wingdings 2" panose="05020102010507070707" pitchFamily="18" charset="2"/>
                <a:buChar char=""/>
                <a:defRPr sz="2000">
                  <a:solidFill>
                    <a:schemeClr val="tx1"/>
                  </a:solidFill>
                  <a:latin typeface="Arial Narrow" panose="020B0606020202030204" pitchFamily="34" charset="0"/>
                </a:defRPr>
              </a:lvl2pPr>
              <a:lvl3pPr marL="1143000" indent="-228600">
                <a:spcBef>
                  <a:spcPct val="20000"/>
                </a:spcBef>
                <a:buClr>
                  <a:schemeClr val="accent1"/>
                </a:buClr>
                <a:buSzPct val="100000"/>
                <a:buFont typeface="Arial Narrow" panose="020B0606020202030204" pitchFamily="34" charset="0"/>
                <a:buChar char="–"/>
                <a:defRPr sz="2000">
                  <a:solidFill>
                    <a:schemeClr val="tx1"/>
                  </a:solidFill>
                  <a:latin typeface="Arial Narrow" panose="020B0606020202030204" pitchFamily="34" charset="0"/>
                </a:defRPr>
              </a:lvl3pPr>
              <a:lvl4pPr marL="1600200" indent="-228600">
                <a:spcBef>
                  <a:spcPct val="20000"/>
                </a:spcBef>
                <a:buClr>
                  <a:srgbClr val="0BD0D9"/>
                </a:buClr>
                <a:buSzPct val="65000"/>
                <a:buFont typeface="Wingdings 2" panose="05020102010507070707" pitchFamily="18" charset="2"/>
                <a:buChar char=""/>
                <a:defRPr>
                  <a:solidFill>
                    <a:schemeClr val="tx1"/>
                  </a:solidFill>
                  <a:latin typeface="Arial Narrow" panose="020B0606020202030204" pitchFamily="34" charset="0"/>
                </a:defRPr>
              </a:lvl4pPr>
              <a:lvl5pPr marL="2057400" indent="-228600">
                <a:spcBef>
                  <a:spcPct val="20000"/>
                </a:spcBef>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9pPr>
            </a:lstStyle>
            <a:p>
              <a:pPr eaLnBrk="1" hangingPunct="1">
                <a:buClrTx/>
                <a:buSzTx/>
                <a:buFontTx/>
                <a:buNone/>
              </a:pPr>
              <a:r>
                <a:rPr lang="en-US" altLang="en-US" sz="2000" dirty="0">
                  <a:latin typeface="Arial" panose="020B0604020202020204" pitchFamily="34" charset="0"/>
                </a:rPr>
                <a:t>   Feed           Permeate      Rejection*                  </a:t>
              </a:r>
              <a:r>
                <a:rPr lang="en-US" altLang="en-US" sz="1400" dirty="0">
                  <a:latin typeface="Arial" panose="020B0604020202020204" pitchFamily="34" charset="0"/>
                </a:rPr>
                <a:t>mg/L                        mg/L                          %</a:t>
              </a:r>
            </a:p>
          </p:txBody>
        </p:sp>
        <p:sp>
          <p:nvSpPr>
            <p:cNvPr id="4" name="Line 4"/>
            <p:cNvSpPr>
              <a:spLocks noChangeShapeType="1"/>
            </p:cNvSpPr>
            <p:nvPr/>
          </p:nvSpPr>
          <p:spPr bwMode="auto">
            <a:xfrm>
              <a:off x="2895600" y="2057400"/>
              <a:ext cx="6400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 name="Line 5"/>
            <p:cNvSpPr>
              <a:spLocks noChangeShapeType="1"/>
            </p:cNvSpPr>
            <p:nvPr/>
          </p:nvSpPr>
          <p:spPr bwMode="auto">
            <a:xfrm>
              <a:off x="2895600" y="2057400"/>
              <a:ext cx="0" cy="41132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6"/>
            <p:cNvSpPr>
              <a:spLocks noChangeShapeType="1"/>
            </p:cNvSpPr>
            <p:nvPr/>
          </p:nvSpPr>
          <p:spPr bwMode="auto">
            <a:xfrm>
              <a:off x="4419600" y="2057400"/>
              <a:ext cx="0" cy="41132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6172200" y="2057400"/>
              <a:ext cx="0" cy="411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 name="Text Box 8"/>
            <p:cNvSpPr txBox="1">
              <a:spLocks noChangeArrowheads="1"/>
            </p:cNvSpPr>
            <p:nvPr/>
          </p:nvSpPr>
          <p:spPr bwMode="auto">
            <a:xfrm>
              <a:off x="685800" y="2209799"/>
              <a:ext cx="2286000" cy="373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0000"/>
                <a:buFont typeface="Wingdings" panose="05000000000000000000" pitchFamily="2" charset="2"/>
                <a:buChar char="v"/>
                <a:defRPr sz="2400" b="1">
                  <a:solidFill>
                    <a:schemeClr val="tx1"/>
                  </a:solidFill>
                  <a:latin typeface="Arial Narrow" panose="020B0606020202030204" pitchFamily="34" charset="0"/>
                </a:defRPr>
              </a:lvl1pPr>
              <a:lvl2pPr marL="742950" indent="-285750">
                <a:spcBef>
                  <a:spcPct val="20000"/>
                </a:spcBef>
                <a:buClr>
                  <a:schemeClr val="accent1"/>
                </a:buClr>
                <a:buSzPct val="85000"/>
                <a:buFont typeface="Wingdings 2" panose="05020102010507070707" pitchFamily="18" charset="2"/>
                <a:buChar char=""/>
                <a:defRPr sz="2000">
                  <a:solidFill>
                    <a:schemeClr val="tx1"/>
                  </a:solidFill>
                  <a:latin typeface="Arial Narrow" panose="020B0606020202030204" pitchFamily="34" charset="0"/>
                </a:defRPr>
              </a:lvl2pPr>
              <a:lvl3pPr marL="1143000" indent="-228600">
                <a:spcBef>
                  <a:spcPct val="20000"/>
                </a:spcBef>
                <a:buClr>
                  <a:schemeClr val="accent1"/>
                </a:buClr>
                <a:buSzPct val="100000"/>
                <a:buFont typeface="Arial Narrow" panose="020B0606020202030204" pitchFamily="34" charset="0"/>
                <a:buChar char="–"/>
                <a:defRPr sz="2000">
                  <a:solidFill>
                    <a:schemeClr val="tx1"/>
                  </a:solidFill>
                  <a:latin typeface="Arial Narrow" panose="020B0606020202030204" pitchFamily="34" charset="0"/>
                </a:defRPr>
              </a:lvl3pPr>
              <a:lvl4pPr marL="1600200" indent="-228600">
                <a:spcBef>
                  <a:spcPct val="20000"/>
                </a:spcBef>
                <a:buClr>
                  <a:srgbClr val="0BD0D9"/>
                </a:buClr>
                <a:buSzPct val="65000"/>
                <a:buFont typeface="Wingdings 2" panose="05020102010507070707" pitchFamily="18" charset="2"/>
                <a:buChar char=""/>
                <a:defRPr>
                  <a:solidFill>
                    <a:schemeClr val="tx1"/>
                  </a:solidFill>
                  <a:latin typeface="Arial Narrow" panose="020B0606020202030204" pitchFamily="34" charset="0"/>
                </a:defRPr>
              </a:lvl4pPr>
              <a:lvl5pPr marL="2057400" indent="-228600">
                <a:spcBef>
                  <a:spcPct val="20000"/>
                </a:spcBef>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9pPr>
            </a:lstStyle>
            <a:p>
              <a:pPr>
                <a:spcBef>
                  <a:spcPct val="0"/>
                </a:spcBef>
                <a:buClrTx/>
                <a:buSzTx/>
                <a:buFontTx/>
                <a:buNone/>
              </a:pPr>
              <a:r>
                <a:rPr lang="en-US" altLang="en-US" sz="1600" dirty="0">
                  <a:latin typeface="Arial" panose="020B0604020202020204" pitchFamily="34" charset="0"/>
                </a:rPr>
                <a:t>Ca </a:t>
              </a:r>
              <a:r>
                <a:rPr lang="en-US" altLang="en-US" sz="1600" baseline="30000" dirty="0">
                  <a:latin typeface="Arial" panose="020B0604020202020204" pitchFamily="34" charset="0"/>
                </a:rPr>
                <a:t>2+</a:t>
              </a:r>
            </a:p>
            <a:p>
              <a:pPr>
                <a:spcBef>
                  <a:spcPct val="0"/>
                </a:spcBef>
                <a:buClrTx/>
                <a:buSzTx/>
                <a:buFontTx/>
                <a:buNone/>
              </a:pPr>
              <a:r>
                <a:rPr lang="en-US" altLang="en-US" sz="1600" dirty="0">
                  <a:latin typeface="Arial" panose="020B0604020202020204" pitchFamily="34" charset="0"/>
                </a:rPr>
                <a:t>Mg </a:t>
              </a:r>
              <a:r>
                <a:rPr lang="en-US" altLang="en-US" sz="1600" baseline="30000" dirty="0">
                  <a:latin typeface="Arial" panose="020B0604020202020204" pitchFamily="34" charset="0"/>
                </a:rPr>
                <a:t>2+</a:t>
              </a:r>
            </a:p>
            <a:p>
              <a:pPr>
                <a:spcBef>
                  <a:spcPct val="0"/>
                </a:spcBef>
                <a:buClrTx/>
                <a:buSzTx/>
                <a:buFontTx/>
                <a:buNone/>
              </a:pPr>
              <a:r>
                <a:rPr lang="en-US" altLang="en-US" sz="1600" dirty="0">
                  <a:latin typeface="Arial" panose="020B0604020202020204" pitchFamily="34" charset="0"/>
                </a:rPr>
                <a:t>Na </a:t>
              </a:r>
              <a:r>
                <a:rPr lang="en-US" altLang="en-US" sz="1600" baseline="30000" dirty="0">
                  <a:latin typeface="Arial" panose="020B0604020202020204" pitchFamily="34" charset="0"/>
                </a:rPr>
                <a:t>+</a:t>
              </a:r>
            </a:p>
            <a:p>
              <a:pPr>
                <a:spcBef>
                  <a:spcPct val="0"/>
                </a:spcBef>
                <a:buClrTx/>
                <a:buSzTx/>
                <a:buFontTx/>
                <a:buNone/>
              </a:pPr>
              <a:r>
                <a:rPr lang="en-US" altLang="en-US" sz="1600" dirty="0">
                  <a:latin typeface="Arial" panose="020B0604020202020204" pitchFamily="34" charset="0"/>
                </a:rPr>
                <a:t>NH</a:t>
              </a:r>
              <a:r>
                <a:rPr lang="en-US" altLang="en-US" sz="1600" baseline="-25000" dirty="0">
                  <a:latin typeface="Arial" panose="020B0604020202020204" pitchFamily="34" charset="0"/>
                </a:rPr>
                <a:t>4</a:t>
              </a:r>
              <a:r>
                <a:rPr lang="en-US" altLang="en-US" sz="1600" baseline="30000" dirty="0">
                  <a:latin typeface="Arial" panose="020B0604020202020204" pitchFamily="34" charset="0"/>
                </a:rPr>
                <a:t>+ </a:t>
              </a:r>
              <a:r>
                <a:rPr lang="en-US" altLang="en-US" sz="1600" dirty="0">
                  <a:latin typeface="Arial" panose="020B0604020202020204" pitchFamily="34" charset="0"/>
                </a:rPr>
                <a:t>(as N)</a:t>
              </a:r>
              <a:endParaRPr lang="en-US" altLang="en-US" sz="1600" baseline="30000" dirty="0">
                <a:latin typeface="Arial" panose="020B0604020202020204" pitchFamily="34" charset="0"/>
              </a:endParaRPr>
            </a:p>
            <a:p>
              <a:pPr>
                <a:spcBef>
                  <a:spcPct val="0"/>
                </a:spcBef>
                <a:buClrTx/>
                <a:buSzTx/>
                <a:buFontTx/>
                <a:buNone/>
              </a:pPr>
              <a:r>
                <a:rPr lang="en-US" altLang="en-US" sz="1600" dirty="0">
                  <a:latin typeface="Arial" panose="020B0604020202020204" pitchFamily="34" charset="0"/>
                </a:rPr>
                <a:t>Cl </a:t>
              </a:r>
              <a:r>
                <a:rPr lang="en-US" altLang="en-US" sz="1600" baseline="30000" dirty="0">
                  <a:latin typeface="Arial" panose="020B0604020202020204" pitchFamily="34" charset="0"/>
                </a:rPr>
                <a:t>-</a:t>
              </a:r>
            </a:p>
            <a:p>
              <a:pPr>
                <a:spcBef>
                  <a:spcPct val="0"/>
                </a:spcBef>
                <a:buClrTx/>
                <a:buSzTx/>
                <a:buFontTx/>
                <a:buNone/>
              </a:pPr>
              <a:r>
                <a:rPr lang="en-US" altLang="en-US" sz="1600" dirty="0">
                  <a:latin typeface="Arial" panose="020B0604020202020204" pitchFamily="34" charset="0"/>
                </a:rPr>
                <a:t>HCO</a:t>
              </a:r>
              <a:r>
                <a:rPr lang="en-US" altLang="en-US" sz="1600" baseline="-25000" dirty="0">
                  <a:latin typeface="Arial" panose="020B0604020202020204" pitchFamily="34" charset="0"/>
                </a:rPr>
                <a:t>3</a:t>
              </a:r>
              <a:r>
                <a:rPr lang="en-US" altLang="en-US" sz="1600" baseline="30000" dirty="0">
                  <a:latin typeface="Arial" panose="020B0604020202020204" pitchFamily="34" charset="0"/>
                </a:rPr>
                <a:t>-</a:t>
              </a:r>
            </a:p>
            <a:p>
              <a:pPr>
                <a:spcBef>
                  <a:spcPct val="0"/>
                </a:spcBef>
                <a:buClrTx/>
                <a:buSzTx/>
                <a:buFontTx/>
                <a:buNone/>
              </a:pPr>
              <a:r>
                <a:rPr lang="en-US" altLang="en-US" sz="1600" dirty="0">
                  <a:latin typeface="Arial" panose="020B0604020202020204" pitchFamily="34" charset="0"/>
                </a:rPr>
                <a:t>SO</a:t>
              </a:r>
              <a:r>
                <a:rPr lang="en-US" altLang="en-US" sz="1600" baseline="-25000" dirty="0">
                  <a:latin typeface="Arial" panose="020B0604020202020204" pitchFamily="34" charset="0"/>
                </a:rPr>
                <a:t>4</a:t>
              </a:r>
              <a:r>
                <a:rPr lang="en-US" altLang="en-US" sz="1600" baseline="30000" dirty="0">
                  <a:latin typeface="Arial" panose="020B0604020202020204" pitchFamily="34" charset="0"/>
                </a:rPr>
                <a:t>2-</a:t>
              </a:r>
              <a:endParaRPr lang="en-US" altLang="en-US" sz="1600" baseline="-25000" dirty="0">
                <a:latin typeface="Arial" panose="020B0604020202020204" pitchFamily="34" charset="0"/>
              </a:endParaRPr>
            </a:p>
            <a:p>
              <a:pPr>
                <a:spcBef>
                  <a:spcPct val="0"/>
                </a:spcBef>
                <a:buClrTx/>
                <a:buSzTx/>
                <a:buFontTx/>
                <a:buNone/>
              </a:pPr>
              <a:r>
                <a:rPr lang="en-US" altLang="en-US" sz="1600" dirty="0">
                  <a:latin typeface="Arial" panose="020B0604020202020204" pitchFamily="34" charset="0"/>
                </a:rPr>
                <a:t>TOC</a:t>
              </a:r>
            </a:p>
            <a:p>
              <a:pPr>
                <a:spcBef>
                  <a:spcPct val="0"/>
                </a:spcBef>
                <a:buClrTx/>
                <a:buSzTx/>
                <a:buFontTx/>
                <a:buNone/>
              </a:pPr>
              <a:r>
                <a:rPr lang="en-US" altLang="en-US" sz="1600" dirty="0">
                  <a:latin typeface="Arial" panose="020B0604020202020204" pitchFamily="34" charset="0"/>
                </a:rPr>
                <a:t>SiO</a:t>
              </a:r>
              <a:r>
                <a:rPr lang="en-US" altLang="en-US" sz="1600" baseline="-25000" dirty="0">
                  <a:latin typeface="Arial" panose="020B0604020202020204" pitchFamily="34" charset="0"/>
                </a:rPr>
                <a:t>2</a:t>
              </a:r>
            </a:p>
            <a:p>
              <a:pPr>
                <a:spcBef>
                  <a:spcPct val="0"/>
                </a:spcBef>
                <a:buClrTx/>
                <a:buSzTx/>
                <a:buFontTx/>
                <a:buNone/>
              </a:pPr>
              <a:r>
                <a:rPr lang="en-US" altLang="en-US" sz="1600" dirty="0">
                  <a:latin typeface="Arial" panose="020B0604020202020204" pitchFamily="34" charset="0"/>
                </a:rPr>
                <a:t>Total Nitrogen (as N)</a:t>
              </a:r>
            </a:p>
            <a:p>
              <a:pPr>
                <a:spcBef>
                  <a:spcPct val="0"/>
                </a:spcBef>
                <a:buClrTx/>
                <a:buSzTx/>
                <a:buFontTx/>
                <a:buNone/>
              </a:pPr>
              <a:r>
                <a:rPr lang="en-US" altLang="en-US" sz="1600" dirty="0">
                  <a:latin typeface="Arial" panose="020B0604020202020204" pitchFamily="34" charset="0"/>
                </a:rPr>
                <a:t>TDS</a:t>
              </a:r>
            </a:p>
            <a:p>
              <a:pPr>
                <a:spcBef>
                  <a:spcPct val="0"/>
                </a:spcBef>
                <a:buClrTx/>
                <a:buSzTx/>
                <a:buFontTx/>
                <a:buNone/>
              </a:pPr>
              <a:endParaRPr lang="en-US" altLang="en-US" sz="1600" dirty="0">
                <a:latin typeface="Arial" panose="020B0604020202020204" pitchFamily="34" charset="0"/>
              </a:endParaRPr>
            </a:p>
            <a:p>
              <a:pPr>
                <a:spcBef>
                  <a:spcPct val="0"/>
                </a:spcBef>
                <a:buClrTx/>
                <a:buSzTx/>
                <a:buFontTx/>
                <a:buNone/>
              </a:pPr>
              <a:endParaRPr lang="en-US" altLang="en-US" sz="1600" baseline="-25000" dirty="0">
                <a:latin typeface="Arial" panose="020B0604020202020204" pitchFamily="34" charset="0"/>
              </a:endParaRPr>
            </a:p>
          </p:txBody>
        </p:sp>
        <p:sp>
          <p:nvSpPr>
            <p:cNvPr id="9" name="Rectangle 9"/>
            <p:cNvSpPr>
              <a:spLocks noChangeArrowheads="1"/>
            </p:cNvSpPr>
            <p:nvPr/>
          </p:nvSpPr>
          <p:spPr bwMode="auto">
            <a:xfrm>
              <a:off x="990600" y="6248400"/>
              <a:ext cx="47881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80000"/>
                <a:buFont typeface="Wingdings" panose="05000000000000000000" pitchFamily="2" charset="2"/>
                <a:buChar char="v"/>
                <a:defRPr sz="2400" b="1">
                  <a:solidFill>
                    <a:schemeClr val="tx1"/>
                  </a:solidFill>
                  <a:latin typeface="Arial Narrow" panose="020B0606020202030204" pitchFamily="34" charset="0"/>
                </a:defRPr>
              </a:lvl1pPr>
              <a:lvl2pPr marL="742950" indent="-285750">
                <a:spcBef>
                  <a:spcPct val="20000"/>
                </a:spcBef>
                <a:buClr>
                  <a:schemeClr val="accent1"/>
                </a:buClr>
                <a:buSzPct val="85000"/>
                <a:buFont typeface="Wingdings 2" panose="05020102010507070707" pitchFamily="18" charset="2"/>
                <a:buChar char=""/>
                <a:defRPr sz="2000">
                  <a:solidFill>
                    <a:schemeClr val="tx1"/>
                  </a:solidFill>
                  <a:latin typeface="Arial Narrow" panose="020B0606020202030204" pitchFamily="34" charset="0"/>
                </a:defRPr>
              </a:lvl2pPr>
              <a:lvl3pPr marL="1143000" indent="-228600">
                <a:spcBef>
                  <a:spcPct val="20000"/>
                </a:spcBef>
                <a:buClr>
                  <a:schemeClr val="accent1"/>
                </a:buClr>
                <a:buSzPct val="100000"/>
                <a:buFont typeface="Arial Narrow" panose="020B0606020202030204" pitchFamily="34" charset="0"/>
                <a:buChar char="–"/>
                <a:defRPr sz="2000">
                  <a:solidFill>
                    <a:schemeClr val="tx1"/>
                  </a:solidFill>
                  <a:latin typeface="Arial Narrow" panose="020B0606020202030204" pitchFamily="34" charset="0"/>
                </a:defRPr>
              </a:lvl3pPr>
              <a:lvl4pPr marL="1600200" indent="-228600">
                <a:spcBef>
                  <a:spcPct val="20000"/>
                </a:spcBef>
                <a:buClr>
                  <a:srgbClr val="0BD0D9"/>
                </a:buClr>
                <a:buSzPct val="65000"/>
                <a:buFont typeface="Wingdings 2" panose="05020102010507070707" pitchFamily="18" charset="2"/>
                <a:buChar char=""/>
                <a:defRPr>
                  <a:solidFill>
                    <a:schemeClr val="tx1"/>
                  </a:solidFill>
                  <a:latin typeface="Arial Narrow" panose="020B0606020202030204" pitchFamily="34" charset="0"/>
                </a:defRPr>
              </a:lvl4pPr>
              <a:lvl5pPr marL="2057400" indent="-228600">
                <a:spcBef>
                  <a:spcPct val="20000"/>
                </a:spcBef>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9pPr>
            </a:lstStyle>
            <a:p>
              <a:pPr>
                <a:buClrTx/>
                <a:buSzTx/>
                <a:buFontTx/>
                <a:buNone/>
              </a:pPr>
              <a:r>
                <a:rPr lang="en-US" altLang="en-US" sz="1400" dirty="0">
                  <a:latin typeface="Arial" panose="020B0604020202020204" pitchFamily="34" charset="0"/>
                </a:rPr>
                <a:t>   * System Rejection: 10gfd @ 85% Recovery</a:t>
              </a:r>
            </a:p>
          </p:txBody>
        </p:sp>
        <p:graphicFrame>
          <p:nvGraphicFramePr>
            <p:cNvPr id="10" name="Object 0"/>
            <p:cNvGraphicFramePr>
              <a:graphicFrameLocks noChangeAspect="1"/>
            </p:cNvGraphicFramePr>
            <p:nvPr>
              <p:extLst/>
            </p:nvPr>
          </p:nvGraphicFramePr>
          <p:xfrm>
            <a:off x="4648200" y="5334000"/>
            <a:ext cx="4267200" cy="741363"/>
          </p:xfrm>
          <a:graphic>
            <a:graphicData uri="http://schemas.openxmlformats.org/presentationml/2006/ole">
              <mc:AlternateContent xmlns:mc="http://schemas.openxmlformats.org/markup-compatibility/2006">
                <mc:Choice xmlns:v="urn:schemas-microsoft-com:vml" Requires="v">
                  <p:oleObj spid="_x0000_s3086" name="Equation" r:id="rId4" imgW="2451100" imgH="431800" progId="Equation.3">
                    <p:embed/>
                  </p:oleObj>
                </mc:Choice>
                <mc:Fallback>
                  <p:oleObj name="Equation" r:id="rId4" imgW="2451100" imgH="431800" progId="Equation.3">
                    <p:embed/>
                    <p:pic>
                      <p:nvPicPr>
                        <p:cNvPr id="10" name="Object 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5334000"/>
                          <a:ext cx="4267200" cy="741363"/>
                        </a:xfrm>
                        <a:prstGeom prst="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 Box 11"/>
            <p:cNvSpPr txBox="1">
              <a:spLocks noChangeArrowheads="1"/>
            </p:cNvSpPr>
            <p:nvPr/>
          </p:nvSpPr>
          <p:spPr bwMode="auto">
            <a:xfrm>
              <a:off x="2971800" y="2209800"/>
              <a:ext cx="2286000" cy="32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0000"/>
                <a:buFont typeface="Wingdings" panose="05000000000000000000" pitchFamily="2" charset="2"/>
                <a:buChar char="v"/>
                <a:defRPr sz="2400" b="1">
                  <a:solidFill>
                    <a:schemeClr val="tx1"/>
                  </a:solidFill>
                  <a:latin typeface="Arial Narrow" panose="020B0606020202030204" pitchFamily="34" charset="0"/>
                </a:defRPr>
              </a:lvl1pPr>
              <a:lvl2pPr marL="742950" indent="-285750">
                <a:spcBef>
                  <a:spcPct val="20000"/>
                </a:spcBef>
                <a:buClr>
                  <a:schemeClr val="accent1"/>
                </a:buClr>
                <a:buSzPct val="85000"/>
                <a:buFont typeface="Wingdings 2" panose="05020102010507070707" pitchFamily="18" charset="2"/>
                <a:buChar char=""/>
                <a:defRPr sz="2000">
                  <a:solidFill>
                    <a:schemeClr val="tx1"/>
                  </a:solidFill>
                  <a:latin typeface="Arial Narrow" panose="020B0606020202030204" pitchFamily="34" charset="0"/>
                </a:defRPr>
              </a:lvl2pPr>
              <a:lvl3pPr marL="1143000" indent="-228600">
                <a:spcBef>
                  <a:spcPct val="20000"/>
                </a:spcBef>
                <a:buClr>
                  <a:schemeClr val="accent1"/>
                </a:buClr>
                <a:buSzPct val="100000"/>
                <a:buFont typeface="Arial Narrow" panose="020B0606020202030204" pitchFamily="34" charset="0"/>
                <a:buChar char="–"/>
                <a:defRPr sz="2000">
                  <a:solidFill>
                    <a:schemeClr val="tx1"/>
                  </a:solidFill>
                  <a:latin typeface="Arial Narrow" panose="020B0606020202030204" pitchFamily="34" charset="0"/>
                </a:defRPr>
              </a:lvl3pPr>
              <a:lvl4pPr marL="1600200" indent="-228600">
                <a:spcBef>
                  <a:spcPct val="20000"/>
                </a:spcBef>
                <a:buClr>
                  <a:srgbClr val="0BD0D9"/>
                </a:buClr>
                <a:buSzPct val="65000"/>
                <a:buFont typeface="Wingdings 2" panose="05020102010507070707" pitchFamily="18" charset="2"/>
                <a:buChar char=""/>
                <a:defRPr>
                  <a:solidFill>
                    <a:schemeClr val="tx1"/>
                  </a:solidFill>
                  <a:latin typeface="Arial Narrow" panose="020B0606020202030204" pitchFamily="34" charset="0"/>
                </a:defRPr>
              </a:lvl4pPr>
              <a:lvl5pPr marL="2057400" indent="-228600">
                <a:spcBef>
                  <a:spcPct val="20000"/>
                </a:spcBef>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9pPr>
            </a:lstStyle>
            <a:p>
              <a:pPr>
                <a:spcBef>
                  <a:spcPct val="0"/>
                </a:spcBef>
                <a:buClrTx/>
                <a:buSzTx/>
                <a:buFontTx/>
                <a:buNone/>
              </a:pPr>
              <a:r>
                <a:rPr lang="en-US" altLang="en-US" sz="1600" dirty="0">
                  <a:latin typeface="Arial" panose="020B0604020202020204" pitchFamily="34" charset="0"/>
                </a:rPr>
                <a:t>32.9</a:t>
              </a:r>
            </a:p>
            <a:p>
              <a:pPr>
                <a:spcBef>
                  <a:spcPct val="0"/>
                </a:spcBef>
                <a:buClrTx/>
                <a:buSzTx/>
                <a:buFontTx/>
                <a:buNone/>
              </a:pPr>
              <a:r>
                <a:rPr lang="en-US" altLang="en-US" sz="1600" dirty="0">
                  <a:latin typeface="Arial" panose="020B0604020202020204" pitchFamily="34" charset="0"/>
                </a:rPr>
                <a:t>19.4</a:t>
              </a:r>
            </a:p>
            <a:p>
              <a:pPr>
                <a:spcBef>
                  <a:spcPct val="0"/>
                </a:spcBef>
                <a:buClrTx/>
                <a:buSzTx/>
                <a:buFontTx/>
                <a:buNone/>
              </a:pPr>
              <a:r>
                <a:rPr lang="en-US" altLang="en-US" sz="1600" dirty="0">
                  <a:latin typeface="Arial" panose="020B0604020202020204" pitchFamily="34" charset="0"/>
                </a:rPr>
                <a:t>134</a:t>
              </a:r>
            </a:p>
            <a:p>
              <a:pPr>
                <a:spcBef>
                  <a:spcPct val="0"/>
                </a:spcBef>
                <a:buClrTx/>
                <a:buSzTx/>
                <a:buFontTx/>
                <a:buNone/>
              </a:pPr>
              <a:r>
                <a:rPr lang="en-US" altLang="en-US" sz="1600" dirty="0">
                  <a:latin typeface="Arial" panose="020B0604020202020204" pitchFamily="34" charset="0"/>
                </a:rPr>
                <a:t>26</a:t>
              </a:r>
            </a:p>
            <a:p>
              <a:pPr>
                <a:spcBef>
                  <a:spcPct val="0"/>
                </a:spcBef>
                <a:buClrTx/>
                <a:buSzTx/>
                <a:buFontTx/>
                <a:buNone/>
              </a:pPr>
              <a:r>
                <a:rPr lang="en-US" altLang="en-US" sz="1600" dirty="0">
                  <a:latin typeface="Arial" panose="020B0604020202020204" pitchFamily="34" charset="0"/>
                </a:rPr>
                <a:t>147</a:t>
              </a:r>
            </a:p>
            <a:p>
              <a:pPr>
                <a:spcBef>
                  <a:spcPct val="0"/>
                </a:spcBef>
                <a:buClrTx/>
                <a:buSzTx/>
                <a:buFontTx/>
                <a:buNone/>
              </a:pPr>
              <a:r>
                <a:rPr lang="en-US" altLang="en-US" sz="1600" dirty="0">
                  <a:latin typeface="Arial" panose="020B0604020202020204" pitchFamily="34" charset="0"/>
                </a:rPr>
                <a:t>130</a:t>
              </a:r>
            </a:p>
            <a:p>
              <a:pPr>
                <a:spcBef>
                  <a:spcPct val="0"/>
                </a:spcBef>
                <a:buClrTx/>
                <a:buSzTx/>
                <a:buFontTx/>
                <a:buNone/>
              </a:pPr>
              <a:r>
                <a:rPr lang="en-US" altLang="en-US" sz="1600" dirty="0">
                  <a:latin typeface="Arial" panose="020B0604020202020204" pitchFamily="34" charset="0"/>
                </a:rPr>
                <a:t>197</a:t>
              </a:r>
            </a:p>
            <a:p>
              <a:pPr>
                <a:spcBef>
                  <a:spcPct val="0"/>
                </a:spcBef>
                <a:buClrTx/>
                <a:buSzTx/>
                <a:buFontTx/>
                <a:buNone/>
              </a:pPr>
              <a:r>
                <a:rPr lang="en-US" altLang="en-US" sz="1600" dirty="0">
                  <a:latin typeface="Arial" panose="020B0604020202020204" pitchFamily="34" charset="0"/>
                </a:rPr>
                <a:t>11</a:t>
              </a:r>
            </a:p>
            <a:p>
              <a:pPr>
                <a:spcBef>
                  <a:spcPct val="0"/>
                </a:spcBef>
                <a:buClrTx/>
                <a:buSzTx/>
                <a:buFontTx/>
                <a:buNone/>
              </a:pPr>
              <a:r>
                <a:rPr lang="en-US" altLang="en-US" sz="1600" dirty="0">
                  <a:latin typeface="Arial" panose="020B0604020202020204" pitchFamily="34" charset="0"/>
                </a:rPr>
                <a:t>22</a:t>
              </a:r>
            </a:p>
            <a:p>
              <a:pPr>
                <a:spcBef>
                  <a:spcPct val="0"/>
                </a:spcBef>
                <a:buClrTx/>
                <a:buSzTx/>
                <a:buFontTx/>
                <a:buNone/>
              </a:pPr>
              <a:r>
                <a:rPr lang="en-US" altLang="en-US" sz="1600" dirty="0">
                  <a:latin typeface="Arial" panose="020B0604020202020204" pitchFamily="34" charset="0"/>
                </a:rPr>
                <a:t>27.4</a:t>
              </a:r>
            </a:p>
            <a:p>
              <a:pPr>
                <a:spcBef>
                  <a:spcPct val="0"/>
                </a:spcBef>
                <a:buClrTx/>
                <a:buSzTx/>
                <a:buFontTx/>
                <a:buNone/>
              </a:pPr>
              <a:r>
                <a:rPr lang="en-US" altLang="en-US" sz="1600" dirty="0">
                  <a:latin typeface="Arial" panose="020B0604020202020204" pitchFamily="34" charset="0"/>
                </a:rPr>
                <a:t>600</a:t>
              </a:r>
            </a:p>
            <a:p>
              <a:pPr>
                <a:spcBef>
                  <a:spcPct val="0"/>
                </a:spcBef>
                <a:buClrTx/>
                <a:buSzTx/>
                <a:buFontTx/>
                <a:buNone/>
              </a:pPr>
              <a:endParaRPr lang="en-US" altLang="en-US" sz="1600" baseline="-25000" dirty="0">
                <a:latin typeface="Arial" panose="020B0604020202020204" pitchFamily="34" charset="0"/>
              </a:endParaRPr>
            </a:p>
          </p:txBody>
        </p:sp>
        <p:sp>
          <p:nvSpPr>
            <p:cNvPr id="12" name="Text Box 12"/>
            <p:cNvSpPr txBox="1">
              <a:spLocks noChangeArrowheads="1"/>
            </p:cNvSpPr>
            <p:nvPr/>
          </p:nvSpPr>
          <p:spPr bwMode="auto">
            <a:xfrm>
              <a:off x="3435052" y="2176581"/>
              <a:ext cx="2135381" cy="302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0000"/>
                <a:buFont typeface="Wingdings" panose="05000000000000000000" pitchFamily="2" charset="2"/>
                <a:buChar char="v"/>
                <a:tabLst>
                  <a:tab pos="1023938" algn="dec"/>
                </a:tabLst>
                <a:defRPr sz="2400" b="1">
                  <a:solidFill>
                    <a:schemeClr val="tx1"/>
                  </a:solidFill>
                  <a:latin typeface="Arial Narrow" panose="020B0606020202030204" pitchFamily="34" charset="0"/>
                </a:defRPr>
              </a:lvl1pPr>
              <a:lvl2pPr marL="742950" indent="-285750">
                <a:spcBef>
                  <a:spcPct val="20000"/>
                </a:spcBef>
                <a:buClr>
                  <a:schemeClr val="accent1"/>
                </a:buClr>
                <a:buSzPct val="85000"/>
                <a:buFont typeface="Wingdings 2" panose="05020102010507070707" pitchFamily="18" charset="2"/>
                <a:buChar char=""/>
                <a:tabLst>
                  <a:tab pos="1023938" algn="dec"/>
                </a:tabLst>
                <a:defRPr sz="2000">
                  <a:solidFill>
                    <a:schemeClr val="tx1"/>
                  </a:solidFill>
                  <a:latin typeface="Arial Narrow" panose="020B0606020202030204" pitchFamily="34" charset="0"/>
                </a:defRPr>
              </a:lvl2pPr>
              <a:lvl3pPr marL="1143000" indent="-228600">
                <a:spcBef>
                  <a:spcPct val="20000"/>
                </a:spcBef>
                <a:buClr>
                  <a:schemeClr val="accent1"/>
                </a:buClr>
                <a:buSzPct val="100000"/>
                <a:buFont typeface="Arial Narrow" panose="020B0606020202030204" pitchFamily="34" charset="0"/>
                <a:buChar char="–"/>
                <a:tabLst>
                  <a:tab pos="1023938" algn="dec"/>
                </a:tabLst>
                <a:defRPr sz="2000">
                  <a:solidFill>
                    <a:schemeClr val="tx1"/>
                  </a:solidFill>
                  <a:latin typeface="Arial Narrow" panose="020B0606020202030204" pitchFamily="34" charset="0"/>
                </a:defRPr>
              </a:lvl3pPr>
              <a:lvl4pPr marL="1600200" indent="-228600">
                <a:spcBef>
                  <a:spcPct val="20000"/>
                </a:spcBef>
                <a:buClr>
                  <a:srgbClr val="0BD0D9"/>
                </a:buClr>
                <a:buSzPct val="65000"/>
                <a:buFont typeface="Wingdings 2" panose="05020102010507070707" pitchFamily="18" charset="2"/>
                <a:buChar char=""/>
                <a:tabLst>
                  <a:tab pos="1023938" algn="dec"/>
                </a:tabLst>
                <a:defRPr>
                  <a:solidFill>
                    <a:schemeClr val="tx1"/>
                  </a:solidFill>
                  <a:latin typeface="Arial Narrow" panose="020B0606020202030204" pitchFamily="34" charset="0"/>
                </a:defRPr>
              </a:lvl4pPr>
              <a:lvl5pPr marL="2057400" indent="-228600">
                <a:spcBef>
                  <a:spcPct val="20000"/>
                </a:spcBef>
                <a:buClr>
                  <a:srgbClr val="10CF9B"/>
                </a:buClr>
                <a:buSzPct val="65000"/>
                <a:buFont typeface="Wingdings 2" panose="05020102010507070707" pitchFamily="18" charset="2"/>
                <a:buChar char=""/>
                <a:tabLst>
                  <a:tab pos="1023938" algn="dec"/>
                </a:tabLst>
                <a:defRPr>
                  <a:solidFill>
                    <a:schemeClr val="tx1"/>
                  </a:solidFill>
                  <a:latin typeface="Arial Narrow" panose="020B0606020202030204" pitchFamily="34"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tabLst>
                  <a:tab pos="1023938" algn="dec"/>
                </a:tabLst>
                <a:defRPr>
                  <a:solidFill>
                    <a:schemeClr val="tx1"/>
                  </a:solidFill>
                  <a:latin typeface="Arial Narrow" panose="020B0606020202030204" pitchFamily="34"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tabLst>
                  <a:tab pos="1023938" algn="dec"/>
                </a:tabLst>
                <a:defRPr>
                  <a:solidFill>
                    <a:schemeClr val="tx1"/>
                  </a:solidFill>
                  <a:latin typeface="Arial Narrow" panose="020B0606020202030204" pitchFamily="34"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tabLst>
                  <a:tab pos="1023938" algn="dec"/>
                </a:tabLst>
                <a:defRPr>
                  <a:solidFill>
                    <a:schemeClr val="tx1"/>
                  </a:solidFill>
                  <a:latin typeface="Arial Narrow" panose="020B0606020202030204" pitchFamily="34"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tabLst>
                  <a:tab pos="1023938" algn="dec"/>
                </a:tabLst>
                <a:defRPr>
                  <a:solidFill>
                    <a:schemeClr val="tx1"/>
                  </a:solidFill>
                  <a:latin typeface="Arial Narrow" panose="020B0606020202030204" pitchFamily="34" charset="0"/>
                </a:defRPr>
              </a:lvl9pPr>
            </a:lstStyle>
            <a:p>
              <a:pPr algn="r">
                <a:spcBef>
                  <a:spcPct val="0"/>
                </a:spcBef>
                <a:buClrTx/>
                <a:buSzTx/>
                <a:buFontTx/>
                <a:buNone/>
              </a:pPr>
              <a:r>
                <a:rPr lang="en-US" altLang="en-US" sz="1600" dirty="0">
                  <a:latin typeface="Arial" panose="020B0604020202020204" pitchFamily="34" charset="0"/>
                </a:rPr>
                <a:t>	0.034</a:t>
              </a:r>
            </a:p>
            <a:p>
              <a:pPr algn="r">
                <a:spcBef>
                  <a:spcPct val="0"/>
                </a:spcBef>
                <a:buClrTx/>
                <a:buSzTx/>
                <a:buFontTx/>
                <a:buNone/>
              </a:pPr>
              <a:r>
                <a:rPr lang="en-US" altLang="en-US" sz="1600" dirty="0">
                  <a:latin typeface="Arial" panose="020B0604020202020204" pitchFamily="34" charset="0"/>
                </a:rPr>
                <a:t>       	0.015</a:t>
              </a:r>
            </a:p>
            <a:p>
              <a:pPr algn="r">
                <a:spcBef>
                  <a:spcPct val="0"/>
                </a:spcBef>
                <a:buClrTx/>
                <a:buSzTx/>
                <a:buFontTx/>
                <a:buNone/>
              </a:pPr>
              <a:r>
                <a:rPr lang="en-US" altLang="en-US" sz="1600" dirty="0">
                  <a:latin typeface="Arial" panose="020B0604020202020204" pitchFamily="34" charset="0"/>
                </a:rPr>
                <a:t>     	3.44</a:t>
              </a:r>
            </a:p>
            <a:p>
              <a:pPr algn="r">
                <a:spcBef>
                  <a:spcPct val="0"/>
                </a:spcBef>
                <a:buClrTx/>
                <a:buSzTx/>
                <a:buFontTx/>
                <a:buNone/>
              </a:pPr>
              <a:r>
                <a:rPr lang="en-US" altLang="en-US" sz="1600" dirty="0">
                  <a:latin typeface="Arial" panose="020B0604020202020204" pitchFamily="34" charset="0"/>
                </a:rPr>
                <a:t>     	0.91</a:t>
              </a:r>
            </a:p>
            <a:p>
              <a:pPr algn="r">
                <a:spcBef>
                  <a:spcPct val="0"/>
                </a:spcBef>
                <a:buClrTx/>
                <a:buSzTx/>
                <a:buFontTx/>
                <a:buNone/>
              </a:pPr>
              <a:r>
                <a:rPr lang="en-US" altLang="en-US" sz="1600" dirty="0">
                  <a:latin typeface="Arial" panose="020B0604020202020204" pitchFamily="34" charset="0"/>
                </a:rPr>
                <a:t>   	2.2</a:t>
              </a:r>
            </a:p>
            <a:p>
              <a:pPr algn="r">
                <a:spcBef>
                  <a:spcPct val="0"/>
                </a:spcBef>
                <a:buClrTx/>
                <a:buSzTx/>
                <a:buFontTx/>
                <a:buNone/>
              </a:pPr>
              <a:r>
                <a:rPr lang="en-US" altLang="en-US" sz="1600" dirty="0">
                  <a:latin typeface="Arial" panose="020B0604020202020204" pitchFamily="34" charset="0"/>
                </a:rPr>
                <a:t>    	7.7</a:t>
              </a:r>
            </a:p>
            <a:p>
              <a:pPr algn="r">
                <a:spcBef>
                  <a:spcPct val="0"/>
                </a:spcBef>
                <a:buClrTx/>
                <a:buSzTx/>
                <a:buFontTx/>
                <a:buNone/>
              </a:pPr>
              <a:r>
                <a:rPr lang="en-US" altLang="en-US" sz="1600" dirty="0">
                  <a:latin typeface="Arial" panose="020B0604020202020204" pitchFamily="34" charset="0"/>
                </a:rPr>
                <a:t>            &lt; 	2.0</a:t>
              </a:r>
            </a:p>
            <a:p>
              <a:pPr algn="r">
                <a:spcBef>
                  <a:spcPct val="0"/>
                </a:spcBef>
                <a:buClrTx/>
                <a:buSzTx/>
                <a:buFontTx/>
                <a:buNone/>
              </a:pPr>
              <a:r>
                <a:rPr lang="en-US" altLang="en-US" sz="1600" dirty="0">
                  <a:latin typeface="Arial" panose="020B0604020202020204" pitchFamily="34" charset="0"/>
                </a:rPr>
                <a:t>   	0.2</a:t>
              </a:r>
            </a:p>
            <a:p>
              <a:pPr algn="r">
                <a:spcBef>
                  <a:spcPct val="0"/>
                </a:spcBef>
                <a:buClrTx/>
                <a:buSzTx/>
                <a:buFontTx/>
                <a:buNone/>
              </a:pPr>
              <a:r>
                <a:rPr lang="en-US" altLang="en-US" sz="1600" dirty="0">
                  <a:latin typeface="Arial" panose="020B0604020202020204" pitchFamily="34" charset="0"/>
                </a:rPr>
                <a:t>      	0.14</a:t>
              </a:r>
            </a:p>
            <a:p>
              <a:pPr algn="r">
                <a:spcBef>
                  <a:spcPct val="0"/>
                </a:spcBef>
                <a:buClrTx/>
                <a:buSzTx/>
                <a:buFontTx/>
                <a:buNone/>
              </a:pPr>
              <a:r>
                <a:rPr lang="en-US" altLang="en-US" sz="1600" dirty="0">
                  <a:latin typeface="Arial" panose="020B0604020202020204" pitchFamily="34" charset="0"/>
                </a:rPr>
                <a:t>      	0.9                   	     26</a:t>
              </a:r>
            </a:p>
          </p:txBody>
        </p:sp>
        <p:sp>
          <p:nvSpPr>
            <p:cNvPr id="13" name="Text Box 13"/>
            <p:cNvSpPr txBox="1">
              <a:spLocks noChangeArrowheads="1"/>
            </p:cNvSpPr>
            <p:nvPr/>
          </p:nvSpPr>
          <p:spPr bwMode="auto">
            <a:xfrm>
              <a:off x="6324600" y="2209800"/>
              <a:ext cx="2286000" cy="32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0000"/>
                <a:buFont typeface="Wingdings" panose="05000000000000000000" pitchFamily="2" charset="2"/>
                <a:buChar char="v"/>
                <a:defRPr sz="2400" b="1">
                  <a:solidFill>
                    <a:schemeClr val="tx1"/>
                  </a:solidFill>
                  <a:latin typeface="Arial Narrow" panose="020B0606020202030204" pitchFamily="34" charset="0"/>
                </a:defRPr>
              </a:lvl1pPr>
              <a:lvl2pPr marL="742950" indent="-285750">
                <a:spcBef>
                  <a:spcPct val="20000"/>
                </a:spcBef>
                <a:buClr>
                  <a:schemeClr val="accent1"/>
                </a:buClr>
                <a:buSzPct val="85000"/>
                <a:buFont typeface="Wingdings 2" panose="05020102010507070707" pitchFamily="18" charset="2"/>
                <a:buChar char=""/>
                <a:defRPr sz="2000">
                  <a:solidFill>
                    <a:schemeClr val="tx1"/>
                  </a:solidFill>
                  <a:latin typeface="Arial Narrow" panose="020B0606020202030204" pitchFamily="34" charset="0"/>
                </a:defRPr>
              </a:lvl2pPr>
              <a:lvl3pPr marL="1143000" indent="-228600">
                <a:spcBef>
                  <a:spcPct val="20000"/>
                </a:spcBef>
                <a:buClr>
                  <a:schemeClr val="accent1"/>
                </a:buClr>
                <a:buSzPct val="100000"/>
                <a:buFont typeface="Arial Narrow" panose="020B0606020202030204" pitchFamily="34" charset="0"/>
                <a:buChar char="–"/>
                <a:defRPr sz="2000">
                  <a:solidFill>
                    <a:schemeClr val="tx1"/>
                  </a:solidFill>
                  <a:latin typeface="Arial Narrow" panose="020B0606020202030204" pitchFamily="34" charset="0"/>
                </a:defRPr>
              </a:lvl3pPr>
              <a:lvl4pPr marL="1600200" indent="-228600">
                <a:spcBef>
                  <a:spcPct val="20000"/>
                </a:spcBef>
                <a:buClr>
                  <a:srgbClr val="0BD0D9"/>
                </a:buClr>
                <a:buSzPct val="65000"/>
                <a:buFont typeface="Wingdings 2" panose="05020102010507070707" pitchFamily="18" charset="2"/>
                <a:buChar char=""/>
                <a:defRPr>
                  <a:solidFill>
                    <a:schemeClr val="tx1"/>
                  </a:solidFill>
                  <a:latin typeface="Arial Narrow" panose="020B0606020202030204" pitchFamily="34" charset="0"/>
                </a:defRPr>
              </a:lvl4pPr>
              <a:lvl5pPr marL="2057400" indent="-228600">
                <a:spcBef>
                  <a:spcPct val="20000"/>
                </a:spcBef>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a:solidFill>
                    <a:schemeClr val="tx1"/>
                  </a:solidFill>
                  <a:latin typeface="Arial Narrow" panose="020B0606020202030204" pitchFamily="34" charset="0"/>
                </a:defRPr>
              </a:lvl9pPr>
            </a:lstStyle>
            <a:p>
              <a:pPr>
                <a:spcBef>
                  <a:spcPct val="0"/>
                </a:spcBef>
                <a:buClrTx/>
                <a:buSzTx/>
                <a:buFontTx/>
                <a:buNone/>
              </a:pPr>
              <a:r>
                <a:rPr lang="en-US" altLang="en-US" sz="1600" dirty="0">
                  <a:latin typeface="Arial" panose="020B0604020202020204" pitchFamily="34" charset="0"/>
                </a:rPr>
                <a:t>    99.9%</a:t>
              </a:r>
            </a:p>
            <a:p>
              <a:pPr>
                <a:spcBef>
                  <a:spcPct val="0"/>
                </a:spcBef>
                <a:buClrTx/>
                <a:buSzTx/>
                <a:buFontTx/>
                <a:buNone/>
              </a:pPr>
              <a:r>
                <a:rPr lang="en-US" altLang="en-US" sz="1600" dirty="0">
                  <a:latin typeface="Arial" panose="020B0604020202020204" pitchFamily="34" charset="0"/>
                </a:rPr>
                <a:t>    99.9%</a:t>
              </a:r>
            </a:p>
            <a:p>
              <a:pPr>
                <a:spcBef>
                  <a:spcPct val="0"/>
                </a:spcBef>
                <a:buClrTx/>
                <a:buSzTx/>
                <a:buFontTx/>
                <a:buNone/>
              </a:pPr>
              <a:r>
                <a:rPr lang="en-US" altLang="en-US" sz="1600" dirty="0">
                  <a:latin typeface="Arial" panose="020B0604020202020204" pitchFamily="34" charset="0"/>
                </a:rPr>
                <a:t>    97.4%</a:t>
              </a:r>
            </a:p>
            <a:p>
              <a:pPr>
                <a:spcBef>
                  <a:spcPct val="0"/>
                </a:spcBef>
                <a:buClrTx/>
                <a:buSzTx/>
                <a:buFontTx/>
                <a:buNone/>
              </a:pPr>
              <a:r>
                <a:rPr lang="en-US" altLang="en-US" sz="1600" dirty="0">
                  <a:latin typeface="Arial" panose="020B0604020202020204" pitchFamily="34" charset="0"/>
                </a:rPr>
                <a:t>    96.5%</a:t>
              </a:r>
            </a:p>
            <a:p>
              <a:pPr>
                <a:spcBef>
                  <a:spcPct val="0"/>
                </a:spcBef>
                <a:buClrTx/>
                <a:buSzTx/>
                <a:buFontTx/>
                <a:buNone/>
              </a:pPr>
              <a:r>
                <a:rPr lang="en-US" altLang="en-US" sz="1600" dirty="0">
                  <a:latin typeface="Arial" panose="020B0604020202020204" pitchFamily="34" charset="0"/>
                </a:rPr>
                <a:t>    98.5%</a:t>
              </a:r>
            </a:p>
            <a:p>
              <a:pPr>
                <a:spcBef>
                  <a:spcPct val="0"/>
                </a:spcBef>
                <a:buClrTx/>
                <a:buSzTx/>
                <a:buFontTx/>
                <a:buNone/>
              </a:pPr>
              <a:r>
                <a:rPr lang="en-US" altLang="en-US" sz="1600" dirty="0">
                  <a:latin typeface="Arial" panose="020B0604020202020204" pitchFamily="34" charset="0"/>
                </a:rPr>
                <a:t>    94.1%</a:t>
              </a:r>
            </a:p>
            <a:p>
              <a:pPr>
                <a:spcBef>
                  <a:spcPct val="0"/>
                </a:spcBef>
                <a:buClrTx/>
                <a:buSzTx/>
                <a:buFontTx/>
                <a:buNone/>
              </a:pPr>
              <a:r>
                <a:rPr lang="en-US" altLang="en-US" sz="1600" dirty="0">
                  <a:latin typeface="Arial" panose="020B0604020202020204" pitchFamily="34" charset="0"/>
                </a:rPr>
                <a:t>&gt;  99.0%</a:t>
              </a:r>
            </a:p>
            <a:p>
              <a:pPr>
                <a:spcBef>
                  <a:spcPct val="0"/>
                </a:spcBef>
                <a:buClrTx/>
                <a:buSzTx/>
                <a:buFontTx/>
                <a:buNone/>
              </a:pPr>
              <a:r>
                <a:rPr lang="en-US" altLang="en-US" sz="1600" dirty="0">
                  <a:latin typeface="Arial" panose="020B0604020202020204" pitchFamily="34" charset="0"/>
                </a:rPr>
                <a:t>    98.2%</a:t>
              </a:r>
            </a:p>
            <a:p>
              <a:pPr>
                <a:spcBef>
                  <a:spcPct val="0"/>
                </a:spcBef>
                <a:buClrTx/>
                <a:buSzTx/>
                <a:buFontTx/>
                <a:buNone/>
              </a:pPr>
              <a:r>
                <a:rPr lang="en-US" altLang="en-US" sz="1600" dirty="0">
                  <a:latin typeface="Arial" panose="020B0604020202020204" pitchFamily="34" charset="0"/>
                </a:rPr>
                <a:t>    99.4%</a:t>
              </a:r>
            </a:p>
            <a:p>
              <a:pPr>
                <a:spcBef>
                  <a:spcPct val="0"/>
                </a:spcBef>
                <a:buClrTx/>
                <a:buSzTx/>
                <a:buFontTx/>
                <a:buNone/>
              </a:pPr>
              <a:r>
                <a:rPr lang="en-US" altLang="en-US" sz="1600" dirty="0">
                  <a:latin typeface="Arial" panose="020B0604020202020204" pitchFamily="34" charset="0"/>
                </a:rPr>
                <a:t>    96.7%</a:t>
              </a:r>
            </a:p>
            <a:p>
              <a:pPr>
                <a:spcBef>
                  <a:spcPct val="0"/>
                </a:spcBef>
                <a:buClrTx/>
                <a:buSzTx/>
                <a:buFontTx/>
                <a:buNone/>
              </a:pPr>
              <a:r>
                <a:rPr lang="en-US" altLang="en-US" sz="1600" dirty="0">
                  <a:latin typeface="Arial" panose="020B0604020202020204" pitchFamily="34" charset="0"/>
                </a:rPr>
                <a:t>    95.7%</a:t>
              </a:r>
            </a:p>
            <a:p>
              <a:pPr>
                <a:spcBef>
                  <a:spcPct val="0"/>
                </a:spcBef>
                <a:buClrTx/>
                <a:buSzTx/>
                <a:buFontTx/>
                <a:buNone/>
              </a:pPr>
              <a:endParaRPr lang="en-US" altLang="en-US" sz="1600" baseline="-25000" dirty="0">
                <a:latin typeface="Arial" panose="020B0604020202020204" pitchFamily="34" charset="0"/>
              </a:endParaRPr>
            </a:p>
          </p:txBody>
        </p:sp>
      </p:grpSp>
    </p:spTree>
    <p:extLst>
      <p:ext uri="{BB962C8B-B14F-4D97-AF65-F5344CB8AC3E}">
        <p14:creationId xmlns:p14="http://schemas.microsoft.com/office/powerpoint/2010/main" val="727094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85800" y="541964"/>
            <a:ext cx="10379243" cy="533400"/>
          </a:xfrm>
        </p:spPr>
        <p:txBody>
          <a:bodyPr>
            <a:normAutofit/>
          </a:bodyPr>
          <a:lstStyle/>
          <a:p>
            <a:pPr eaLnBrk="1" hangingPunct="1"/>
            <a:r>
              <a:rPr lang="en-US" sz="2800" dirty="0"/>
              <a:t>Membrane Terminology</a:t>
            </a:r>
          </a:p>
        </p:txBody>
      </p:sp>
      <p:pic>
        <p:nvPicPr>
          <p:cNvPr id="7577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2150" y="3687763"/>
            <a:ext cx="4286250" cy="2640012"/>
          </a:xfrm>
          <a:prstGeom prst="rect">
            <a:avLst/>
          </a:prstGeom>
          <a:noFill/>
          <a:ln w="9525">
            <a:noFill/>
            <a:miter lim="800000"/>
            <a:headEnd/>
            <a:tailEnd/>
          </a:ln>
        </p:spPr>
      </p:pic>
      <p:sp>
        <p:nvSpPr>
          <p:cNvPr id="5" name="Rectangle 4"/>
          <p:cNvSpPr/>
          <p:nvPr/>
        </p:nvSpPr>
        <p:spPr>
          <a:xfrm>
            <a:off x="4191000" y="3687764"/>
            <a:ext cx="4724400" cy="12969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AU" dirty="0">
                <a:solidFill>
                  <a:schemeClr val="tx1"/>
                </a:solidFill>
                <a:latin typeface="Arial" panose="020B0604020202020204" pitchFamily="34" charset="0"/>
                <a:cs typeface="Arial" panose="020B0604020202020204" pitchFamily="34" charset="0"/>
              </a:rPr>
              <a:t>1</a:t>
            </a:r>
            <a:r>
              <a:rPr lang="en-AU" baseline="30000" dirty="0">
                <a:solidFill>
                  <a:schemeClr val="tx1"/>
                </a:solidFill>
                <a:latin typeface="Arial" panose="020B0604020202020204" pitchFamily="34" charset="0"/>
                <a:cs typeface="Arial" panose="020B0604020202020204" pitchFamily="34" charset="0"/>
              </a:rPr>
              <a:t>st</a:t>
            </a:r>
            <a:r>
              <a:rPr lang="en-AU" dirty="0">
                <a:solidFill>
                  <a:schemeClr val="tx1"/>
                </a:solidFill>
                <a:latin typeface="Arial" panose="020B0604020202020204" pitchFamily="34" charset="0"/>
                <a:cs typeface="Arial" panose="020B0604020202020204" pitchFamily="34" charset="0"/>
              </a:rPr>
              <a:t> Pass, 2 stages</a:t>
            </a:r>
          </a:p>
        </p:txBody>
      </p:sp>
      <p:graphicFrame>
        <p:nvGraphicFramePr>
          <p:cNvPr id="8" name="Table 7"/>
          <p:cNvGraphicFramePr>
            <a:graphicFrameLocks noGrp="1"/>
          </p:cNvGraphicFramePr>
          <p:nvPr>
            <p:extLst>
              <p:ext uri="{D42A27DB-BD31-4B8C-83A1-F6EECF244321}">
                <p14:modId xmlns:p14="http://schemas.microsoft.com/office/powerpoint/2010/main" val="3011485578"/>
              </p:ext>
            </p:extLst>
          </p:nvPr>
        </p:nvGraphicFramePr>
        <p:xfrm>
          <a:off x="2487613" y="1393031"/>
          <a:ext cx="7080432" cy="1651000"/>
        </p:xfrm>
        <a:graphic>
          <a:graphicData uri="http://schemas.openxmlformats.org/drawingml/2006/table">
            <a:tbl>
              <a:tblPr firstRow="1" bandRow="1">
                <a:tableStyleId>{F5AB1C69-6EDB-4FF4-983F-18BD219EF322}</a:tableStyleId>
              </a:tblPr>
              <a:tblGrid>
                <a:gridCol w="1351755">
                  <a:extLst>
                    <a:ext uri="{9D8B030D-6E8A-4147-A177-3AD203B41FA5}">
                      <a16:colId xmlns:a16="http://schemas.microsoft.com/office/drawing/2014/main" val="20000"/>
                    </a:ext>
                  </a:extLst>
                </a:gridCol>
                <a:gridCol w="2827497">
                  <a:extLst>
                    <a:ext uri="{9D8B030D-6E8A-4147-A177-3AD203B41FA5}">
                      <a16:colId xmlns:a16="http://schemas.microsoft.com/office/drawing/2014/main" val="20001"/>
                    </a:ext>
                  </a:extLst>
                </a:gridCol>
                <a:gridCol w="2901180">
                  <a:extLst>
                    <a:ext uri="{9D8B030D-6E8A-4147-A177-3AD203B41FA5}">
                      <a16:colId xmlns:a16="http://schemas.microsoft.com/office/drawing/2014/main" val="20002"/>
                    </a:ext>
                  </a:extLst>
                </a:gridCol>
              </a:tblGrid>
              <a:tr h="370840">
                <a:tc>
                  <a:txBody>
                    <a:bodyPr/>
                    <a:lstStyle/>
                    <a:p>
                      <a:endParaRPr lang="en-AU" sz="1800" b="0" dirty="0">
                        <a:solidFill>
                          <a:srgbClr val="000099"/>
                        </a:solidFill>
                        <a:latin typeface="Arial" panose="020B0604020202020204" pitchFamily="34" charset="0"/>
                        <a:cs typeface="Arial" panose="020B0604020202020204" pitchFamily="34" charset="0"/>
                      </a:endParaRPr>
                    </a:p>
                  </a:txBody>
                  <a:tcPr>
                    <a:noFill/>
                  </a:tcPr>
                </a:tc>
                <a:tc>
                  <a:txBody>
                    <a:bodyPr/>
                    <a:lstStyle/>
                    <a:p>
                      <a:pPr algn="ctr"/>
                      <a:r>
                        <a:rPr lang="en-AU" sz="1800" b="0" u="sng" dirty="0">
                          <a:solidFill>
                            <a:srgbClr val="000099"/>
                          </a:solidFill>
                          <a:latin typeface="Arial" panose="020B0604020202020204" pitchFamily="34" charset="0"/>
                          <a:cs typeface="Arial" panose="020B0604020202020204" pitchFamily="34" charset="0"/>
                        </a:rPr>
                        <a:t>Stage</a:t>
                      </a:r>
                    </a:p>
                  </a:txBody>
                  <a:tcPr>
                    <a:noFill/>
                  </a:tcPr>
                </a:tc>
                <a:tc>
                  <a:txBody>
                    <a:bodyPr/>
                    <a:lstStyle/>
                    <a:p>
                      <a:pPr algn="ctr"/>
                      <a:r>
                        <a:rPr lang="en-AU" sz="1800" b="0" u="sng" dirty="0">
                          <a:solidFill>
                            <a:srgbClr val="000099"/>
                          </a:solidFill>
                          <a:latin typeface="Arial" panose="020B0604020202020204" pitchFamily="34" charset="0"/>
                          <a:cs typeface="Arial" panose="020B0604020202020204" pitchFamily="34" charset="0"/>
                        </a:rPr>
                        <a:t>Pass</a:t>
                      </a:r>
                    </a:p>
                  </a:txBody>
                  <a:tcPr>
                    <a:noFill/>
                  </a:tcPr>
                </a:tc>
                <a:extLst>
                  <a:ext uri="{0D108BD9-81ED-4DB2-BD59-A6C34878D82A}">
                    <a16:rowId xmlns:a16="http://schemas.microsoft.com/office/drawing/2014/main" val="10000"/>
                  </a:ext>
                </a:extLst>
              </a:tr>
              <a:tr h="370840">
                <a:tc>
                  <a:txBody>
                    <a:bodyPr/>
                    <a:lstStyle/>
                    <a:p>
                      <a:r>
                        <a:rPr lang="en-AU" sz="1800" b="0" dirty="0">
                          <a:solidFill>
                            <a:srgbClr val="000099"/>
                          </a:solidFill>
                          <a:latin typeface="Arial" panose="020B0604020202020204" pitchFamily="34" charset="0"/>
                          <a:cs typeface="Arial" panose="020B0604020202020204" pitchFamily="34" charset="0"/>
                        </a:rPr>
                        <a:t>Definition</a:t>
                      </a:r>
                    </a:p>
                  </a:txBody>
                  <a:tcPr>
                    <a:noFill/>
                  </a:tcPr>
                </a:tc>
                <a:tc>
                  <a:txBody>
                    <a:bodyPr/>
                    <a:lstStyle/>
                    <a:p>
                      <a:r>
                        <a:rPr lang="en-US" sz="1800" b="0" dirty="0">
                          <a:solidFill>
                            <a:srgbClr val="000099"/>
                          </a:solidFill>
                          <a:latin typeface="Arial" panose="020B0604020202020204" pitchFamily="34" charset="0"/>
                          <a:cs typeface="Arial" panose="020B0604020202020204" pitchFamily="34" charset="0"/>
                        </a:rPr>
                        <a:t>One step in sequential concentration</a:t>
                      </a:r>
                      <a:endParaRPr lang="en-AU" sz="1800" b="0" dirty="0">
                        <a:solidFill>
                          <a:srgbClr val="000099"/>
                        </a:solidFill>
                        <a:latin typeface="Arial" panose="020B0604020202020204" pitchFamily="34" charset="0"/>
                        <a:cs typeface="Arial" panose="020B0604020202020204" pitchFamily="34" charset="0"/>
                      </a:endParaRPr>
                    </a:p>
                  </a:txBody>
                  <a:tcPr>
                    <a:noFill/>
                  </a:tcPr>
                </a:tc>
                <a:tc>
                  <a:txBody>
                    <a:bodyPr/>
                    <a:lstStyle/>
                    <a:p>
                      <a:r>
                        <a:rPr lang="en-US" sz="1800" b="0" dirty="0">
                          <a:solidFill>
                            <a:srgbClr val="000099"/>
                          </a:solidFill>
                          <a:latin typeface="Arial" panose="020B0604020202020204" pitchFamily="34" charset="0"/>
                          <a:cs typeface="Arial" panose="020B0604020202020204" pitchFamily="34" charset="0"/>
                        </a:rPr>
                        <a:t>Passage through a membrane</a:t>
                      </a:r>
                      <a:endParaRPr lang="en-AU" sz="1800" b="0" dirty="0">
                        <a:solidFill>
                          <a:srgbClr val="000099"/>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10001"/>
                  </a:ext>
                </a:extLst>
              </a:tr>
              <a:tr h="370840">
                <a:tc>
                  <a:txBody>
                    <a:bodyPr/>
                    <a:lstStyle/>
                    <a:p>
                      <a:r>
                        <a:rPr lang="en-AU" sz="1800" b="0" dirty="0">
                          <a:solidFill>
                            <a:srgbClr val="000099"/>
                          </a:solidFill>
                          <a:latin typeface="Arial" panose="020B0604020202020204" pitchFamily="34" charset="0"/>
                          <a:cs typeface="Arial" panose="020B0604020202020204" pitchFamily="34" charset="0"/>
                        </a:rPr>
                        <a:t>Flow path</a:t>
                      </a:r>
                    </a:p>
                  </a:txBody>
                  <a:tcPr>
                    <a:noFill/>
                  </a:tcPr>
                </a:tc>
                <a:tc>
                  <a:txBody>
                    <a:bodyPr/>
                    <a:lstStyle/>
                    <a:p>
                      <a:r>
                        <a:rPr lang="en-AU" sz="1800" b="0" dirty="0">
                          <a:solidFill>
                            <a:srgbClr val="000099"/>
                          </a:solidFill>
                          <a:latin typeface="Arial" panose="020B0604020202020204" pitchFamily="34" charset="0"/>
                          <a:cs typeface="Arial" panose="020B0604020202020204" pitchFamily="34" charset="0"/>
                        </a:rPr>
                        <a:t>Concentrate</a:t>
                      </a:r>
                      <a:r>
                        <a:rPr lang="en-AU" sz="1800" b="0" baseline="0" dirty="0">
                          <a:solidFill>
                            <a:srgbClr val="000099"/>
                          </a:solidFill>
                          <a:latin typeface="Arial" panose="020B0604020202020204" pitchFamily="34" charset="0"/>
                          <a:cs typeface="Arial" panose="020B0604020202020204" pitchFamily="34" charset="0"/>
                        </a:rPr>
                        <a:t> from one stage feeds the next</a:t>
                      </a:r>
                      <a:endParaRPr lang="en-AU" sz="1800" b="0" dirty="0">
                        <a:solidFill>
                          <a:srgbClr val="000099"/>
                        </a:solidFill>
                        <a:latin typeface="Arial" panose="020B0604020202020204" pitchFamily="34" charset="0"/>
                        <a:cs typeface="Arial" panose="020B0604020202020204" pitchFamily="34" charset="0"/>
                      </a:endParaRPr>
                    </a:p>
                  </a:txBody>
                  <a:tcPr>
                    <a:noFill/>
                  </a:tcPr>
                </a:tc>
                <a:tc>
                  <a:txBody>
                    <a:bodyPr/>
                    <a:lstStyle/>
                    <a:p>
                      <a:r>
                        <a:rPr lang="en-AU" sz="1800" b="0" dirty="0">
                          <a:solidFill>
                            <a:srgbClr val="000099"/>
                          </a:solidFill>
                          <a:latin typeface="Arial" panose="020B0604020202020204" pitchFamily="34" charset="0"/>
                          <a:cs typeface="Arial" panose="020B0604020202020204" pitchFamily="34" charset="0"/>
                        </a:rPr>
                        <a:t>Permeat</a:t>
                      </a:r>
                      <a:r>
                        <a:rPr lang="en-AU" sz="1800" b="0" baseline="0" dirty="0">
                          <a:solidFill>
                            <a:srgbClr val="000099"/>
                          </a:solidFill>
                          <a:latin typeface="Arial" panose="020B0604020202020204" pitchFamily="34" charset="0"/>
                          <a:cs typeface="Arial" panose="020B0604020202020204" pitchFamily="34" charset="0"/>
                        </a:rPr>
                        <a:t>e from one pass feed the next</a:t>
                      </a:r>
                      <a:endParaRPr lang="en-AU" sz="1800" b="0" dirty="0">
                        <a:solidFill>
                          <a:srgbClr val="000099"/>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10002"/>
                  </a:ext>
                </a:extLst>
              </a:tr>
            </a:tbl>
          </a:graphicData>
        </a:graphic>
      </p:graphicFrame>
      <p:sp>
        <p:nvSpPr>
          <p:cNvPr id="9" name="Rectangle 8"/>
          <p:cNvSpPr/>
          <p:nvPr/>
        </p:nvSpPr>
        <p:spPr>
          <a:xfrm>
            <a:off x="4195763" y="5219700"/>
            <a:ext cx="4724400" cy="1092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AU" dirty="0">
                <a:solidFill>
                  <a:schemeClr val="tx1"/>
                </a:solidFill>
                <a:latin typeface="Arial" panose="020B0604020202020204" pitchFamily="34" charset="0"/>
                <a:cs typeface="Arial" panose="020B0604020202020204" pitchFamily="34" charset="0"/>
              </a:rPr>
              <a:t>2</a:t>
            </a:r>
            <a:r>
              <a:rPr lang="en-AU" baseline="30000" dirty="0">
                <a:solidFill>
                  <a:schemeClr val="tx1"/>
                </a:solidFill>
                <a:latin typeface="Arial" panose="020B0604020202020204" pitchFamily="34" charset="0"/>
                <a:cs typeface="Arial" panose="020B0604020202020204" pitchFamily="34" charset="0"/>
              </a:rPr>
              <a:t>nd</a:t>
            </a:r>
            <a:r>
              <a:rPr lang="en-AU" dirty="0">
                <a:solidFill>
                  <a:schemeClr val="tx1"/>
                </a:solidFill>
                <a:latin typeface="Arial" panose="020B0604020202020204" pitchFamily="34" charset="0"/>
                <a:cs typeface="Arial" panose="020B0604020202020204" pitchFamily="34" charset="0"/>
              </a:rPr>
              <a:t> Pass, 1 stage</a:t>
            </a:r>
          </a:p>
        </p:txBody>
      </p:sp>
    </p:spTree>
    <p:extLst>
      <p:ext uri="{BB962C8B-B14F-4D97-AF65-F5344CB8AC3E}">
        <p14:creationId xmlns:p14="http://schemas.microsoft.com/office/powerpoint/2010/main" val="421662175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Oval 3"/>
          <p:cNvSpPr>
            <a:spLocks noChangeArrowheads="1"/>
          </p:cNvSpPr>
          <p:nvPr/>
        </p:nvSpPr>
        <p:spPr bwMode="auto">
          <a:xfrm>
            <a:off x="4054475" y="4850430"/>
            <a:ext cx="152400" cy="1524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571" name="Oval 3"/>
          <p:cNvSpPr>
            <a:spLocks noChangeArrowheads="1"/>
          </p:cNvSpPr>
          <p:nvPr/>
        </p:nvSpPr>
        <p:spPr bwMode="auto">
          <a:xfrm>
            <a:off x="8289925" y="4850430"/>
            <a:ext cx="152400" cy="1524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48548" name="Line 122"/>
          <p:cNvSpPr>
            <a:spLocks noChangeShapeType="1"/>
          </p:cNvSpPr>
          <p:nvPr/>
        </p:nvSpPr>
        <p:spPr bwMode="auto">
          <a:xfrm rot="10800000" flipV="1">
            <a:off x="8366125" y="3508994"/>
            <a:ext cx="0" cy="2746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549" name="Line 116"/>
          <p:cNvSpPr>
            <a:spLocks noChangeShapeType="1"/>
          </p:cNvSpPr>
          <p:nvPr/>
        </p:nvSpPr>
        <p:spPr bwMode="auto">
          <a:xfrm flipV="1">
            <a:off x="4130675" y="3555030"/>
            <a:ext cx="0" cy="2746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550" name="Line 123"/>
          <p:cNvSpPr>
            <a:spLocks noChangeShapeType="1"/>
          </p:cNvSpPr>
          <p:nvPr/>
        </p:nvSpPr>
        <p:spPr bwMode="auto">
          <a:xfrm rot="10800000" flipV="1">
            <a:off x="8366125" y="2259630"/>
            <a:ext cx="0" cy="152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551" name="Line 117"/>
          <p:cNvSpPr>
            <a:spLocks noChangeShapeType="1"/>
          </p:cNvSpPr>
          <p:nvPr/>
        </p:nvSpPr>
        <p:spPr bwMode="auto">
          <a:xfrm flipV="1">
            <a:off x="4130675" y="2259630"/>
            <a:ext cx="0" cy="152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109576" name="Rectangle 2"/>
          <p:cNvSpPr>
            <a:spLocks noChangeArrowheads="1"/>
          </p:cNvSpPr>
          <p:nvPr/>
        </p:nvSpPr>
        <p:spPr bwMode="auto">
          <a:xfrm>
            <a:off x="2038350" y="5150468"/>
            <a:ext cx="3327400" cy="1066800"/>
          </a:xfrm>
          <a:prstGeom prst="rect">
            <a:avLst/>
          </a:prstGeom>
          <a:solidFill>
            <a:srgbClr val="EAEAEA"/>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577" name="Oval 3"/>
          <p:cNvSpPr>
            <a:spLocks noChangeArrowheads="1"/>
          </p:cNvSpPr>
          <p:nvPr/>
        </p:nvSpPr>
        <p:spPr bwMode="auto">
          <a:xfrm>
            <a:off x="2606675" y="1726230"/>
            <a:ext cx="609600" cy="533400"/>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48554" name="Line 4"/>
          <p:cNvSpPr>
            <a:spLocks noChangeShapeType="1"/>
          </p:cNvSpPr>
          <p:nvPr/>
        </p:nvSpPr>
        <p:spPr bwMode="auto">
          <a:xfrm>
            <a:off x="3216275" y="2031030"/>
            <a:ext cx="457200" cy="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748555" name="Line 5"/>
          <p:cNvSpPr>
            <a:spLocks noChangeShapeType="1"/>
          </p:cNvSpPr>
          <p:nvPr/>
        </p:nvSpPr>
        <p:spPr bwMode="auto">
          <a:xfrm flipV="1">
            <a:off x="3673475" y="1726230"/>
            <a:ext cx="0" cy="62230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109580" name="Text Box 9"/>
          <p:cNvSpPr txBox="1">
            <a:spLocks noChangeArrowheads="1"/>
          </p:cNvSpPr>
          <p:nvPr/>
        </p:nvSpPr>
        <p:spPr bwMode="auto">
          <a:xfrm>
            <a:off x="7615238" y="4977431"/>
            <a:ext cx="1549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b="0">
                <a:latin typeface="Arial" panose="020B0604020202020204" pitchFamily="34" charset="0"/>
              </a:rPr>
              <a:t>Concentrate </a:t>
            </a:r>
          </a:p>
        </p:txBody>
      </p:sp>
      <p:sp>
        <p:nvSpPr>
          <p:cNvPr id="109581" name="Text Box 10"/>
          <p:cNvSpPr txBox="1">
            <a:spLocks noChangeArrowheads="1"/>
          </p:cNvSpPr>
          <p:nvPr/>
        </p:nvSpPr>
        <p:spPr bwMode="auto">
          <a:xfrm>
            <a:off x="685800" y="539496"/>
            <a:ext cx="8432800" cy="530352"/>
          </a:xfrm>
          <a:prstGeom prst="rect">
            <a:avLst/>
          </a:prstGeom>
          <a:extLst/>
        </p:spPr>
        <p:txBody>
          <a:bodyPr vert="horz" lIns="91440" tIns="45720" rIns="91440" bIns="45720" rtlCol="0" anchor="ctr">
            <a:normAutofit fontScale="97500"/>
          </a:bodyPr>
          <a:lstStyle>
            <a:lvl1pPr>
              <a:lnSpc>
                <a:spcPct val="90000"/>
              </a:lnSpc>
              <a:spcBef>
                <a:spcPct val="0"/>
              </a:spcBef>
              <a:buNone/>
              <a:defRPr sz="4000" b="1">
                <a:solidFill>
                  <a:srgbClr val="395173"/>
                </a:solidFill>
                <a:latin typeface="Arial" panose="020B0604020202020204" pitchFamily="34" charset="0"/>
                <a:ea typeface="+mj-ea"/>
                <a:cs typeface="Arial" panose="020B0604020202020204" pitchFamily="34" charset="0"/>
              </a:defRPr>
            </a:lvl1pPr>
          </a:lstStyle>
          <a:p>
            <a:r>
              <a:rPr lang="en-US" sz="2800" dirty="0"/>
              <a:t>Example – A </a:t>
            </a:r>
            <a:r>
              <a:rPr lang="en-US" sz="2800" dirty="0" smtClean="0"/>
              <a:t>Three-Stage </a:t>
            </a:r>
            <a:r>
              <a:rPr lang="en-US" sz="2800" dirty="0"/>
              <a:t>RO Unit</a:t>
            </a:r>
          </a:p>
        </p:txBody>
      </p:sp>
      <p:sp>
        <p:nvSpPr>
          <p:cNvPr id="109582" name="Rectangle 11"/>
          <p:cNvSpPr>
            <a:spLocks noChangeArrowheads="1"/>
          </p:cNvSpPr>
          <p:nvPr/>
        </p:nvSpPr>
        <p:spPr bwMode="auto">
          <a:xfrm>
            <a:off x="2133600" y="5531468"/>
            <a:ext cx="762000" cy="228600"/>
          </a:xfrm>
          <a:prstGeom prst="rect">
            <a:avLst/>
          </a:prstGeom>
          <a:solidFill>
            <a:srgbClr val="CCFF66"/>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583" name="Rectangle 12" descr="Shingle"/>
          <p:cNvSpPr>
            <a:spLocks noChangeArrowheads="1"/>
          </p:cNvSpPr>
          <p:nvPr/>
        </p:nvSpPr>
        <p:spPr bwMode="auto">
          <a:xfrm>
            <a:off x="2133600" y="5836268"/>
            <a:ext cx="762000" cy="228600"/>
          </a:xfrm>
          <a:prstGeom prst="rect">
            <a:avLst/>
          </a:prstGeom>
          <a:solidFill>
            <a:srgbClr val="FFFF00"/>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584" name="Text Box 13"/>
          <p:cNvSpPr txBox="1">
            <a:spLocks noChangeArrowheads="1"/>
          </p:cNvSpPr>
          <p:nvPr/>
        </p:nvSpPr>
        <p:spPr bwMode="auto">
          <a:xfrm>
            <a:off x="3048000" y="5774356"/>
            <a:ext cx="2819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b="0">
                <a:latin typeface="Arial" panose="020B0604020202020204" pitchFamily="34" charset="0"/>
              </a:rPr>
              <a:t>First stage vessel</a:t>
            </a:r>
          </a:p>
        </p:txBody>
      </p:sp>
      <p:sp>
        <p:nvSpPr>
          <p:cNvPr id="109585" name="Text Box 14"/>
          <p:cNvSpPr txBox="1">
            <a:spLocks noChangeArrowheads="1"/>
          </p:cNvSpPr>
          <p:nvPr/>
        </p:nvSpPr>
        <p:spPr bwMode="auto">
          <a:xfrm>
            <a:off x="3048000" y="5469556"/>
            <a:ext cx="2819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b="0">
                <a:latin typeface="Arial" panose="020B0604020202020204" pitchFamily="34" charset="0"/>
              </a:rPr>
              <a:t>Second stage vessel</a:t>
            </a:r>
          </a:p>
        </p:txBody>
      </p:sp>
      <p:sp>
        <p:nvSpPr>
          <p:cNvPr id="748562" name="Line 17"/>
          <p:cNvSpPr>
            <a:spLocks noChangeShapeType="1"/>
          </p:cNvSpPr>
          <p:nvPr/>
        </p:nvSpPr>
        <p:spPr bwMode="auto">
          <a:xfrm flipV="1">
            <a:off x="8823325" y="1726231"/>
            <a:ext cx="0" cy="1965325"/>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748563" name="Line 18"/>
          <p:cNvSpPr>
            <a:spLocks noChangeShapeType="1"/>
          </p:cNvSpPr>
          <p:nvPr/>
        </p:nvSpPr>
        <p:spPr bwMode="auto">
          <a:xfrm flipH="1">
            <a:off x="3673475" y="5002830"/>
            <a:ext cx="457200" cy="0"/>
          </a:xfrm>
          <a:prstGeom prst="line">
            <a:avLst/>
          </a:prstGeom>
          <a:noFill/>
          <a:ln w="317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109588" name="Rectangle 20" descr="Shingle"/>
          <p:cNvSpPr>
            <a:spLocks noChangeArrowheads="1"/>
          </p:cNvSpPr>
          <p:nvPr/>
        </p:nvSpPr>
        <p:spPr bwMode="auto">
          <a:xfrm>
            <a:off x="4054475" y="2412030"/>
            <a:ext cx="4387850" cy="457200"/>
          </a:xfrm>
          <a:prstGeom prst="rect">
            <a:avLst/>
          </a:prstGeom>
          <a:solidFill>
            <a:srgbClr val="FFFF66"/>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nvGrpSpPr>
          <p:cNvPr id="2" name="Group 21"/>
          <p:cNvGrpSpPr>
            <a:grpSpLocks/>
          </p:cNvGrpSpPr>
          <p:nvPr/>
        </p:nvGrpSpPr>
        <p:grpSpPr bwMode="auto">
          <a:xfrm>
            <a:off x="4148798" y="2487317"/>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353" name="Rectangle 22"/>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54" name="Text Box 23"/>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a:latin typeface="Arial" charset="0"/>
                </a:rPr>
                <a:t>1</a:t>
              </a:r>
            </a:p>
          </p:txBody>
        </p:sp>
      </p:grpSp>
      <p:grpSp>
        <p:nvGrpSpPr>
          <p:cNvPr id="3" name="Group 24"/>
          <p:cNvGrpSpPr>
            <a:grpSpLocks/>
          </p:cNvGrpSpPr>
          <p:nvPr/>
        </p:nvGrpSpPr>
        <p:grpSpPr bwMode="auto">
          <a:xfrm>
            <a:off x="5003410" y="2487320"/>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351" name="Rectangle 25"/>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52" name="Text Box 26"/>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a:latin typeface="Arial" charset="0"/>
                </a:rPr>
                <a:t>2</a:t>
              </a:r>
            </a:p>
          </p:txBody>
        </p:sp>
      </p:grpSp>
      <p:grpSp>
        <p:nvGrpSpPr>
          <p:cNvPr id="4" name="Group 27"/>
          <p:cNvGrpSpPr>
            <a:grpSpLocks/>
          </p:cNvGrpSpPr>
          <p:nvPr/>
        </p:nvGrpSpPr>
        <p:grpSpPr bwMode="auto">
          <a:xfrm>
            <a:off x="5858023" y="2487320"/>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349" name="Rectangle 28"/>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50" name="Text Box 29"/>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a:latin typeface="Arial" charset="0"/>
                </a:rPr>
                <a:t>3</a:t>
              </a:r>
            </a:p>
          </p:txBody>
        </p:sp>
      </p:grpSp>
      <p:grpSp>
        <p:nvGrpSpPr>
          <p:cNvPr id="5" name="Group 30"/>
          <p:cNvGrpSpPr>
            <a:grpSpLocks/>
          </p:cNvGrpSpPr>
          <p:nvPr/>
        </p:nvGrpSpPr>
        <p:grpSpPr bwMode="auto">
          <a:xfrm>
            <a:off x="6712635" y="2487320"/>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347" name="Rectangle 31"/>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48" name="Text Box 32"/>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a:latin typeface="Arial" charset="0"/>
                </a:rPr>
                <a:t>4</a:t>
              </a:r>
            </a:p>
          </p:txBody>
        </p:sp>
      </p:grpSp>
      <p:grpSp>
        <p:nvGrpSpPr>
          <p:cNvPr id="6" name="Group 33"/>
          <p:cNvGrpSpPr>
            <a:grpSpLocks/>
          </p:cNvGrpSpPr>
          <p:nvPr/>
        </p:nvGrpSpPr>
        <p:grpSpPr bwMode="auto">
          <a:xfrm>
            <a:off x="7567247" y="2487320"/>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345" name="Rectangle 34"/>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46" name="Text Box 35"/>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a:latin typeface="Arial" charset="0"/>
                </a:rPr>
                <a:t>5</a:t>
              </a:r>
            </a:p>
          </p:txBody>
        </p:sp>
      </p:grpSp>
      <p:sp>
        <p:nvSpPr>
          <p:cNvPr id="109594" name="Rectangle 43" descr="Shingle"/>
          <p:cNvSpPr>
            <a:spLocks noChangeArrowheads="1"/>
          </p:cNvSpPr>
          <p:nvPr/>
        </p:nvSpPr>
        <p:spPr bwMode="auto">
          <a:xfrm>
            <a:off x="4054475" y="1802430"/>
            <a:ext cx="4387850" cy="457200"/>
          </a:xfrm>
          <a:prstGeom prst="rect">
            <a:avLst/>
          </a:prstGeom>
          <a:solidFill>
            <a:srgbClr val="FFFF66"/>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595" name="Rectangle 45"/>
          <p:cNvSpPr>
            <a:spLocks noChangeArrowheads="1"/>
          </p:cNvSpPr>
          <p:nvPr/>
        </p:nvSpPr>
        <p:spPr bwMode="auto">
          <a:xfrm>
            <a:off x="4149726" y="1899268"/>
            <a:ext cx="758825"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596" name="Text Box 46"/>
          <p:cNvSpPr txBox="1">
            <a:spLocks noChangeArrowheads="1"/>
          </p:cNvSpPr>
          <p:nvPr/>
        </p:nvSpPr>
        <p:spPr bwMode="auto">
          <a:xfrm>
            <a:off x="4386263" y="1911969"/>
            <a:ext cx="4746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1</a:t>
            </a:r>
          </a:p>
        </p:txBody>
      </p:sp>
      <p:sp>
        <p:nvSpPr>
          <p:cNvPr id="109597" name="Rectangle 48"/>
          <p:cNvSpPr>
            <a:spLocks noChangeArrowheads="1"/>
          </p:cNvSpPr>
          <p:nvPr/>
        </p:nvSpPr>
        <p:spPr bwMode="auto">
          <a:xfrm>
            <a:off x="5003801" y="1899268"/>
            <a:ext cx="760413"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598" name="Text Box 49"/>
          <p:cNvSpPr txBox="1">
            <a:spLocks noChangeArrowheads="1"/>
          </p:cNvSpPr>
          <p:nvPr/>
        </p:nvSpPr>
        <p:spPr bwMode="auto">
          <a:xfrm>
            <a:off x="5241926" y="1911969"/>
            <a:ext cx="4746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2</a:t>
            </a:r>
          </a:p>
        </p:txBody>
      </p:sp>
      <p:sp>
        <p:nvSpPr>
          <p:cNvPr id="109599" name="Rectangle 51"/>
          <p:cNvSpPr>
            <a:spLocks noChangeArrowheads="1"/>
          </p:cNvSpPr>
          <p:nvPr/>
        </p:nvSpPr>
        <p:spPr bwMode="auto">
          <a:xfrm>
            <a:off x="5857876" y="1899268"/>
            <a:ext cx="760413"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00" name="Text Box 52"/>
          <p:cNvSpPr txBox="1">
            <a:spLocks noChangeArrowheads="1"/>
          </p:cNvSpPr>
          <p:nvPr/>
        </p:nvSpPr>
        <p:spPr bwMode="auto">
          <a:xfrm>
            <a:off x="6096001" y="1911969"/>
            <a:ext cx="4746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3</a:t>
            </a:r>
          </a:p>
        </p:txBody>
      </p:sp>
      <p:sp>
        <p:nvSpPr>
          <p:cNvPr id="109601" name="Rectangle 54"/>
          <p:cNvSpPr>
            <a:spLocks noChangeArrowheads="1"/>
          </p:cNvSpPr>
          <p:nvPr/>
        </p:nvSpPr>
        <p:spPr bwMode="auto">
          <a:xfrm>
            <a:off x="6713539" y="1899268"/>
            <a:ext cx="758825"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02" name="Text Box 55"/>
          <p:cNvSpPr txBox="1">
            <a:spLocks noChangeArrowheads="1"/>
          </p:cNvSpPr>
          <p:nvPr/>
        </p:nvSpPr>
        <p:spPr bwMode="auto">
          <a:xfrm>
            <a:off x="6950076" y="1911969"/>
            <a:ext cx="4746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4</a:t>
            </a:r>
          </a:p>
        </p:txBody>
      </p:sp>
      <p:sp>
        <p:nvSpPr>
          <p:cNvPr id="109603" name="Rectangle 57"/>
          <p:cNvSpPr>
            <a:spLocks noChangeArrowheads="1"/>
          </p:cNvSpPr>
          <p:nvPr/>
        </p:nvSpPr>
        <p:spPr bwMode="auto">
          <a:xfrm>
            <a:off x="7567613" y="1899268"/>
            <a:ext cx="760412"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04" name="Text Box 58"/>
          <p:cNvSpPr txBox="1">
            <a:spLocks noChangeArrowheads="1"/>
          </p:cNvSpPr>
          <p:nvPr/>
        </p:nvSpPr>
        <p:spPr bwMode="auto">
          <a:xfrm>
            <a:off x="7805738" y="1911969"/>
            <a:ext cx="4746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5</a:t>
            </a:r>
          </a:p>
        </p:txBody>
      </p:sp>
      <p:sp>
        <p:nvSpPr>
          <p:cNvPr id="109605" name="Rectangle 66" descr="Shingle"/>
          <p:cNvSpPr>
            <a:spLocks noChangeArrowheads="1"/>
          </p:cNvSpPr>
          <p:nvPr/>
        </p:nvSpPr>
        <p:spPr bwMode="auto">
          <a:xfrm>
            <a:off x="4054475" y="3755055"/>
            <a:ext cx="4387850" cy="457200"/>
          </a:xfrm>
          <a:prstGeom prst="rect">
            <a:avLst/>
          </a:prstGeom>
          <a:solidFill>
            <a:srgbClr val="CCFF99"/>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nvGrpSpPr>
          <p:cNvPr id="7" name="Group 73"/>
          <p:cNvGrpSpPr>
            <a:grpSpLocks/>
          </p:cNvGrpSpPr>
          <p:nvPr/>
        </p:nvGrpSpPr>
        <p:grpSpPr bwMode="auto">
          <a:xfrm>
            <a:off x="4156223" y="3851727"/>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305" name="Rectangle 74"/>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06" name="Text Box 75"/>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5</a:t>
              </a:r>
            </a:p>
          </p:txBody>
        </p:sp>
      </p:grpSp>
      <p:grpSp>
        <p:nvGrpSpPr>
          <p:cNvPr id="8" name="Group 76"/>
          <p:cNvGrpSpPr>
            <a:grpSpLocks/>
          </p:cNvGrpSpPr>
          <p:nvPr/>
        </p:nvGrpSpPr>
        <p:grpSpPr bwMode="auto">
          <a:xfrm>
            <a:off x="5010835" y="3851727"/>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303" name="Rectangle 77"/>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04" name="Text Box 78"/>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4</a:t>
              </a:r>
            </a:p>
          </p:txBody>
        </p:sp>
      </p:grpSp>
      <p:grpSp>
        <p:nvGrpSpPr>
          <p:cNvPr id="9" name="Group 79"/>
          <p:cNvGrpSpPr>
            <a:grpSpLocks/>
          </p:cNvGrpSpPr>
          <p:nvPr/>
        </p:nvGrpSpPr>
        <p:grpSpPr bwMode="auto">
          <a:xfrm>
            <a:off x="5865447" y="3851727"/>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301" name="Rectangle 80"/>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02" name="Text Box 81"/>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3</a:t>
              </a:r>
            </a:p>
          </p:txBody>
        </p:sp>
      </p:grpSp>
      <p:grpSp>
        <p:nvGrpSpPr>
          <p:cNvPr id="10" name="Group 82"/>
          <p:cNvGrpSpPr>
            <a:grpSpLocks/>
          </p:cNvGrpSpPr>
          <p:nvPr/>
        </p:nvGrpSpPr>
        <p:grpSpPr bwMode="auto">
          <a:xfrm>
            <a:off x="6720059" y="3851727"/>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299" name="Rectangle 83"/>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300" name="Text Box 84"/>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2</a:t>
              </a:r>
            </a:p>
          </p:txBody>
        </p:sp>
      </p:grpSp>
      <p:grpSp>
        <p:nvGrpSpPr>
          <p:cNvPr id="11" name="Group 85"/>
          <p:cNvGrpSpPr>
            <a:grpSpLocks/>
          </p:cNvGrpSpPr>
          <p:nvPr/>
        </p:nvGrpSpPr>
        <p:grpSpPr bwMode="auto">
          <a:xfrm>
            <a:off x="7574672" y="3851727"/>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297" name="Rectangle 86"/>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298" name="Text Box 87"/>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1</a:t>
              </a:r>
            </a:p>
          </p:txBody>
        </p:sp>
      </p:grpSp>
      <p:sp>
        <p:nvSpPr>
          <p:cNvPr id="109611" name="Text Box 88"/>
          <p:cNvSpPr txBox="1">
            <a:spLocks noChangeArrowheads="1"/>
          </p:cNvSpPr>
          <p:nvPr/>
        </p:nvSpPr>
        <p:spPr bwMode="auto">
          <a:xfrm>
            <a:off x="2454275" y="2335831"/>
            <a:ext cx="91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lnSpc>
                <a:spcPct val="80000"/>
              </a:lnSpc>
              <a:spcBef>
                <a:spcPct val="40000"/>
              </a:spcBef>
            </a:pPr>
            <a:r>
              <a:rPr lang="en-US">
                <a:latin typeface="Arial" panose="020B0604020202020204" pitchFamily="34" charset="0"/>
              </a:rPr>
              <a:t>Feed</a:t>
            </a:r>
          </a:p>
          <a:p>
            <a:pPr eaLnBrk="1" hangingPunct="1">
              <a:lnSpc>
                <a:spcPct val="80000"/>
              </a:lnSpc>
              <a:spcBef>
                <a:spcPct val="40000"/>
              </a:spcBef>
            </a:pPr>
            <a:r>
              <a:rPr lang="en-US">
                <a:latin typeface="Arial" panose="020B0604020202020204" pitchFamily="34" charset="0"/>
              </a:rPr>
              <a:t>Pump</a:t>
            </a:r>
          </a:p>
        </p:txBody>
      </p:sp>
      <p:sp>
        <p:nvSpPr>
          <p:cNvPr id="30" name="Line 91"/>
          <p:cNvSpPr>
            <a:spLocks noChangeShapeType="1"/>
          </p:cNvSpPr>
          <p:nvPr/>
        </p:nvSpPr>
        <p:spPr bwMode="auto">
          <a:xfrm>
            <a:off x="4735513" y="4698030"/>
            <a:ext cx="385762" cy="0"/>
          </a:xfrm>
          <a:prstGeom prst="line">
            <a:avLst/>
          </a:prstGeom>
          <a:gradFill flip="none" rotWithShape="1">
            <a:gsLst>
              <a:gs pos="0">
                <a:srgbClr val="00B050"/>
              </a:gs>
              <a:gs pos="50000">
                <a:schemeClr val="accent1">
                  <a:tint val="44500"/>
                  <a:satMod val="160000"/>
                </a:schemeClr>
              </a:gs>
              <a:gs pos="100000">
                <a:schemeClr val="accent1">
                  <a:tint val="23500"/>
                  <a:satMod val="160000"/>
                </a:schemeClr>
              </a:gs>
            </a:gsLst>
            <a:lin ang="10800000" scaled="1"/>
            <a:tileRect/>
          </a:gradFill>
          <a:ln w="31750">
            <a:solidFill>
              <a:schemeClr val="tx1"/>
            </a:solidFill>
            <a:round/>
            <a:headEnd type="triangle" w="med" len="med"/>
            <a:tailEnd/>
          </a:ln>
        </p:spPr>
        <p:txBody>
          <a:bodyPr/>
          <a:lstStyle/>
          <a:p>
            <a:pPr eaLnBrk="1" hangingPunct="1">
              <a:defRPr/>
            </a:pPr>
            <a:endParaRPr lang="en-US">
              <a:latin typeface="Arial" charset="0"/>
            </a:endParaRPr>
          </a:p>
        </p:txBody>
      </p:sp>
      <p:sp>
        <p:nvSpPr>
          <p:cNvPr id="109613" name="Rectangle 92"/>
          <p:cNvSpPr>
            <a:spLocks noChangeArrowheads="1"/>
          </p:cNvSpPr>
          <p:nvPr/>
        </p:nvSpPr>
        <p:spPr bwMode="auto">
          <a:xfrm>
            <a:off x="4049713" y="4393230"/>
            <a:ext cx="4387850" cy="457200"/>
          </a:xfrm>
          <a:prstGeom prst="rect">
            <a:avLst/>
          </a:prstGeom>
          <a:solidFill>
            <a:srgbClr val="669900"/>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nvGrpSpPr>
          <p:cNvPr id="12" name="Group 93"/>
          <p:cNvGrpSpPr>
            <a:grpSpLocks/>
          </p:cNvGrpSpPr>
          <p:nvPr/>
        </p:nvGrpSpPr>
        <p:grpSpPr bwMode="auto">
          <a:xfrm>
            <a:off x="4144329" y="4490068"/>
            <a:ext cx="758825" cy="30480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287" name="Rectangle 94"/>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288" name="Text Box 95"/>
            <p:cNvSpPr txBox="1">
              <a:spLocks noChangeArrowheads="1"/>
            </p:cNvSpPr>
            <p:nvPr/>
          </p:nvSpPr>
          <p:spPr bwMode="auto">
            <a:xfrm>
              <a:off x="792" y="3319"/>
              <a:ext cx="240" cy="153"/>
            </a:xfrm>
            <a:prstGeom prst="rect">
              <a:avLst/>
            </a:prstGeom>
            <a:grpFill/>
            <a:ln w="9525">
              <a:noFill/>
              <a:miter lim="800000"/>
              <a:headEnd/>
              <a:tailEnd/>
            </a:ln>
          </p:spPr>
          <p:txBody>
            <a:bodyPr>
              <a:spAutoFit/>
            </a:bodyPr>
            <a:lstStyle/>
            <a:p>
              <a:pPr>
                <a:defRPr/>
              </a:pPr>
              <a:r>
                <a:rPr lang="en-US" sz="1200" dirty="0">
                  <a:latin typeface="Arial" charset="0"/>
                </a:rPr>
                <a:t>1</a:t>
              </a:r>
            </a:p>
          </p:txBody>
        </p:sp>
      </p:grpSp>
      <p:grpSp>
        <p:nvGrpSpPr>
          <p:cNvPr id="13" name="Group 96"/>
          <p:cNvGrpSpPr>
            <a:grpSpLocks/>
          </p:cNvGrpSpPr>
          <p:nvPr/>
        </p:nvGrpSpPr>
        <p:grpSpPr bwMode="auto">
          <a:xfrm>
            <a:off x="4998404" y="4490068"/>
            <a:ext cx="760413" cy="30480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285" name="Rectangle 97"/>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286" name="Text Box 98"/>
            <p:cNvSpPr txBox="1">
              <a:spLocks noChangeArrowheads="1"/>
            </p:cNvSpPr>
            <p:nvPr/>
          </p:nvSpPr>
          <p:spPr bwMode="auto">
            <a:xfrm>
              <a:off x="792" y="3319"/>
              <a:ext cx="240" cy="153"/>
            </a:xfrm>
            <a:prstGeom prst="rect">
              <a:avLst/>
            </a:prstGeom>
            <a:grpFill/>
            <a:ln w="9525">
              <a:noFill/>
              <a:miter lim="800000"/>
              <a:headEnd/>
              <a:tailEnd/>
            </a:ln>
          </p:spPr>
          <p:txBody>
            <a:bodyPr>
              <a:spAutoFit/>
            </a:bodyPr>
            <a:lstStyle/>
            <a:p>
              <a:pPr>
                <a:defRPr/>
              </a:pPr>
              <a:r>
                <a:rPr lang="en-US" sz="1200" dirty="0">
                  <a:latin typeface="Arial" charset="0"/>
                </a:rPr>
                <a:t>2</a:t>
              </a:r>
            </a:p>
          </p:txBody>
        </p:sp>
      </p:grpSp>
      <p:grpSp>
        <p:nvGrpSpPr>
          <p:cNvPr id="14" name="Group 99"/>
          <p:cNvGrpSpPr>
            <a:grpSpLocks/>
          </p:cNvGrpSpPr>
          <p:nvPr/>
        </p:nvGrpSpPr>
        <p:grpSpPr bwMode="auto">
          <a:xfrm>
            <a:off x="5852479" y="4490068"/>
            <a:ext cx="760413" cy="30480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283" name="Rectangle 100"/>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284" name="Text Box 101"/>
            <p:cNvSpPr txBox="1">
              <a:spLocks noChangeArrowheads="1"/>
            </p:cNvSpPr>
            <p:nvPr/>
          </p:nvSpPr>
          <p:spPr bwMode="auto">
            <a:xfrm>
              <a:off x="792" y="3319"/>
              <a:ext cx="240" cy="153"/>
            </a:xfrm>
            <a:prstGeom prst="rect">
              <a:avLst/>
            </a:prstGeom>
            <a:grpFill/>
            <a:ln w="9525">
              <a:noFill/>
              <a:miter lim="800000"/>
              <a:headEnd/>
              <a:tailEnd/>
            </a:ln>
          </p:spPr>
          <p:txBody>
            <a:bodyPr>
              <a:spAutoFit/>
            </a:bodyPr>
            <a:lstStyle/>
            <a:p>
              <a:pPr>
                <a:defRPr/>
              </a:pPr>
              <a:r>
                <a:rPr lang="en-US" sz="1200" dirty="0">
                  <a:latin typeface="Arial" charset="0"/>
                </a:rPr>
                <a:t>3</a:t>
              </a:r>
            </a:p>
          </p:txBody>
        </p:sp>
      </p:grpSp>
      <p:grpSp>
        <p:nvGrpSpPr>
          <p:cNvPr id="15" name="Group 102"/>
          <p:cNvGrpSpPr>
            <a:grpSpLocks/>
          </p:cNvGrpSpPr>
          <p:nvPr/>
        </p:nvGrpSpPr>
        <p:grpSpPr bwMode="auto">
          <a:xfrm>
            <a:off x="6708142" y="4490068"/>
            <a:ext cx="758825" cy="30480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281" name="Rectangle 103"/>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282" name="Text Box 104"/>
            <p:cNvSpPr txBox="1">
              <a:spLocks noChangeArrowheads="1"/>
            </p:cNvSpPr>
            <p:nvPr/>
          </p:nvSpPr>
          <p:spPr bwMode="auto">
            <a:xfrm>
              <a:off x="792" y="3319"/>
              <a:ext cx="240" cy="153"/>
            </a:xfrm>
            <a:prstGeom prst="rect">
              <a:avLst/>
            </a:prstGeom>
            <a:grpFill/>
            <a:ln w="9525">
              <a:noFill/>
              <a:miter lim="800000"/>
              <a:headEnd/>
              <a:tailEnd/>
            </a:ln>
          </p:spPr>
          <p:txBody>
            <a:bodyPr>
              <a:spAutoFit/>
            </a:bodyPr>
            <a:lstStyle/>
            <a:p>
              <a:pPr>
                <a:defRPr/>
              </a:pPr>
              <a:r>
                <a:rPr lang="en-US" sz="1200" dirty="0">
                  <a:latin typeface="Arial" charset="0"/>
                </a:rPr>
                <a:t>4</a:t>
              </a:r>
            </a:p>
          </p:txBody>
        </p:sp>
      </p:grpSp>
      <p:grpSp>
        <p:nvGrpSpPr>
          <p:cNvPr id="16" name="Group 105"/>
          <p:cNvGrpSpPr>
            <a:grpSpLocks/>
          </p:cNvGrpSpPr>
          <p:nvPr/>
        </p:nvGrpSpPr>
        <p:grpSpPr bwMode="auto">
          <a:xfrm>
            <a:off x="7562217" y="4490068"/>
            <a:ext cx="760413" cy="30480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52279" name="Rectangle 106"/>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52280" name="Text Box 107"/>
            <p:cNvSpPr txBox="1">
              <a:spLocks noChangeArrowheads="1"/>
            </p:cNvSpPr>
            <p:nvPr/>
          </p:nvSpPr>
          <p:spPr bwMode="auto">
            <a:xfrm>
              <a:off x="792" y="3319"/>
              <a:ext cx="240" cy="153"/>
            </a:xfrm>
            <a:prstGeom prst="rect">
              <a:avLst/>
            </a:prstGeom>
            <a:grpFill/>
            <a:ln w="9525">
              <a:noFill/>
              <a:miter lim="800000"/>
              <a:headEnd/>
              <a:tailEnd/>
            </a:ln>
          </p:spPr>
          <p:txBody>
            <a:bodyPr>
              <a:spAutoFit/>
            </a:bodyPr>
            <a:lstStyle/>
            <a:p>
              <a:pPr>
                <a:defRPr/>
              </a:pPr>
              <a:r>
                <a:rPr lang="en-US" sz="1200" dirty="0">
                  <a:latin typeface="Arial" charset="0"/>
                </a:rPr>
                <a:t>5</a:t>
              </a:r>
            </a:p>
          </p:txBody>
        </p:sp>
      </p:grpSp>
      <p:sp>
        <p:nvSpPr>
          <p:cNvPr id="748595" name="Line 114"/>
          <p:cNvSpPr>
            <a:spLocks noChangeShapeType="1"/>
          </p:cNvSpPr>
          <p:nvPr/>
        </p:nvSpPr>
        <p:spPr bwMode="auto">
          <a:xfrm flipH="1">
            <a:off x="8366125" y="5002830"/>
            <a:ext cx="457200" cy="0"/>
          </a:xfrm>
          <a:prstGeom prst="line">
            <a:avLst/>
          </a:prstGeom>
          <a:noFill/>
          <a:ln w="317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748596" name="Line 117"/>
          <p:cNvSpPr>
            <a:spLocks noChangeShapeType="1"/>
          </p:cNvSpPr>
          <p:nvPr/>
        </p:nvSpPr>
        <p:spPr bwMode="auto">
          <a:xfrm flipV="1">
            <a:off x="4130675" y="1650030"/>
            <a:ext cx="0" cy="152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597" name="Line 118"/>
          <p:cNvSpPr>
            <a:spLocks noChangeShapeType="1"/>
          </p:cNvSpPr>
          <p:nvPr/>
        </p:nvSpPr>
        <p:spPr bwMode="auto">
          <a:xfrm flipV="1">
            <a:off x="4130675" y="3231180"/>
            <a:ext cx="0" cy="152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598" name="Line 119"/>
          <p:cNvSpPr>
            <a:spLocks noChangeShapeType="1"/>
          </p:cNvSpPr>
          <p:nvPr/>
        </p:nvSpPr>
        <p:spPr bwMode="auto">
          <a:xfrm flipV="1">
            <a:off x="8366125" y="4850430"/>
            <a:ext cx="0" cy="152400"/>
          </a:xfrm>
          <a:prstGeom prst="line">
            <a:avLst/>
          </a:prstGeom>
          <a:noFill/>
          <a:ln w="28575">
            <a:solidFill>
              <a:schemeClr val="tx1"/>
            </a:solidFill>
            <a:round/>
            <a:headEnd type="triangle" w="med" len="me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599" name="Line 120"/>
          <p:cNvSpPr>
            <a:spLocks noChangeShapeType="1"/>
          </p:cNvSpPr>
          <p:nvPr/>
        </p:nvSpPr>
        <p:spPr bwMode="auto">
          <a:xfrm rot="10800000" flipV="1">
            <a:off x="8366125" y="3231180"/>
            <a:ext cx="0" cy="152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600" name="Line 121"/>
          <p:cNvSpPr>
            <a:spLocks noChangeShapeType="1"/>
          </p:cNvSpPr>
          <p:nvPr/>
        </p:nvSpPr>
        <p:spPr bwMode="auto">
          <a:xfrm rot="10800000" flipV="1">
            <a:off x="4130675" y="4850430"/>
            <a:ext cx="0" cy="152400"/>
          </a:xfrm>
          <a:prstGeom prst="line">
            <a:avLst/>
          </a:prstGeom>
          <a:noFill/>
          <a:ln w="28575">
            <a:solidFill>
              <a:schemeClr val="tx1"/>
            </a:solidFill>
            <a:round/>
            <a:headEnd type="triangle" w="med" len="me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601" name="Line 123"/>
          <p:cNvSpPr>
            <a:spLocks noChangeShapeType="1"/>
          </p:cNvSpPr>
          <p:nvPr/>
        </p:nvSpPr>
        <p:spPr bwMode="auto">
          <a:xfrm rot="10800000" flipV="1">
            <a:off x="8366125" y="1650030"/>
            <a:ext cx="0" cy="152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602" name="Line 124"/>
          <p:cNvSpPr>
            <a:spLocks noChangeShapeType="1"/>
          </p:cNvSpPr>
          <p:nvPr/>
        </p:nvSpPr>
        <p:spPr bwMode="auto">
          <a:xfrm>
            <a:off x="3673475" y="3688381"/>
            <a:ext cx="0" cy="13255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a:defRPr/>
            </a:pPr>
            <a:endParaRPr lang="en-AU">
              <a:effectLst>
                <a:outerShdw blurRad="38100" dist="38100" dir="2700000" algn="tl">
                  <a:srgbClr val="000000">
                    <a:alpha val="43137"/>
                  </a:srgbClr>
                </a:outerShdw>
              </a:effectLst>
            </a:endParaRPr>
          </a:p>
        </p:txBody>
      </p:sp>
      <p:sp>
        <p:nvSpPr>
          <p:cNvPr id="748603" name="Line 125"/>
          <p:cNvSpPr>
            <a:spLocks noChangeShapeType="1"/>
          </p:cNvSpPr>
          <p:nvPr/>
        </p:nvSpPr>
        <p:spPr bwMode="auto">
          <a:xfrm>
            <a:off x="8442325" y="1421430"/>
            <a:ext cx="609600" cy="0"/>
          </a:xfrm>
          <a:prstGeom prst="line">
            <a:avLst/>
          </a:prstGeom>
          <a:noFill/>
          <a:ln w="28575">
            <a:solidFill>
              <a:srgbClr val="00B0F0"/>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604" name="Line 126"/>
          <p:cNvSpPr>
            <a:spLocks noChangeShapeType="1"/>
          </p:cNvSpPr>
          <p:nvPr/>
        </p:nvSpPr>
        <p:spPr bwMode="auto">
          <a:xfrm>
            <a:off x="8442325" y="2031030"/>
            <a:ext cx="609600" cy="0"/>
          </a:xfrm>
          <a:prstGeom prst="line">
            <a:avLst/>
          </a:prstGeom>
          <a:noFill/>
          <a:ln w="28575">
            <a:solidFill>
              <a:srgbClr val="00B0F0"/>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605" name="Line 127"/>
          <p:cNvSpPr>
            <a:spLocks noChangeShapeType="1"/>
          </p:cNvSpPr>
          <p:nvPr/>
        </p:nvSpPr>
        <p:spPr bwMode="auto">
          <a:xfrm>
            <a:off x="8442325" y="3996355"/>
            <a:ext cx="609600" cy="0"/>
          </a:xfrm>
          <a:prstGeom prst="line">
            <a:avLst/>
          </a:prstGeom>
          <a:noFill/>
          <a:ln w="28575">
            <a:solidFill>
              <a:srgbClr val="00B0F0"/>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606" name="Line 128"/>
          <p:cNvSpPr>
            <a:spLocks noChangeShapeType="1"/>
          </p:cNvSpPr>
          <p:nvPr/>
        </p:nvSpPr>
        <p:spPr bwMode="auto">
          <a:xfrm>
            <a:off x="8442325" y="4667868"/>
            <a:ext cx="609600" cy="0"/>
          </a:xfrm>
          <a:prstGeom prst="line">
            <a:avLst/>
          </a:prstGeom>
          <a:noFill/>
          <a:ln w="28575">
            <a:solidFill>
              <a:srgbClr val="00B0F0"/>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607" name="Line 129"/>
          <p:cNvSpPr>
            <a:spLocks noChangeShapeType="1"/>
          </p:cNvSpPr>
          <p:nvPr/>
        </p:nvSpPr>
        <p:spPr bwMode="auto">
          <a:xfrm>
            <a:off x="9051925" y="1421431"/>
            <a:ext cx="0" cy="4022725"/>
          </a:xfrm>
          <a:prstGeom prst="line">
            <a:avLst/>
          </a:prstGeom>
          <a:noFill/>
          <a:ln w="28575">
            <a:solidFill>
              <a:srgbClr val="00B0F0"/>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109632" name="Text Box 130"/>
          <p:cNvSpPr txBox="1">
            <a:spLocks noChangeArrowheads="1"/>
          </p:cNvSpPr>
          <p:nvPr/>
        </p:nvSpPr>
        <p:spPr bwMode="auto">
          <a:xfrm>
            <a:off x="9191625" y="5207618"/>
            <a:ext cx="1174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r>
              <a:rPr lang="en-US" b="0">
                <a:latin typeface="Arial" panose="020B0604020202020204" pitchFamily="34" charset="0"/>
              </a:rPr>
              <a:t>Permeate</a:t>
            </a:r>
          </a:p>
        </p:txBody>
      </p:sp>
      <p:sp>
        <p:nvSpPr>
          <p:cNvPr id="109633" name="Rectangle 11"/>
          <p:cNvSpPr>
            <a:spLocks noChangeArrowheads="1"/>
          </p:cNvSpPr>
          <p:nvPr/>
        </p:nvSpPr>
        <p:spPr bwMode="auto">
          <a:xfrm>
            <a:off x="2133600" y="5226668"/>
            <a:ext cx="762000" cy="228600"/>
          </a:xfrm>
          <a:prstGeom prst="rect">
            <a:avLst/>
          </a:prstGeom>
          <a:solidFill>
            <a:srgbClr val="669900"/>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34" name="Text Box 14"/>
          <p:cNvSpPr txBox="1">
            <a:spLocks noChangeArrowheads="1"/>
          </p:cNvSpPr>
          <p:nvPr/>
        </p:nvSpPr>
        <p:spPr bwMode="auto">
          <a:xfrm>
            <a:off x="3048000" y="5164756"/>
            <a:ext cx="2819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b="0">
                <a:latin typeface="Arial" panose="020B0604020202020204" pitchFamily="34" charset="0"/>
              </a:rPr>
              <a:t>Third stage vessel</a:t>
            </a:r>
          </a:p>
        </p:txBody>
      </p:sp>
      <p:sp>
        <p:nvSpPr>
          <p:cNvPr id="109635" name="Rectangle 43" descr="Shingle"/>
          <p:cNvSpPr>
            <a:spLocks noChangeArrowheads="1"/>
          </p:cNvSpPr>
          <p:nvPr/>
        </p:nvSpPr>
        <p:spPr bwMode="auto">
          <a:xfrm>
            <a:off x="4054475" y="1192830"/>
            <a:ext cx="4387850" cy="457200"/>
          </a:xfrm>
          <a:prstGeom prst="rect">
            <a:avLst/>
          </a:prstGeom>
          <a:solidFill>
            <a:srgbClr val="FFFF66"/>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36" name="Rectangle 45"/>
          <p:cNvSpPr>
            <a:spLocks noChangeArrowheads="1"/>
          </p:cNvSpPr>
          <p:nvPr/>
        </p:nvSpPr>
        <p:spPr bwMode="auto">
          <a:xfrm>
            <a:off x="4149726" y="1289668"/>
            <a:ext cx="758825"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37" name="Text Box 46"/>
          <p:cNvSpPr txBox="1">
            <a:spLocks noChangeArrowheads="1"/>
          </p:cNvSpPr>
          <p:nvPr/>
        </p:nvSpPr>
        <p:spPr bwMode="auto">
          <a:xfrm>
            <a:off x="4386263" y="1302369"/>
            <a:ext cx="4746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1</a:t>
            </a:r>
          </a:p>
        </p:txBody>
      </p:sp>
      <p:sp>
        <p:nvSpPr>
          <p:cNvPr id="109638" name="Rectangle 48"/>
          <p:cNvSpPr>
            <a:spLocks noChangeArrowheads="1"/>
          </p:cNvSpPr>
          <p:nvPr/>
        </p:nvSpPr>
        <p:spPr bwMode="auto">
          <a:xfrm>
            <a:off x="5003801" y="1289668"/>
            <a:ext cx="760413"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39" name="Text Box 49"/>
          <p:cNvSpPr txBox="1">
            <a:spLocks noChangeArrowheads="1"/>
          </p:cNvSpPr>
          <p:nvPr/>
        </p:nvSpPr>
        <p:spPr bwMode="auto">
          <a:xfrm>
            <a:off x="5241926" y="1302369"/>
            <a:ext cx="4746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2</a:t>
            </a:r>
          </a:p>
        </p:txBody>
      </p:sp>
      <p:sp>
        <p:nvSpPr>
          <p:cNvPr id="109640" name="Rectangle 51"/>
          <p:cNvSpPr>
            <a:spLocks noChangeArrowheads="1"/>
          </p:cNvSpPr>
          <p:nvPr/>
        </p:nvSpPr>
        <p:spPr bwMode="auto">
          <a:xfrm>
            <a:off x="5857876" y="1289668"/>
            <a:ext cx="760413"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41" name="Text Box 52"/>
          <p:cNvSpPr txBox="1">
            <a:spLocks noChangeArrowheads="1"/>
          </p:cNvSpPr>
          <p:nvPr/>
        </p:nvSpPr>
        <p:spPr bwMode="auto">
          <a:xfrm>
            <a:off x="6096001" y="1302369"/>
            <a:ext cx="4746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3</a:t>
            </a:r>
          </a:p>
        </p:txBody>
      </p:sp>
      <p:sp>
        <p:nvSpPr>
          <p:cNvPr id="109642" name="Rectangle 54"/>
          <p:cNvSpPr>
            <a:spLocks noChangeArrowheads="1"/>
          </p:cNvSpPr>
          <p:nvPr/>
        </p:nvSpPr>
        <p:spPr bwMode="auto">
          <a:xfrm>
            <a:off x="6713539" y="1289668"/>
            <a:ext cx="758825"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43" name="Text Box 55"/>
          <p:cNvSpPr txBox="1">
            <a:spLocks noChangeArrowheads="1"/>
          </p:cNvSpPr>
          <p:nvPr/>
        </p:nvSpPr>
        <p:spPr bwMode="auto">
          <a:xfrm>
            <a:off x="6950076" y="1302369"/>
            <a:ext cx="4746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4</a:t>
            </a:r>
          </a:p>
        </p:txBody>
      </p:sp>
      <p:sp>
        <p:nvSpPr>
          <p:cNvPr id="109644" name="Rectangle 57"/>
          <p:cNvSpPr>
            <a:spLocks noChangeArrowheads="1"/>
          </p:cNvSpPr>
          <p:nvPr/>
        </p:nvSpPr>
        <p:spPr bwMode="auto">
          <a:xfrm>
            <a:off x="7567613" y="1289668"/>
            <a:ext cx="760412" cy="304800"/>
          </a:xfrm>
          <a:prstGeom prst="rect">
            <a:avLst/>
          </a:prstGeom>
          <a:gradFill rotWithShape="1">
            <a:gsLst>
              <a:gs pos="0">
                <a:srgbClr val="85C2FF"/>
              </a:gs>
              <a:gs pos="50000">
                <a:srgbClr val="0070C0"/>
              </a:gs>
              <a:gs pos="70000">
                <a:srgbClr val="C4D6EB"/>
              </a:gs>
              <a:gs pos="100000">
                <a:srgbClr val="FFEBFA"/>
              </a:gs>
            </a:gsLst>
            <a:lin ang="16200000" scaled="1"/>
          </a:gra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45" name="Text Box 58"/>
          <p:cNvSpPr txBox="1">
            <a:spLocks noChangeArrowheads="1"/>
          </p:cNvSpPr>
          <p:nvPr/>
        </p:nvSpPr>
        <p:spPr bwMode="auto">
          <a:xfrm>
            <a:off x="7805738" y="1302369"/>
            <a:ext cx="4746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r>
              <a:rPr lang="en-US" sz="1200">
                <a:latin typeface="Arial" panose="020B0604020202020204" pitchFamily="34" charset="0"/>
              </a:rPr>
              <a:t>5</a:t>
            </a:r>
          </a:p>
        </p:txBody>
      </p:sp>
      <p:sp>
        <p:nvSpPr>
          <p:cNvPr id="109646" name="Rectangle 66" descr="Shingle"/>
          <p:cNvSpPr>
            <a:spLocks noChangeArrowheads="1"/>
          </p:cNvSpPr>
          <p:nvPr/>
        </p:nvSpPr>
        <p:spPr bwMode="auto">
          <a:xfrm>
            <a:off x="4054475" y="3154980"/>
            <a:ext cx="4387850" cy="457200"/>
          </a:xfrm>
          <a:prstGeom prst="rect">
            <a:avLst/>
          </a:prstGeom>
          <a:solidFill>
            <a:srgbClr val="CCFF99"/>
          </a:solidFill>
          <a:ln w="9525">
            <a:solidFill>
              <a:schemeClr val="tx1"/>
            </a:solidFill>
            <a:miter lim="800000"/>
            <a:headEnd/>
            <a:tailEnd/>
          </a:ln>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grpSp>
        <p:nvGrpSpPr>
          <p:cNvPr id="17" name="Group 73"/>
          <p:cNvGrpSpPr>
            <a:grpSpLocks/>
          </p:cNvGrpSpPr>
          <p:nvPr/>
        </p:nvGrpSpPr>
        <p:grpSpPr bwMode="auto">
          <a:xfrm>
            <a:off x="4156223" y="3251652"/>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160" name="Rectangle 74"/>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161" name="Text Box 75"/>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5</a:t>
              </a:r>
            </a:p>
          </p:txBody>
        </p:sp>
      </p:grpSp>
      <p:grpSp>
        <p:nvGrpSpPr>
          <p:cNvPr id="18" name="Group 76"/>
          <p:cNvGrpSpPr>
            <a:grpSpLocks/>
          </p:cNvGrpSpPr>
          <p:nvPr/>
        </p:nvGrpSpPr>
        <p:grpSpPr bwMode="auto">
          <a:xfrm>
            <a:off x="5010835" y="3251652"/>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163" name="Rectangle 77"/>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164" name="Text Box 78"/>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4</a:t>
              </a:r>
            </a:p>
          </p:txBody>
        </p:sp>
      </p:grpSp>
      <p:grpSp>
        <p:nvGrpSpPr>
          <p:cNvPr id="19" name="Group 79"/>
          <p:cNvGrpSpPr>
            <a:grpSpLocks/>
          </p:cNvGrpSpPr>
          <p:nvPr/>
        </p:nvGrpSpPr>
        <p:grpSpPr bwMode="auto">
          <a:xfrm>
            <a:off x="5865447" y="3251652"/>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166" name="Rectangle 80"/>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167" name="Text Box 81"/>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3</a:t>
              </a:r>
            </a:p>
          </p:txBody>
        </p:sp>
      </p:grpSp>
      <p:grpSp>
        <p:nvGrpSpPr>
          <p:cNvPr id="20" name="Group 82"/>
          <p:cNvGrpSpPr>
            <a:grpSpLocks/>
          </p:cNvGrpSpPr>
          <p:nvPr/>
        </p:nvGrpSpPr>
        <p:grpSpPr bwMode="auto">
          <a:xfrm>
            <a:off x="6720059" y="3251652"/>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169" name="Rectangle 83"/>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170" name="Text Box 84"/>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2</a:t>
              </a:r>
            </a:p>
          </p:txBody>
        </p:sp>
      </p:grpSp>
      <p:grpSp>
        <p:nvGrpSpPr>
          <p:cNvPr id="21" name="Group 85"/>
          <p:cNvGrpSpPr>
            <a:grpSpLocks/>
          </p:cNvGrpSpPr>
          <p:nvPr/>
        </p:nvGrpSpPr>
        <p:grpSpPr bwMode="auto">
          <a:xfrm>
            <a:off x="7574672" y="3251652"/>
            <a:ext cx="759655" cy="305710"/>
            <a:chOff x="672" y="3312"/>
            <a:chExt cx="384" cy="168"/>
          </a:xfrm>
          <a:gradFill flip="none" rotWithShape="1">
            <a:gsLst>
              <a:gs pos="50000">
                <a:srgbClr val="0070C0"/>
              </a:gs>
              <a:gs pos="0">
                <a:srgbClr val="85C2FF"/>
              </a:gs>
              <a:gs pos="70000">
                <a:srgbClr val="C4D6EB"/>
              </a:gs>
              <a:gs pos="100000">
                <a:srgbClr val="FFEBFA"/>
              </a:gs>
            </a:gsLst>
            <a:lin ang="16200000" scaled="1"/>
            <a:tileRect/>
          </a:gradFill>
        </p:grpSpPr>
        <p:sp>
          <p:nvSpPr>
            <p:cNvPr id="172" name="Rectangle 86"/>
            <p:cNvSpPr>
              <a:spLocks noChangeArrowheads="1"/>
            </p:cNvSpPr>
            <p:nvPr/>
          </p:nvSpPr>
          <p:spPr bwMode="auto">
            <a:xfrm>
              <a:off x="672" y="3312"/>
              <a:ext cx="384" cy="168"/>
            </a:xfrm>
            <a:prstGeom prst="rect">
              <a:avLst/>
            </a:prstGeom>
            <a:grpFill/>
            <a:ln w="9525">
              <a:solidFill>
                <a:schemeClr val="tx1"/>
              </a:solidFill>
              <a:miter lim="800000"/>
              <a:headEnd/>
              <a:tailEnd/>
            </a:ln>
          </p:spPr>
          <p:txBody>
            <a:bodyPr wrap="none" anchor="ctr"/>
            <a:lstStyle/>
            <a:p>
              <a:pPr eaLnBrk="1" hangingPunct="1">
                <a:defRPr/>
              </a:pPr>
              <a:endParaRPr lang="en-US">
                <a:latin typeface="Arial" charset="0"/>
              </a:endParaRPr>
            </a:p>
          </p:txBody>
        </p:sp>
        <p:sp>
          <p:nvSpPr>
            <p:cNvPr id="173" name="Text Box 87"/>
            <p:cNvSpPr txBox="1">
              <a:spLocks noChangeArrowheads="1"/>
            </p:cNvSpPr>
            <p:nvPr/>
          </p:nvSpPr>
          <p:spPr bwMode="auto">
            <a:xfrm>
              <a:off x="792" y="3319"/>
              <a:ext cx="240" cy="151"/>
            </a:xfrm>
            <a:prstGeom prst="rect">
              <a:avLst/>
            </a:prstGeom>
            <a:grpFill/>
            <a:ln w="9525">
              <a:noFill/>
              <a:miter lim="800000"/>
              <a:headEnd/>
              <a:tailEnd/>
            </a:ln>
          </p:spPr>
          <p:txBody>
            <a:bodyPr>
              <a:spAutoFit/>
            </a:bodyPr>
            <a:lstStyle/>
            <a:p>
              <a:pPr>
                <a:defRPr/>
              </a:pPr>
              <a:r>
                <a:rPr lang="en-US" sz="1200" dirty="0">
                  <a:latin typeface="Arial" charset="0"/>
                </a:rPr>
                <a:t>1</a:t>
              </a:r>
            </a:p>
          </p:txBody>
        </p:sp>
      </p:grpSp>
      <p:sp>
        <p:nvSpPr>
          <p:cNvPr id="748628" name="Line 126"/>
          <p:cNvSpPr>
            <a:spLocks noChangeShapeType="1"/>
          </p:cNvSpPr>
          <p:nvPr/>
        </p:nvSpPr>
        <p:spPr bwMode="auto">
          <a:xfrm>
            <a:off x="8442325" y="2640630"/>
            <a:ext cx="609600" cy="0"/>
          </a:xfrm>
          <a:prstGeom prst="line">
            <a:avLst/>
          </a:prstGeom>
          <a:noFill/>
          <a:ln w="28575">
            <a:solidFill>
              <a:srgbClr val="00B0F0"/>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748629" name="Line 127"/>
          <p:cNvSpPr>
            <a:spLocks noChangeShapeType="1"/>
          </p:cNvSpPr>
          <p:nvPr/>
        </p:nvSpPr>
        <p:spPr bwMode="auto">
          <a:xfrm>
            <a:off x="8442325" y="3402630"/>
            <a:ext cx="609600" cy="0"/>
          </a:xfrm>
          <a:prstGeom prst="line">
            <a:avLst/>
          </a:prstGeom>
          <a:noFill/>
          <a:ln w="28575">
            <a:solidFill>
              <a:srgbClr val="00B0F0"/>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pPr>
              <a:defRPr/>
            </a:pPr>
            <a:endParaRPr lang="en-AU">
              <a:effectLst>
                <a:outerShdw blurRad="38100" dist="38100" dir="2700000" algn="tl">
                  <a:srgbClr val="000000">
                    <a:alpha val="43137"/>
                  </a:srgbClr>
                </a:outerShdw>
              </a:effectLst>
            </a:endParaRPr>
          </a:p>
        </p:txBody>
      </p:sp>
      <p:sp>
        <p:nvSpPr>
          <p:cNvPr id="109654" name="Oval 3"/>
          <p:cNvSpPr>
            <a:spLocks noChangeArrowheads="1"/>
          </p:cNvSpPr>
          <p:nvPr/>
        </p:nvSpPr>
        <p:spPr bwMode="auto">
          <a:xfrm>
            <a:off x="4054475" y="1650030"/>
            <a:ext cx="152400" cy="1524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48631" name="Line 15"/>
          <p:cNvSpPr>
            <a:spLocks noChangeShapeType="1"/>
          </p:cNvSpPr>
          <p:nvPr/>
        </p:nvSpPr>
        <p:spPr bwMode="auto">
          <a:xfrm>
            <a:off x="3673475" y="1726230"/>
            <a:ext cx="457200" cy="0"/>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109656" name="Oval 3"/>
          <p:cNvSpPr>
            <a:spLocks noChangeArrowheads="1"/>
          </p:cNvSpPr>
          <p:nvPr/>
        </p:nvSpPr>
        <p:spPr bwMode="auto">
          <a:xfrm>
            <a:off x="4054475" y="2259630"/>
            <a:ext cx="152400" cy="1524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48633" name="Line 15"/>
          <p:cNvSpPr>
            <a:spLocks noChangeShapeType="1"/>
          </p:cNvSpPr>
          <p:nvPr/>
        </p:nvSpPr>
        <p:spPr bwMode="auto">
          <a:xfrm>
            <a:off x="3673475" y="2335830"/>
            <a:ext cx="457200" cy="0"/>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109658" name="Oval 3"/>
          <p:cNvSpPr>
            <a:spLocks noChangeArrowheads="1"/>
          </p:cNvSpPr>
          <p:nvPr/>
        </p:nvSpPr>
        <p:spPr bwMode="auto">
          <a:xfrm>
            <a:off x="8289925" y="1650030"/>
            <a:ext cx="152400" cy="1524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59" name="Oval 3"/>
          <p:cNvSpPr>
            <a:spLocks noChangeArrowheads="1"/>
          </p:cNvSpPr>
          <p:nvPr/>
        </p:nvSpPr>
        <p:spPr bwMode="auto">
          <a:xfrm>
            <a:off x="8289925" y="2259630"/>
            <a:ext cx="152400" cy="1524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48636" name="Line 8"/>
          <p:cNvSpPr>
            <a:spLocks noChangeShapeType="1"/>
          </p:cNvSpPr>
          <p:nvPr/>
        </p:nvSpPr>
        <p:spPr bwMode="auto">
          <a:xfrm>
            <a:off x="8366126" y="1726230"/>
            <a:ext cx="461963" cy="0"/>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748637" name="Line 16"/>
          <p:cNvSpPr>
            <a:spLocks noChangeShapeType="1"/>
          </p:cNvSpPr>
          <p:nvPr/>
        </p:nvSpPr>
        <p:spPr bwMode="auto">
          <a:xfrm>
            <a:off x="8366126" y="2335830"/>
            <a:ext cx="461963" cy="0"/>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109662" name="Oval 3"/>
          <p:cNvSpPr>
            <a:spLocks noChangeArrowheads="1"/>
          </p:cNvSpPr>
          <p:nvPr/>
        </p:nvSpPr>
        <p:spPr bwMode="auto">
          <a:xfrm>
            <a:off x="4054475" y="3612180"/>
            <a:ext cx="152400" cy="1524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109663" name="Oval 3"/>
          <p:cNvSpPr>
            <a:spLocks noChangeArrowheads="1"/>
          </p:cNvSpPr>
          <p:nvPr/>
        </p:nvSpPr>
        <p:spPr bwMode="auto">
          <a:xfrm>
            <a:off x="8289925" y="3612180"/>
            <a:ext cx="152400" cy="1524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1">
                <a:solidFill>
                  <a:schemeClr val="tx1"/>
                </a:solidFill>
                <a:latin typeface="Helvetica" panose="020B0604020202020204" pitchFamily="34" charset="0"/>
              </a:defRPr>
            </a:lvl1pPr>
            <a:lvl2pPr marL="742950" indent="-285750">
              <a:defRPr b="1">
                <a:solidFill>
                  <a:schemeClr val="tx1"/>
                </a:solidFill>
                <a:latin typeface="Helvetica" panose="020B0604020202020204" pitchFamily="34" charset="0"/>
              </a:defRPr>
            </a:lvl2pPr>
            <a:lvl3pPr marL="1143000" indent="-228600">
              <a:defRPr b="1">
                <a:solidFill>
                  <a:schemeClr val="tx1"/>
                </a:solidFill>
                <a:latin typeface="Helvetica" panose="020B0604020202020204" pitchFamily="34" charset="0"/>
              </a:defRPr>
            </a:lvl3pPr>
            <a:lvl4pPr marL="1600200" indent="-228600">
              <a:defRPr b="1">
                <a:solidFill>
                  <a:schemeClr val="tx1"/>
                </a:solidFill>
                <a:latin typeface="Helvetica" panose="020B0604020202020204" pitchFamily="34" charset="0"/>
              </a:defRPr>
            </a:lvl4pPr>
            <a:lvl5pPr marL="2057400" indent="-228600">
              <a:defRPr b="1">
                <a:solidFill>
                  <a:schemeClr val="tx1"/>
                </a:solidFill>
                <a:latin typeface="Helvetica" panose="020B0604020202020204" pitchFamily="34" charset="0"/>
              </a:defRPr>
            </a:lvl5pPr>
            <a:lvl6pPr marL="2514600" indent="-228600" eaLnBrk="0" fontAlgn="base" hangingPunct="0">
              <a:spcBef>
                <a:spcPct val="0"/>
              </a:spcBef>
              <a:spcAft>
                <a:spcPct val="0"/>
              </a:spcAft>
              <a:defRPr b="1">
                <a:solidFill>
                  <a:schemeClr val="tx1"/>
                </a:solidFill>
                <a:latin typeface="Helvetica" panose="020B0604020202020204" pitchFamily="34" charset="0"/>
              </a:defRPr>
            </a:lvl6pPr>
            <a:lvl7pPr marL="2971800" indent="-228600" eaLnBrk="0" fontAlgn="base" hangingPunct="0">
              <a:spcBef>
                <a:spcPct val="0"/>
              </a:spcBef>
              <a:spcAft>
                <a:spcPct val="0"/>
              </a:spcAft>
              <a:defRPr b="1">
                <a:solidFill>
                  <a:schemeClr val="tx1"/>
                </a:solidFill>
                <a:latin typeface="Helvetica" panose="020B0604020202020204" pitchFamily="34" charset="0"/>
              </a:defRPr>
            </a:lvl7pPr>
            <a:lvl8pPr marL="3429000" indent="-228600" eaLnBrk="0" fontAlgn="base" hangingPunct="0">
              <a:spcBef>
                <a:spcPct val="0"/>
              </a:spcBef>
              <a:spcAft>
                <a:spcPct val="0"/>
              </a:spcAft>
              <a:defRPr b="1">
                <a:solidFill>
                  <a:schemeClr val="tx1"/>
                </a:solidFill>
                <a:latin typeface="Helvetica" panose="020B0604020202020204" pitchFamily="34" charset="0"/>
              </a:defRPr>
            </a:lvl8pPr>
            <a:lvl9pPr marL="3886200" indent="-228600" eaLnBrk="0" fontAlgn="base" hangingPunct="0">
              <a:spcBef>
                <a:spcPct val="0"/>
              </a:spcBef>
              <a:spcAft>
                <a:spcPct val="0"/>
              </a:spcAft>
              <a:defRPr b="1">
                <a:solidFill>
                  <a:schemeClr val="tx1"/>
                </a:solidFill>
                <a:latin typeface="Helvetica" panose="020B0604020202020204" pitchFamily="34" charset="0"/>
              </a:defRPr>
            </a:lvl9pPr>
          </a:lstStyle>
          <a:p>
            <a:pPr eaLnBrk="1" hangingPunct="1"/>
            <a:endParaRPr lang="en-AU" b="0">
              <a:latin typeface="Arial" panose="020B0604020202020204" pitchFamily="34" charset="0"/>
            </a:endParaRPr>
          </a:p>
        </p:txBody>
      </p:sp>
      <p:sp>
        <p:nvSpPr>
          <p:cNvPr id="748640" name="Line 89"/>
          <p:cNvSpPr>
            <a:spLocks noChangeShapeType="1"/>
          </p:cNvSpPr>
          <p:nvPr/>
        </p:nvSpPr>
        <p:spPr bwMode="auto">
          <a:xfrm>
            <a:off x="8366126" y="3688380"/>
            <a:ext cx="461963" cy="0"/>
          </a:xfrm>
          <a:prstGeom prst="line">
            <a:avLst/>
          </a:prstGeom>
          <a:noFill/>
          <a:ln w="317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748641" name="Line 7"/>
          <p:cNvSpPr>
            <a:spLocks noChangeShapeType="1"/>
          </p:cNvSpPr>
          <p:nvPr/>
        </p:nvSpPr>
        <p:spPr bwMode="auto">
          <a:xfrm>
            <a:off x="3673475" y="3688380"/>
            <a:ext cx="457200" cy="0"/>
          </a:xfrm>
          <a:prstGeom prst="line">
            <a:avLst/>
          </a:prstGeom>
          <a:noFill/>
          <a:ln w="317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en-AU">
              <a:effectLst>
                <a:outerShdw blurRad="38100" dist="38100" dir="2700000" algn="tl">
                  <a:srgbClr val="000000">
                    <a:alpha val="43137"/>
                  </a:srgbClr>
                </a:outerShdw>
              </a:effectLst>
            </a:endParaRPr>
          </a:p>
        </p:txBody>
      </p:sp>
      <p:sp>
        <p:nvSpPr>
          <p:cNvPr id="138" name="TextBox 137"/>
          <p:cNvSpPr txBox="1"/>
          <p:nvPr/>
        </p:nvSpPr>
        <p:spPr>
          <a:xfrm>
            <a:off x="9512202" y="5761740"/>
            <a:ext cx="2634054"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Courtesy Separation Processes </a:t>
            </a:r>
            <a:r>
              <a:rPr lang="en-US" sz="1200" dirty="0" smtClean="0">
                <a:latin typeface="Arial" panose="020B0604020202020204" pitchFamily="34" charset="0"/>
                <a:cs typeface="Arial" panose="020B0604020202020204" pitchFamily="34" charset="0"/>
              </a:rPr>
              <a:t>Inc.</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5514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6825" y="1102556"/>
            <a:ext cx="7764463" cy="2180084"/>
          </a:xfrm>
        </p:spPr>
        <p:txBody>
          <a:bodyPr/>
          <a:lstStyle/>
          <a:p>
            <a:r>
              <a:rPr lang="en-US" b="0" dirty="0">
                <a:latin typeface="Arial" panose="020B0604020202020204" pitchFamily="34" charset="0"/>
                <a:cs typeface="Arial" panose="020B0604020202020204" pitchFamily="34" charset="0"/>
              </a:rPr>
              <a:t>Role in Potable Reuse </a:t>
            </a:r>
          </a:p>
        </p:txBody>
      </p:sp>
    </p:spTree>
    <p:extLst>
      <p:ext uri="{BB962C8B-B14F-4D97-AF65-F5344CB8AC3E}">
        <p14:creationId xmlns:p14="http://schemas.microsoft.com/office/powerpoint/2010/main" val="8097056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685800" y="539496"/>
            <a:ext cx="8229600" cy="530352"/>
          </a:xfrm>
          <a:extLst/>
        </p:spPr>
        <p:txBody>
          <a:bodyPr vert="horz" lIns="91440" tIns="45720" rIns="91440" bIns="45720" rtlCol="0" anchor="ctr">
            <a:normAutofit fontScale="97500"/>
          </a:bodyPr>
          <a:lstStyle/>
          <a:p>
            <a:r>
              <a:rPr lang="en-US" sz="2800" dirty="0"/>
              <a:t>The RO Unit Design</a:t>
            </a:r>
            <a:endParaRPr lang="en-AU" sz="2800" dirty="0"/>
          </a:p>
        </p:txBody>
      </p:sp>
      <p:sp>
        <p:nvSpPr>
          <p:cNvPr id="106499" name="Rectangle 3"/>
          <p:cNvSpPr>
            <a:spLocks noGrp="1" noChangeArrowheads="1"/>
          </p:cNvSpPr>
          <p:nvPr>
            <p:ph type="body" idx="1"/>
          </p:nvPr>
        </p:nvSpPr>
        <p:spPr>
          <a:xfrm>
            <a:off x="963612" y="1298256"/>
            <a:ext cx="10618787" cy="659369"/>
          </a:xfrm>
        </p:spPr>
        <p:txBody>
          <a:bodyPr>
            <a:normAutofit/>
          </a:bodyPr>
          <a:lstStyle/>
          <a:p>
            <a:pPr marL="0" indent="0">
              <a:buNone/>
            </a:pPr>
            <a:r>
              <a:rPr lang="en-US" sz="2400" dirty="0"/>
              <a:t>RO unit configuration designed using specialist software supplied by </a:t>
            </a:r>
            <a:r>
              <a:rPr lang="en-US" sz="2400" dirty="0" smtClean="0"/>
              <a:t>vendors</a:t>
            </a:r>
            <a:endParaRPr lang="en-US" sz="2400" dirty="0"/>
          </a:p>
          <a:p>
            <a:pPr>
              <a:buFont typeface="Arial" panose="020B0604020202020204" pitchFamily="34" charset="0"/>
              <a:buNone/>
            </a:pPr>
            <a:endParaRPr lang="en-AU" sz="2400"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62237" y="1787416"/>
            <a:ext cx="4144876" cy="3058839"/>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26927" y="3149856"/>
            <a:ext cx="4017878" cy="2997770"/>
          </a:xfrm>
          <a:prstGeom prst="rect">
            <a:avLst/>
          </a:prstGeom>
        </p:spPr>
      </p:pic>
      <p:sp>
        <p:nvSpPr>
          <p:cNvPr id="4" name="TextBox 3"/>
          <p:cNvSpPr txBox="1"/>
          <p:nvPr/>
        </p:nvSpPr>
        <p:spPr>
          <a:xfrm>
            <a:off x="2166551" y="5247503"/>
            <a:ext cx="1529586" cy="338554"/>
          </a:xfrm>
          <a:prstGeom prst="rect">
            <a:avLst/>
          </a:prstGeom>
          <a:noFill/>
        </p:spPr>
        <p:txBody>
          <a:bodyPr wrap="none" rtlCol="0">
            <a:spAutoFit/>
          </a:bodyPr>
          <a:lstStyle/>
          <a:p>
            <a:r>
              <a:rPr lang="en-US" sz="1600" dirty="0" smtClean="0">
                <a:latin typeface="Arial" panose="020B0604020202020204" pitchFamily="34" charset="0"/>
                <a:cs typeface="Arial" panose="020B0604020202020204" pitchFamily="34" charset="0"/>
              </a:rPr>
              <a:t>Courtesy: </a:t>
            </a:r>
            <a:r>
              <a:rPr lang="en-US" sz="1600" dirty="0">
                <a:latin typeface="Arial" panose="020B0604020202020204" pitchFamily="34" charset="0"/>
                <a:cs typeface="Arial" panose="020B0604020202020204" pitchFamily="34" charset="0"/>
              </a:rPr>
              <a:t>Dow</a:t>
            </a:r>
          </a:p>
        </p:txBody>
      </p:sp>
    </p:spTree>
    <p:extLst>
      <p:ext uri="{BB962C8B-B14F-4D97-AF65-F5344CB8AC3E}">
        <p14:creationId xmlns:p14="http://schemas.microsoft.com/office/powerpoint/2010/main" val="37694459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3"/>
          <p:cNvSpPr>
            <a:spLocks noGrp="1"/>
          </p:cNvSpPr>
          <p:nvPr>
            <p:ph type="title"/>
          </p:nvPr>
        </p:nvSpPr>
        <p:spPr>
          <a:xfrm>
            <a:off x="685800" y="541964"/>
            <a:ext cx="10379243" cy="533400"/>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sz="2800" dirty="0"/>
              <a:t>RO System Components</a:t>
            </a:r>
            <a:endParaRPr lang="en-AU" sz="2800" dirty="0"/>
          </a:p>
        </p:txBody>
      </p:sp>
      <p:pic>
        <p:nvPicPr>
          <p:cNvPr id="95235" name="Picture 33"/>
          <p:cNvPicPr>
            <a:picLocks noChangeAspect="1" noChangeArrowheads="1"/>
          </p:cNvPicPr>
          <p:nvPr/>
        </p:nvPicPr>
        <p:blipFill>
          <a:blip r:embed="rId2" cstate="print"/>
          <a:srcRect/>
          <a:stretch>
            <a:fillRect/>
          </a:stretch>
        </p:blipFill>
        <p:spPr bwMode="auto">
          <a:xfrm>
            <a:off x="1004889" y="1989139"/>
            <a:ext cx="10301873" cy="3525836"/>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40664107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85800" y="539496"/>
            <a:ext cx="10515600" cy="530352"/>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AU" sz="2800" dirty="0"/>
              <a:t>RO Membranes – An </a:t>
            </a:r>
            <a:r>
              <a:rPr lang="en-AU" sz="2800" dirty="0" smtClean="0"/>
              <a:t>Effective </a:t>
            </a:r>
            <a:r>
              <a:rPr lang="en-AU" sz="2800" dirty="0"/>
              <a:t>D</a:t>
            </a:r>
            <a:r>
              <a:rPr lang="en-AU" sz="2800" dirty="0" smtClean="0"/>
              <a:t>epth </a:t>
            </a:r>
            <a:r>
              <a:rPr lang="en-AU" sz="2800" dirty="0"/>
              <a:t>F</a:t>
            </a:r>
            <a:r>
              <a:rPr lang="en-AU" sz="2800" dirty="0" smtClean="0"/>
              <a:t>ilter</a:t>
            </a:r>
            <a:endParaRPr lang="en-AU" sz="2800" dirty="0"/>
          </a:p>
        </p:txBody>
      </p:sp>
      <p:sp>
        <p:nvSpPr>
          <p:cNvPr id="39" name="Text Box 4"/>
          <p:cNvSpPr txBox="1">
            <a:spLocks noChangeArrowheads="1"/>
          </p:cNvSpPr>
          <p:nvPr/>
        </p:nvSpPr>
        <p:spPr bwMode="auto">
          <a:xfrm>
            <a:off x="197222" y="5460688"/>
            <a:ext cx="4572000" cy="369332"/>
          </a:xfrm>
          <a:prstGeom prst="rect">
            <a:avLst/>
          </a:prstGeom>
          <a:solidFill>
            <a:srgbClr val="FFC000"/>
          </a:solidFill>
          <a:ln w="28575">
            <a:solidFill>
              <a:schemeClr val="tx1"/>
            </a:solidFill>
            <a:miter lim="800000"/>
            <a:headEnd/>
            <a:tailEnd/>
          </a:ln>
        </p:spPr>
        <p:txBody>
          <a:bodyPr wrap="square" anchor="ctr">
            <a:spAutoFit/>
          </a:bodyPr>
          <a:lstStyle/>
          <a:p>
            <a:pPr algn="ctr">
              <a:defRPr/>
            </a:pPr>
            <a:r>
              <a:rPr lang="en-AU" dirty="0">
                <a:latin typeface="Arial" panose="020B0604020202020204" pitchFamily="34" charset="0"/>
                <a:cs typeface="Arial" panose="020B0604020202020204" pitchFamily="34" charset="0"/>
              </a:rPr>
              <a:t>Good </a:t>
            </a:r>
            <a:r>
              <a:rPr lang="en-AU" dirty="0" err="1">
                <a:latin typeface="Arial" panose="020B0604020202020204" pitchFamily="34" charset="0"/>
                <a:cs typeface="Arial" panose="020B0604020202020204" pitchFamily="34" charset="0"/>
              </a:rPr>
              <a:t>pretreatment</a:t>
            </a:r>
            <a:r>
              <a:rPr lang="en-AU" dirty="0">
                <a:latin typeface="Arial" panose="020B0604020202020204" pitchFamily="34" charset="0"/>
                <a:cs typeface="Arial" panose="020B0604020202020204" pitchFamily="34" charset="0"/>
              </a:rPr>
              <a:t> selection is essential</a:t>
            </a:r>
          </a:p>
        </p:txBody>
      </p:sp>
      <p:grpSp>
        <p:nvGrpSpPr>
          <p:cNvPr id="40" name="Group 41"/>
          <p:cNvGrpSpPr>
            <a:grpSpLocks/>
          </p:cNvGrpSpPr>
          <p:nvPr/>
        </p:nvGrpSpPr>
        <p:grpSpPr bwMode="auto">
          <a:xfrm>
            <a:off x="228600" y="1828800"/>
            <a:ext cx="1905000" cy="381000"/>
            <a:chOff x="144" y="1152"/>
            <a:chExt cx="1200" cy="240"/>
          </a:xfrm>
        </p:grpSpPr>
        <p:sp>
          <p:nvSpPr>
            <p:cNvPr id="41" name="Rectangle 5" descr="Woven mat"/>
            <p:cNvSpPr>
              <a:spLocks noChangeArrowheads="1"/>
            </p:cNvSpPr>
            <p:nvPr/>
          </p:nvSpPr>
          <p:spPr bwMode="auto">
            <a:xfrm>
              <a:off x="576" y="1152"/>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42" name="AutoShape 12"/>
            <p:cNvSpPr>
              <a:spLocks noChangeArrowheads="1"/>
            </p:cNvSpPr>
            <p:nvPr/>
          </p:nvSpPr>
          <p:spPr bwMode="auto">
            <a:xfrm>
              <a:off x="144" y="1200"/>
              <a:ext cx="432" cy="144"/>
            </a:xfrm>
            <a:prstGeom prst="rightArrow">
              <a:avLst>
                <a:gd name="adj1" fmla="val 50000"/>
                <a:gd name="adj2" fmla="val 75000"/>
              </a:avLst>
            </a:prstGeom>
            <a:solidFill>
              <a:srgbClr val="006600"/>
            </a:solidFill>
            <a:ln w="9525">
              <a:solidFill>
                <a:schemeClr val="tx2"/>
              </a:solidFill>
              <a:miter lim="800000"/>
              <a:headEnd/>
              <a:tailEnd/>
            </a:ln>
          </p:spPr>
          <p:txBody>
            <a:bodyPr wrap="none" anchor="ctr">
              <a:spAutoFit/>
            </a:bodyPr>
            <a:lstStyle/>
            <a:p>
              <a:endParaRPr lang="en-AU"/>
            </a:p>
          </p:txBody>
        </p:sp>
      </p:grpSp>
      <p:grpSp>
        <p:nvGrpSpPr>
          <p:cNvPr id="43" name="Group 17"/>
          <p:cNvGrpSpPr>
            <a:grpSpLocks/>
          </p:cNvGrpSpPr>
          <p:nvPr/>
        </p:nvGrpSpPr>
        <p:grpSpPr bwMode="auto">
          <a:xfrm>
            <a:off x="914400" y="2192339"/>
            <a:ext cx="1219200" cy="474663"/>
            <a:chOff x="576" y="1189"/>
            <a:chExt cx="768" cy="299"/>
          </a:xfrm>
        </p:grpSpPr>
        <p:sp>
          <p:nvSpPr>
            <p:cNvPr id="44" name="Line 13"/>
            <p:cNvSpPr>
              <a:spLocks noChangeShapeType="1"/>
            </p:cNvSpPr>
            <p:nvPr/>
          </p:nvSpPr>
          <p:spPr bwMode="auto">
            <a:xfrm>
              <a:off x="576" y="1392"/>
              <a:ext cx="768" cy="0"/>
            </a:xfrm>
            <a:prstGeom prst="line">
              <a:avLst/>
            </a:prstGeom>
            <a:noFill/>
            <a:ln w="38100">
              <a:solidFill>
                <a:schemeClr val="tx1"/>
              </a:solidFill>
              <a:round/>
              <a:headEnd/>
              <a:tailEnd/>
            </a:ln>
          </p:spPr>
          <p:txBody>
            <a:bodyPr anchor="ctr">
              <a:spAutoFit/>
            </a:bodyPr>
            <a:lstStyle/>
            <a:p>
              <a:endParaRPr lang="en-AU"/>
            </a:p>
          </p:txBody>
        </p:sp>
        <p:sp>
          <p:nvSpPr>
            <p:cNvPr id="45" name="Line 14"/>
            <p:cNvSpPr>
              <a:spLocks noChangeShapeType="1"/>
            </p:cNvSpPr>
            <p:nvPr/>
          </p:nvSpPr>
          <p:spPr bwMode="auto">
            <a:xfrm>
              <a:off x="576" y="1248"/>
              <a:ext cx="0" cy="240"/>
            </a:xfrm>
            <a:prstGeom prst="line">
              <a:avLst/>
            </a:prstGeom>
            <a:noFill/>
            <a:ln w="28575">
              <a:solidFill>
                <a:schemeClr val="tx1"/>
              </a:solidFill>
              <a:round/>
              <a:headEnd/>
              <a:tailEnd/>
            </a:ln>
          </p:spPr>
          <p:txBody>
            <a:bodyPr wrap="none" anchor="ctr">
              <a:spAutoFit/>
            </a:bodyPr>
            <a:lstStyle/>
            <a:p>
              <a:endParaRPr lang="en-AU"/>
            </a:p>
          </p:txBody>
        </p:sp>
        <p:sp>
          <p:nvSpPr>
            <p:cNvPr id="46" name="Line 15"/>
            <p:cNvSpPr>
              <a:spLocks noChangeShapeType="1"/>
            </p:cNvSpPr>
            <p:nvPr/>
          </p:nvSpPr>
          <p:spPr bwMode="auto">
            <a:xfrm>
              <a:off x="1344" y="1248"/>
              <a:ext cx="0" cy="240"/>
            </a:xfrm>
            <a:prstGeom prst="line">
              <a:avLst/>
            </a:prstGeom>
            <a:noFill/>
            <a:ln w="28575">
              <a:solidFill>
                <a:schemeClr val="tx1"/>
              </a:solidFill>
              <a:round/>
              <a:headEnd/>
              <a:tailEnd/>
            </a:ln>
          </p:spPr>
          <p:txBody>
            <a:bodyPr wrap="none" anchor="ctr">
              <a:spAutoFit/>
            </a:bodyPr>
            <a:lstStyle/>
            <a:p>
              <a:endParaRPr lang="en-AU"/>
            </a:p>
          </p:txBody>
        </p:sp>
        <p:sp>
          <p:nvSpPr>
            <p:cNvPr id="47" name="Text Box 16"/>
            <p:cNvSpPr txBox="1">
              <a:spLocks noChangeArrowheads="1"/>
            </p:cNvSpPr>
            <p:nvPr/>
          </p:nvSpPr>
          <p:spPr bwMode="auto">
            <a:xfrm>
              <a:off x="668" y="1189"/>
              <a:ext cx="656" cy="213"/>
            </a:xfrm>
            <a:prstGeom prst="rect">
              <a:avLst/>
            </a:prstGeom>
            <a:noFill/>
            <a:ln w="9525">
              <a:noFill/>
              <a:miter lim="800000"/>
              <a:headEnd/>
              <a:tailEnd/>
            </a:ln>
          </p:spPr>
          <p:txBody>
            <a:bodyPr wrap="none" anchor="ctr">
              <a:spAutoFit/>
            </a:bodyPr>
            <a:lstStyle/>
            <a:p>
              <a:r>
                <a:rPr lang="en-AU" sz="1600" dirty="0" smtClean="0">
                  <a:latin typeface="Arial" panose="020B0604020202020204" pitchFamily="34" charset="0"/>
                  <a:cs typeface="Arial" panose="020B0604020202020204" pitchFamily="34" charset="0"/>
                </a:rPr>
                <a:t>1000 mm</a:t>
              </a:r>
              <a:endParaRPr lang="en-AU" sz="1600" dirty="0">
                <a:latin typeface="Arial" panose="020B0604020202020204" pitchFamily="34" charset="0"/>
                <a:cs typeface="Arial" panose="020B0604020202020204" pitchFamily="34" charset="0"/>
              </a:endParaRPr>
            </a:p>
          </p:txBody>
        </p:sp>
      </p:grpSp>
      <p:grpSp>
        <p:nvGrpSpPr>
          <p:cNvPr id="48" name="Group 11"/>
          <p:cNvGrpSpPr>
            <a:grpSpLocks/>
          </p:cNvGrpSpPr>
          <p:nvPr/>
        </p:nvGrpSpPr>
        <p:grpSpPr bwMode="auto">
          <a:xfrm>
            <a:off x="2133600" y="1828800"/>
            <a:ext cx="6096000" cy="381000"/>
            <a:chOff x="768" y="912"/>
            <a:chExt cx="3840" cy="240"/>
          </a:xfrm>
        </p:grpSpPr>
        <p:sp>
          <p:nvSpPr>
            <p:cNvPr id="49" name="Rectangle 6" descr="Woven mat"/>
            <p:cNvSpPr>
              <a:spLocks noChangeArrowheads="1"/>
            </p:cNvSpPr>
            <p:nvPr/>
          </p:nvSpPr>
          <p:spPr bwMode="auto">
            <a:xfrm>
              <a:off x="768" y="912"/>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50" name="Rectangle 7" descr="Woven mat"/>
            <p:cNvSpPr>
              <a:spLocks noChangeArrowheads="1"/>
            </p:cNvSpPr>
            <p:nvPr/>
          </p:nvSpPr>
          <p:spPr bwMode="auto">
            <a:xfrm>
              <a:off x="1536" y="912"/>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51" name="Rectangle 8" descr="Woven mat"/>
            <p:cNvSpPr>
              <a:spLocks noChangeArrowheads="1"/>
            </p:cNvSpPr>
            <p:nvPr/>
          </p:nvSpPr>
          <p:spPr bwMode="auto">
            <a:xfrm>
              <a:off x="2304" y="912"/>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52" name="Rectangle 9" descr="Woven mat"/>
            <p:cNvSpPr>
              <a:spLocks noChangeArrowheads="1"/>
            </p:cNvSpPr>
            <p:nvPr/>
          </p:nvSpPr>
          <p:spPr bwMode="auto">
            <a:xfrm>
              <a:off x="3072" y="912"/>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53" name="Rectangle 10" descr="Woven mat"/>
            <p:cNvSpPr>
              <a:spLocks noChangeArrowheads="1"/>
            </p:cNvSpPr>
            <p:nvPr/>
          </p:nvSpPr>
          <p:spPr bwMode="auto">
            <a:xfrm>
              <a:off x="3840" y="912"/>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grpSp>
      <p:grpSp>
        <p:nvGrpSpPr>
          <p:cNvPr id="54" name="Group 36"/>
          <p:cNvGrpSpPr>
            <a:grpSpLocks/>
          </p:cNvGrpSpPr>
          <p:nvPr/>
        </p:nvGrpSpPr>
        <p:grpSpPr bwMode="auto">
          <a:xfrm>
            <a:off x="914400" y="2286000"/>
            <a:ext cx="7315200" cy="838200"/>
            <a:chOff x="576" y="1248"/>
            <a:chExt cx="4608" cy="528"/>
          </a:xfrm>
        </p:grpSpPr>
        <p:sp>
          <p:nvSpPr>
            <p:cNvPr id="55" name="Line 19"/>
            <p:cNvSpPr>
              <a:spLocks noChangeShapeType="1"/>
            </p:cNvSpPr>
            <p:nvPr/>
          </p:nvSpPr>
          <p:spPr bwMode="auto">
            <a:xfrm>
              <a:off x="576" y="1680"/>
              <a:ext cx="4608" cy="0"/>
            </a:xfrm>
            <a:prstGeom prst="line">
              <a:avLst/>
            </a:prstGeom>
            <a:noFill/>
            <a:ln w="38100">
              <a:solidFill>
                <a:schemeClr val="tx1"/>
              </a:solidFill>
              <a:round/>
              <a:headEnd/>
              <a:tailEnd/>
            </a:ln>
          </p:spPr>
          <p:txBody>
            <a:bodyPr anchor="ctr">
              <a:spAutoFit/>
            </a:bodyPr>
            <a:lstStyle/>
            <a:p>
              <a:endParaRPr lang="en-AU">
                <a:latin typeface="Arial" panose="020B0604020202020204" pitchFamily="34" charset="0"/>
                <a:cs typeface="Arial" panose="020B0604020202020204" pitchFamily="34" charset="0"/>
              </a:endParaRPr>
            </a:p>
          </p:txBody>
        </p:sp>
        <p:sp>
          <p:nvSpPr>
            <p:cNvPr id="56" name="Line 20"/>
            <p:cNvSpPr>
              <a:spLocks noChangeShapeType="1"/>
            </p:cNvSpPr>
            <p:nvPr/>
          </p:nvSpPr>
          <p:spPr bwMode="auto">
            <a:xfrm>
              <a:off x="576" y="1536"/>
              <a:ext cx="0" cy="240"/>
            </a:xfrm>
            <a:prstGeom prst="line">
              <a:avLst/>
            </a:prstGeom>
            <a:noFill/>
            <a:ln w="28575">
              <a:solidFill>
                <a:schemeClr val="tx1"/>
              </a:solidFill>
              <a:round/>
              <a:headEnd/>
              <a:tailEnd/>
            </a:ln>
          </p:spPr>
          <p:txBody>
            <a:bodyPr wrap="none" anchor="ctr">
              <a:spAutoFit/>
            </a:bodyPr>
            <a:lstStyle/>
            <a:p>
              <a:endParaRPr lang="en-AU">
                <a:latin typeface="Arial" panose="020B0604020202020204" pitchFamily="34" charset="0"/>
                <a:cs typeface="Arial" panose="020B0604020202020204" pitchFamily="34" charset="0"/>
              </a:endParaRPr>
            </a:p>
          </p:txBody>
        </p:sp>
        <p:sp>
          <p:nvSpPr>
            <p:cNvPr id="57" name="Line 21"/>
            <p:cNvSpPr>
              <a:spLocks noChangeShapeType="1"/>
            </p:cNvSpPr>
            <p:nvPr/>
          </p:nvSpPr>
          <p:spPr bwMode="auto">
            <a:xfrm>
              <a:off x="5184" y="1248"/>
              <a:ext cx="0" cy="528"/>
            </a:xfrm>
            <a:prstGeom prst="line">
              <a:avLst/>
            </a:prstGeom>
            <a:noFill/>
            <a:ln w="28575">
              <a:solidFill>
                <a:schemeClr val="tx1"/>
              </a:solidFill>
              <a:round/>
              <a:headEnd/>
              <a:tailEnd/>
            </a:ln>
          </p:spPr>
          <p:txBody>
            <a:bodyPr anchor="ctr">
              <a:spAutoFit/>
            </a:bodyPr>
            <a:lstStyle/>
            <a:p>
              <a:endParaRPr lang="en-AU">
                <a:latin typeface="Arial" panose="020B0604020202020204" pitchFamily="34" charset="0"/>
                <a:cs typeface="Arial" panose="020B0604020202020204" pitchFamily="34" charset="0"/>
              </a:endParaRPr>
            </a:p>
          </p:txBody>
        </p:sp>
        <p:sp>
          <p:nvSpPr>
            <p:cNvPr id="58" name="Text Box 22"/>
            <p:cNvSpPr txBox="1">
              <a:spLocks noChangeArrowheads="1"/>
            </p:cNvSpPr>
            <p:nvPr/>
          </p:nvSpPr>
          <p:spPr bwMode="auto">
            <a:xfrm>
              <a:off x="2544" y="1487"/>
              <a:ext cx="656" cy="213"/>
            </a:xfrm>
            <a:prstGeom prst="rect">
              <a:avLst/>
            </a:prstGeom>
            <a:noFill/>
            <a:ln w="9525">
              <a:noFill/>
              <a:miter lim="800000"/>
              <a:headEnd/>
              <a:tailEnd/>
            </a:ln>
          </p:spPr>
          <p:txBody>
            <a:bodyPr wrap="none" anchor="ctr">
              <a:spAutoFit/>
            </a:bodyPr>
            <a:lstStyle/>
            <a:p>
              <a:r>
                <a:rPr lang="en-AU" sz="1600" dirty="0" smtClean="0">
                  <a:latin typeface="Arial" panose="020B0604020202020204" pitchFamily="34" charset="0"/>
                  <a:cs typeface="Arial" panose="020B0604020202020204" pitchFamily="34" charset="0"/>
                </a:rPr>
                <a:t>6000 mm</a:t>
              </a:r>
              <a:endParaRPr lang="en-AU" sz="1600" dirty="0">
                <a:latin typeface="Arial" panose="020B0604020202020204" pitchFamily="34" charset="0"/>
                <a:cs typeface="Arial" panose="020B0604020202020204" pitchFamily="34" charset="0"/>
              </a:endParaRPr>
            </a:p>
          </p:txBody>
        </p:sp>
      </p:grpSp>
      <p:grpSp>
        <p:nvGrpSpPr>
          <p:cNvPr id="59" name="Group 42"/>
          <p:cNvGrpSpPr>
            <a:grpSpLocks/>
          </p:cNvGrpSpPr>
          <p:nvPr/>
        </p:nvGrpSpPr>
        <p:grpSpPr bwMode="auto">
          <a:xfrm>
            <a:off x="914400" y="2019300"/>
            <a:ext cx="7326313" cy="1638300"/>
            <a:chOff x="576" y="1272"/>
            <a:chExt cx="4615" cy="1032"/>
          </a:xfrm>
        </p:grpSpPr>
        <p:grpSp>
          <p:nvGrpSpPr>
            <p:cNvPr id="60" name="Group 35"/>
            <p:cNvGrpSpPr>
              <a:grpSpLocks/>
            </p:cNvGrpSpPr>
            <p:nvPr/>
          </p:nvGrpSpPr>
          <p:grpSpPr bwMode="auto">
            <a:xfrm>
              <a:off x="576" y="2064"/>
              <a:ext cx="4608" cy="240"/>
              <a:chOff x="624" y="1776"/>
              <a:chExt cx="4608" cy="240"/>
            </a:xfrm>
          </p:grpSpPr>
          <p:sp>
            <p:nvSpPr>
              <p:cNvPr id="62" name="Rectangle 24" descr="Woven mat"/>
              <p:cNvSpPr>
                <a:spLocks noChangeArrowheads="1"/>
              </p:cNvSpPr>
              <p:nvPr/>
            </p:nvSpPr>
            <p:spPr bwMode="auto">
              <a:xfrm>
                <a:off x="624" y="1776"/>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63" name="Rectangle 27" descr="Woven mat"/>
              <p:cNvSpPr>
                <a:spLocks noChangeArrowheads="1"/>
              </p:cNvSpPr>
              <p:nvPr/>
            </p:nvSpPr>
            <p:spPr bwMode="auto">
              <a:xfrm>
                <a:off x="1392" y="1776"/>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64" name="Rectangle 28" descr="Woven mat"/>
              <p:cNvSpPr>
                <a:spLocks noChangeArrowheads="1"/>
              </p:cNvSpPr>
              <p:nvPr/>
            </p:nvSpPr>
            <p:spPr bwMode="auto">
              <a:xfrm>
                <a:off x="2160" y="1776"/>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65" name="Rectangle 29" descr="Woven mat"/>
              <p:cNvSpPr>
                <a:spLocks noChangeArrowheads="1"/>
              </p:cNvSpPr>
              <p:nvPr/>
            </p:nvSpPr>
            <p:spPr bwMode="auto">
              <a:xfrm>
                <a:off x="2928" y="1776"/>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66" name="Rectangle 30" descr="Woven mat"/>
              <p:cNvSpPr>
                <a:spLocks noChangeArrowheads="1"/>
              </p:cNvSpPr>
              <p:nvPr/>
            </p:nvSpPr>
            <p:spPr bwMode="auto">
              <a:xfrm>
                <a:off x="3696" y="1776"/>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sp>
            <p:nvSpPr>
              <p:cNvPr id="67" name="Rectangle 31" descr="Woven mat"/>
              <p:cNvSpPr>
                <a:spLocks noChangeArrowheads="1"/>
              </p:cNvSpPr>
              <p:nvPr/>
            </p:nvSpPr>
            <p:spPr bwMode="auto">
              <a:xfrm>
                <a:off x="4464" y="1776"/>
                <a:ext cx="768" cy="240"/>
              </a:xfrm>
              <a:prstGeom prst="rect">
                <a:avLst/>
              </a:prstGeom>
              <a:blipFill dpi="0" rotWithShape="0">
                <a:blip r:embed="rId2" cstate="print"/>
                <a:srcRect/>
                <a:tile tx="0" ty="0" sx="100000" sy="100000" flip="none" algn="tl"/>
              </a:blipFill>
              <a:ln w="19050">
                <a:solidFill>
                  <a:schemeClr val="tx1"/>
                </a:solidFill>
                <a:miter lim="800000"/>
                <a:headEnd/>
                <a:tailEnd/>
              </a:ln>
            </p:spPr>
            <p:txBody>
              <a:bodyPr wrap="none" anchor="ctr">
                <a:spAutoFit/>
              </a:bodyPr>
              <a:lstStyle/>
              <a:p>
                <a:endParaRPr lang="en-AU"/>
              </a:p>
            </p:txBody>
          </p:sp>
        </p:grpSp>
        <p:cxnSp>
          <p:nvCxnSpPr>
            <p:cNvPr id="61" name="AutoShape 40"/>
            <p:cNvCxnSpPr>
              <a:cxnSpLocks noChangeShapeType="1"/>
              <a:stCxn id="53" idx="3"/>
              <a:endCxn id="67" idx="3"/>
            </p:cNvCxnSpPr>
            <p:nvPr/>
          </p:nvCxnSpPr>
          <p:spPr bwMode="auto">
            <a:xfrm>
              <a:off x="5190" y="1272"/>
              <a:ext cx="1" cy="912"/>
            </a:xfrm>
            <a:prstGeom prst="curvedConnector3">
              <a:avLst>
                <a:gd name="adj1" fmla="val 13800005"/>
              </a:avLst>
            </a:prstGeom>
            <a:noFill/>
            <a:ln w="76200">
              <a:solidFill>
                <a:srgbClr val="006600"/>
              </a:solidFill>
              <a:round/>
              <a:headEnd/>
              <a:tailEnd type="triangle" w="med" len="med"/>
            </a:ln>
          </p:spPr>
        </p:cxnSp>
      </p:grpSp>
      <p:grpSp>
        <p:nvGrpSpPr>
          <p:cNvPr id="68" name="Group 3"/>
          <p:cNvGrpSpPr>
            <a:grpSpLocks/>
          </p:cNvGrpSpPr>
          <p:nvPr/>
        </p:nvGrpSpPr>
        <p:grpSpPr bwMode="auto">
          <a:xfrm>
            <a:off x="7876066" y="3777758"/>
            <a:ext cx="3839004" cy="2572670"/>
            <a:chOff x="703" y="845"/>
            <a:chExt cx="4445" cy="3245"/>
          </a:xfrm>
        </p:grpSpPr>
        <p:pic>
          <p:nvPicPr>
            <p:cNvPr id="69"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3" y="845"/>
              <a:ext cx="2086" cy="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61" y="845"/>
              <a:ext cx="2087" cy="1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3" y="2478"/>
              <a:ext cx="2086" cy="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061" y="2523"/>
              <a:ext cx="2087" cy="1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3" name="Rectangle 3"/>
          <p:cNvSpPr txBox="1">
            <a:spLocks noChangeArrowheads="1"/>
          </p:cNvSpPr>
          <p:nvPr/>
        </p:nvSpPr>
        <p:spPr>
          <a:xfrm>
            <a:off x="914400" y="3813762"/>
            <a:ext cx="6610350" cy="1143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AU" sz="2000" dirty="0"/>
              <a:t>An effective depth </a:t>
            </a:r>
            <a:r>
              <a:rPr lang="en-AU" sz="2000" dirty="0" smtClean="0"/>
              <a:t>filter</a:t>
            </a:r>
          </a:p>
          <a:p>
            <a:pPr>
              <a:lnSpc>
                <a:spcPct val="100000"/>
              </a:lnSpc>
            </a:pPr>
            <a:r>
              <a:rPr lang="en-AU" sz="2000" dirty="0" smtClean="0"/>
              <a:t>Particulate </a:t>
            </a:r>
            <a:r>
              <a:rPr lang="en-AU" sz="2000" dirty="0"/>
              <a:t>fouling often remains and is difficult to </a:t>
            </a:r>
            <a:r>
              <a:rPr lang="en-AU" sz="2000" dirty="0" smtClean="0"/>
              <a:t>remove</a:t>
            </a:r>
            <a:endParaRPr lang="en-AU" sz="2000" dirty="0"/>
          </a:p>
        </p:txBody>
      </p:sp>
    </p:spTree>
    <p:extLst>
      <p:ext uri="{BB962C8B-B14F-4D97-AF65-F5344CB8AC3E}">
        <p14:creationId xmlns:p14="http://schemas.microsoft.com/office/powerpoint/2010/main" val="315587620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685800" y="541964"/>
            <a:ext cx="10379243" cy="533400"/>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sz="2800"/>
              <a:t>Silt Density Index (SDI)</a:t>
            </a:r>
          </a:p>
        </p:txBody>
      </p:sp>
      <p:sp>
        <p:nvSpPr>
          <p:cNvPr id="99331" name="Rectangle 3"/>
          <p:cNvSpPr>
            <a:spLocks noGrp="1" noChangeArrowheads="1"/>
          </p:cNvSpPr>
          <p:nvPr>
            <p:ph type="body" idx="4294967295"/>
          </p:nvPr>
        </p:nvSpPr>
        <p:spPr>
          <a:xfrm>
            <a:off x="685800" y="1258888"/>
            <a:ext cx="7086600" cy="5105400"/>
          </a:xfrm>
          <a:noFill/>
        </p:spPr>
        <p:txBody>
          <a:bodyPr/>
          <a:lstStyle/>
          <a:p>
            <a:pPr algn="just" eaLnBrk="1" hangingPunct="1">
              <a:buFontTx/>
              <a:buNone/>
            </a:pPr>
            <a:r>
              <a:rPr lang="en-US" sz="2000" dirty="0">
                <a:cs typeface="Times New Roman" pitchFamily="18" charset="0"/>
              </a:rPr>
              <a:t>    A calculated number based on filtration of a sample through a 0.45 micron filter pad.  SDI readings are used to indicate the “fouling” tendency of a water for use as RO </a:t>
            </a:r>
            <a:r>
              <a:rPr lang="en-US" sz="2000" dirty="0" err="1">
                <a:cs typeface="Times New Roman" pitchFamily="18" charset="0"/>
              </a:rPr>
              <a:t>feedwater</a:t>
            </a:r>
            <a:r>
              <a:rPr lang="en-US" sz="2000" dirty="0">
                <a:cs typeface="Times New Roman" pitchFamily="18" charset="0"/>
              </a:rPr>
              <a:t>. </a:t>
            </a:r>
          </a:p>
          <a:p>
            <a:pPr algn="just" eaLnBrk="1" hangingPunct="1">
              <a:buFontTx/>
              <a:buNone/>
            </a:pPr>
            <a:r>
              <a:rPr lang="en-US" sz="2000" dirty="0">
                <a:cs typeface="Times New Roman" pitchFamily="18" charset="0"/>
              </a:rPr>
              <a:t>  </a:t>
            </a:r>
          </a:p>
          <a:p>
            <a:pPr algn="just" eaLnBrk="1" hangingPunct="1">
              <a:buFontTx/>
              <a:buNone/>
            </a:pPr>
            <a:r>
              <a:rPr lang="en-US" sz="2000" dirty="0">
                <a:cs typeface="Times New Roman" pitchFamily="18" charset="0"/>
              </a:rPr>
              <a:t>    SDI is calculated by following formula:</a:t>
            </a:r>
          </a:p>
          <a:p>
            <a:pPr algn="just" eaLnBrk="1" hangingPunct="1">
              <a:buFontTx/>
              <a:buNone/>
            </a:pPr>
            <a:r>
              <a:rPr lang="en-US" sz="2000" dirty="0">
                <a:cs typeface="Times New Roman" pitchFamily="18" charset="0"/>
              </a:rPr>
              <a:t>                           100 (1 – T</a:t>
            </a:r>
            <a:r>
              <a:rPr lang="en-US" sz="2000" baseline="-25000" dirty="0">
                <a:cs typeface="Times New Roman" pitchFamily="18" charset="0"/>
              </a:rPr>
              <a:t>1</a:t>
            </a:r>
            <a:r>
              <a:rPr lang="en-US" sz="2000" dirty="0">
                <a:cs typeface="Times New Roman" pitchFamily="18" charset="0"/>
              </a:rPr>
              <a:t>/T</a:t>
            </a:r>
            <a:r>
              <a:rPr lang="en-US" sz="2000" baseline="-25000" dirty="0">
                <a:cs typeface="Times New Roman" pitchFamily="18" charset="0"/>
              </a:rPr>
              <a:t>2</a:t>
            </a:r>
            <a:r>
              <a:rPr lang="en-US" sz="2000" dirty="0">
                <a:cs typeface="Times New Roman" pitchFamily="18" charset="0"/>
              </a:rPr>
              <a:t>)</a:t>
            </a:r>
          </a:p>
          <a:p>
            <a:pPr algn="just" eaLnBrk="1" hangingPunct="1">
              <a:buFontTx/>
              <a:buNone/>
            </a:pPr>
            <a:r>
              <a:rPr lang="en-US" sz="2000" dirty="0">
                <a:cs typeface="Times New Roman" pitchFamily="18" charset="0"/>
              </a:rPr>
              <a:t>SDI</a:t>
            </a:r>
            <a:r>
              <a:rPr lang="en-US" sz="2000" baseline="-25000" dirty="0">
                <a:cs typeface="Times New Roman" pitchFamily="18" charset="0"/>
              </a:rPr>
              <a:t>15</a:t>
            </a:r>
            <a:r>
              <a:rPr lang="en-US" sz="2000" dirty="0">
                <a:cs typeface="Times New Roman" pitchFamily="18" charset="0"/>
              </a:rPr>
              <a:t> =                           15</a:t>
            </a:r>
          </a:p>
          <a:p>
            <a:pPr algn="just" eaLnBrk="1" hangingPunct="1">
              <a:buFontTx/>
              <a:buNone/>
            </a:pPr>
            <a:r>
              <a:rPr lang="en-US" sz="2000" dirty="0">
                <a:cs typeface="Times New Roman" pitchFamily="18" charset="0"/>
              </a:rPr>
              <a:t>     </a:t>
            </a:r>
            <a:r>
              <a:rPr lang="en-US" sz="1600" dirty="0">
                <a:cs typeface="Times New Roman" pitchFamily="18" charset="0"/>
              </a:rPr>
              <a:t>Where T</a:t>
            </a:r>
            <a:r>
              <a:rPr lang="en-US" sz="1600" baseline="-25000" dirty="0">
                <a:cs typeface="Times New Roman" pitchFamily="18" charset="0"/>
              </a:rPr>
              <a:t>1</a:t>
            </a:r>
            <a:r>
              <a:rPr lang="en-US" sz="1600" dirty="0">
                <a:cs typeface="Times New Roman" pitchFamily="18" charset="0"/>
              </a:rPr>
              <a:t> is time in seconds to filter initial 500 ml</a:t>
            </a:r>
          </a:p>
          <a:p>
            <a:pPr algn="just" eaLnBrk="1" hangingPunct="1">
              <a:buFontTx/>
              <a:buNone/>
            </a:pPr>
            <a:r>
              <a:rPr lang="en-US" sz="1600" dirty="0">
                <a:cs typeface="Times New Roman" pitchFamily="18" charset="0"/>
              </a:rPr>
              <a:t>                  T</a:t>
            </a:r>
            <a:r>
              <a:rPr lang="en-US" sz="1600" baseline="-25000" dirty="0">
                <a:cs typeface="Times New Roman" pitchFamily="18" charset="0"/>
              </a:rPr>
              <a:t>2</a:t>
            </a:r>
            <a:r>
              <a:rPr lang="en-US" sz="1600" dirty="0">
                <a:cs typeface="Times New Roman" pitchFamily="18" charset="0"/>
              </a:rPr>
              <a:t> is time in seconds to filter final 500 ml</a:t>
            </a:r>
          </a:p>
          <a:p>
            <a:pPr algn="just" eaLnBrk="1" hangingPunct="1">
              <a:buFontTx/>
              <a:buNone/>
            </a:pPr>
            <a:r>
              <a:rPr lang="en-US" sz="2000" dirty="0">
                <a:cs typeface="Times New Roman" pitchFamily="18" charset="0"/>
              </a:rPr>
              <a:t>      Start taking 2</a:t>
            </a:r>
            <a:r>
              <a:rPr lang="en-US" sz="2000" baseline="30000" dirty="0">
                <a:cs typeface="Times New Roman" pitchFamily="18" charset="0"/>
              </a:rPr>
              <a:t>nd</a:t>
            </a:r>
            <a:r>
              <a:rPr lang="en-US" sz="2000" dirty="0">
                <a:cs typeface="Times New Roman" pitchFamily="18" charset="0"/>
              </a:rPr>
              <a:t> sample after 15 mins</a:t>
            </a:r>
          </a:p>
        </p:txBody>
      </p:sp>
      <p:sp>
        <p:nvSpPr>
          <p:cNvPr id="99332" name="Line 4"/>
          <p:cNvSpPr>
            <a:spLocks noChangeShapeType="1"/>
          </p:cNvSpPr>
          <p:nvPr/>
        </p:nvSpPr>
        <p:spPr bwMode="auto">
          <a:xfrm>
            <a:off x="2549741" y="3675052"/>
            <a:ext cx="1981200" cy="0"/>
          </a:xfrm>
          <a:prstGeom prst="line">
            <a:avLst/>
          </a:prstGeom>
          <a:noFill/>
          <a:ln w="38100">
            <a:solidFill>
              <a:schemeClr val="tx1"/>
            </a:solidFill>
            <a:round/>
            <a:headEnd/>
            <a:tailEnd/>
          </a:ln>
        </p:spPr>
        <p:txBody>
          <a:bodyPr/>
          <a:lstStyle/>
          <a:p>
            <a:endParaRPr lang="en-AU"/>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65486" y="1498478"/>
            <a:ext cx="4450263" cy="4591095"/>
          </a:xfrm>
          <a:prstGeom prst="rect">
            <a:avLst/>
          </a:prstGeom>
        </p:spPr>
      </p:pic>
      <p:sp>
        <p:nvSpPr>
          <p:cNvPr id="6" name="TextBox 5"/>
          <p:cNvSpPr txBox="1"/>
          <p:nvPr/>
        </p:nvSpPr>
        <p:spPr>
          <a:xfrm>
            <a:off x="9512202" y="6087289"/>
            <a:ext cx="2634054"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Courtesy Separation Processes </a:t>
            </a:r>
            <a:r>
              <a:rPr lang="en-US" sz="1200" dirty="0" smtClean="0">
                <a:latin typeface="Arial" panose="020B0604020202020204" pitchFamily="34" charset="0"/>
                <a:cs typeface="Arial" panose="020B0604020202020204" pitchFamily="34" charset="0"/>
              </a:rPr>
              <a:t>Inc.</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9151982"/>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Text Box 1027"/>
          <p:cNvSpPr>
            <a:spLocks noGrp="1" noChangeArrowheads="1"/>
          </p:cNvSpPr>
          <p:nvPr>
            <p:ph type="title"/>
          </p:nvPr>
        </p:nvSpPr>
        <p:spPr>
          <a:xfrm>
            <a:off x="685800" y="541964"/>
            <a:ext cx="10379243" cy="533400"/>
          </a:xfrm>
          <a:prstGeom prst="rect">
            <a:avLst/>
          </a:prstGeo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sz="2800" dirty="0" smtClean="0"/>
              <a:t>Pre-Treatment </a:t>
            </a:r>
            <a:r>
              <a:rPr lang="en-US" sz="2800" dirty="0"/>
              <a:t>R</a:t>
            </a:r>
            <a:r>
              <a:rPr lang="en-US" sz="2800" dirty="0" smtClean="0"/>
              <a:t>equirements</a:t>
            </a:r>
            <a:endParaRPr lang="en-US" sz="2800" dirty="0"/>
          </a:p>
        </p:txBody>
      </p:sp>
      <p:sp>
        <p:nvSpPr>
          <p:cNvPr id="114690" name="Rectangle 1026"/>
          <p:cNvSpPr>
            <a:spLocks noGrp="1" noChangeArrowheads="1"/>
          </p:cNvSpPr>
          <p:nvPr>
            <p:ph type="body" idx="4294967295"/>
          </p:nvPr>
        </p:nvSpPr>
        <p:spPr>
          <a:xfrm>
            <a:off x="507396" y="1452562"/>
            <a:ext cx="6760179" cy="4841911"/>
          </a:xfrm>
          <a:prstGeom prst="rect">
            <a:avLst/>
          </a:prstGeom>
        </p:spPr>
        <p:txBody>
          <a:bodyPr>
            <a:noAutofit/>
          </a:bodyPr>
          <a:lstStyle/>
          <a:p>
            <a:pPr marL="0" indent="0" defTabSz="933450">
              <a:lnSpc>
                <a:spcPct val="120000"/>
              </a:lnSpc>
              <a:spcBef>
                <a:spcPts val="0"/>
              </a:spcBef>
              <a:buNone/>
            </a:pPr>
            <a:r>
              <a:rPr lang="en-AU" sz="2000" b="1" dirty="0" smtClean="0"/>
              <a:t>Cartridge </a:t>
            </a:r>
            <a:r>
              <a:rPr lang="en-AU" sz="2000" b="1" dirty="0"/>
              <a:t>F</a:t>
            </a:r>
            <a:r>
              <a:rPr lang="en-AU" sz="2000" b="1" dirty="0" smtClean="0"/>
              <a:t>ilters </a:t>
            </a:r>
            <a:r>
              <a:rPr lang="en-AU" sz="2000" b="1" dirty="0"/>
              <a:t>(5-40 micron)</a:t>
            </a:r>
          </a:p>
          <a:p>
            <a:pPr marL="571500" lvl="1" indent="-171450" defTabSz="933450">
              <a:lnSpc>
                <a:spcPct val="120000"/>
              </a:lnSpc>
              <a:spcBef>
                <a:spcPts val="0"/>
              </a:spcBef>
            </a:pPr>
            <a:r>
              <a:rPr lang="en-AU" sz="1800" dirty="0"/>
              <a:t>Typically used on ground water </a:t>
            </a:r>
          </a:p>
          <a:p>
            <a:pPr marL="800100" lvl="2" defTabSz="933450">
              <a:lnSpc>
                <a:spcPct val="120000"/>
              </a:lnSpc>
              <a:spcBef>
                <a:spcPts val="0"/>
              </a:spcBef>
              <a:buFont typeface="Arial" panose="020B0604020202020204" pitchFamily="34" charset="0"/>
              <a:buChar char="–"/>
            </a:pPr>
            <a:r>
              <a:rPr lang="en-AU" sz="1400" dirty="0"/>
              <a:t>SDI feed water 3-5</a:t>
            </a:r>
          </a:p>
          <a:p>
            <a:pPr marL="800100" lvl="2" defTabSz="933450">
              <a:lnSpc>
                <a:spcPct val="120000"/>
              </a:lnSpc>
              <a:spcBef>
                <a:spcPts val="0"/>
              </a:spcBef>
              <a:buFont typeface="Arial" panose="020B0604020202020204" pitchFamily="34" charset="0"/>
              <a:buChar char="–"/>
            </a:pPr>
            <a:r>
              <a:rPr lang="en-AU" sz="1400" dirty="0"/>
              <a:t>SDI product &lt; 3</a:t>
            </a:r>
          </a:p>
          <a:p>
            <a:pPr marL="0" indent="0" defTabSz="933450">
              <a:lnSpc>
                <a:spcPct val="120000"/>
              </a:lnSpc>
              <a:spcBef>
                <a:spcPts val="0"/>
              </a:spcBef>
              <a:buNone/>
            </a:pPr>
            <a:r>
              <a:rPr lang="en-AU" sz="2000" b="1" dirty="0"/>
              <a:t>Media </a:t>
            </a:r>
            <a:r>
              <a:rPr lang="en-AU" sz="2000" b="1" dirty="0" smtClean="0"/>
              <a:t>Filters </a:t>
            </a:r>
            <a:r>
              <a:rPr lang="en-AU" sz="2000" b="1" dirty="0"/>
              <a:t>(conventional or direct)</a:t>
            </a:r>
          </a:p>
          <a:p>
            <a:pPr marL="571500" lvl="1" indent="-171450" defTabSz="933450">
              <a:lnSpc>
                <a:spcPct val="120000"/>
              </a:lnSpc>
              <a:spcBef>
                <a:spcPts val="0"/>
              </a:spcBef>
            </a:pPr>
            <a:r>
              <a:rPr lang="en-AU" sz="1800" dirty="0"/>
              <a:t>Some surface waters</a:t>
            </a:r>
          </a:p>
          <a:p>
            <a:pPr marL="571500" lvl="1" indent="-171450" defTabSz="933450">
              <a:lnSpc>
                <a:spcPct val="120000"/>
              </a:lnSpc>
              <a:spcBef>
                <a:spcPts val="0"/>
              </a:spcBef>
            </a:pPr>
            <a:r>
              <a:rPr lang="en-AU" sz="1800" dirty="0"/>
              <a:t>Some </a:t>
            </a:r>
            <a:r>
              <a:rPr lang="en-AU" sz="1800" dirty="0" err="1"/>
              <a:t>groundwaters</a:t>
            </a:r>
            <a:r>
              <a:rPr lang="en-AU" sz="1800" dirty="0"/>
              <a:t> (where Iron &amp; aluminium removal required)</a:t>
            </a:r>
          </a:p>
          <a:p>
            <a:pPr marL="571500" lvl="1" indent="-171450" defTabSz="933450">
              <a:lnSpc>
                <a:spcPct val="120000"/>
              </a:lnSpc>
              <a:spcBef>
                <a:spcPts val="0"/>
              </a:spcBef>
            </a:pPr>
            <a:r>
              <a:rPr lang="en-AU" sz="1800" dirty="0"/>
              <a:t>Seawater desalination</a:t>
            </a:r>
          </a:p>
          <a:p>
            <a:pPr marL="800100" lvl="2" defTabSz="933450">
              <a:lnSpc>
                <a:spcPct val="120000"/>
              </a:lnSpc>
              <a:spcBef>
                <a:spcPts val="0"/>
              </a:spcBef>
              <a:buFont typeface="Arial" panose="020B0604020202020204" pitchFamily="34" charset="0"/>
              <a:buChar char="–"/>
            </a:pPr>
            <a:r>
              <a:rPr lang="en-AU" sz="1400" dirty="0"/>
              <a:t>SDI Feedwater &gt; 6</a:t>
            </a:r>
          </a:p>
          <a:p>
            <a:pPr marL="0" indent="0" defTabSz="933450">
              <a:lnSpc>
                <a:spcPct val="120000"/>
              </a:lnSpc>
              <a:spcBef>
                <a:spcPts val="0"/>
              </a:spcBef>
              <a:buNone/>
            </a:pPr>
            <a:r>
              <a:rPr lang="en-AU" sz="2000" b="1" dirty="0"/>
              <a:t>Membrane Filtration</a:t>
            </a:r>
          </a:p>
          <a:p>
            <a:pPr marL="571500" lvl="1" indent="-171450" defTabSz="933450">
              <a:lnSpc>
                <a:spcPct val="120000"/>
              </a:lnSpc>
              <a:spcBef>
                <a:spcPts val="0"/>
              </a:spcBef>
            </a:pPr>
            <a:r>
              <a:rPr lang="en-AU" sz="1600" dirty="0"/>
              <a:t>Water reuse – </a:t>
            </a:r>
            <a:r>
              <a:rPr lang="en-AU" sz="1600" b="1" dirty="0"/>
              <a:t>should be &lt; 3 to maintain RO warranty in reuse </a:t>
            </a:r>
            <a:r>
              <a:rPr lang="en-AU" sz="1600" b="1" dirty="0" smtClean="0"/>
              <a:t>applications</a:t>
            </a:r>
            <a:endParaRPr lang="en-AU" sz="1600" b="1" dirty="0"/>
          </a:p>
          <a:p>
            <a:pPr marL="571500" lvl="1" indent="-171450" defTabSz="933450">
              <a:lnSpc>
                <a:spcPct val="120000"/>
              </a:lnSpc>
              <a:spcBef>
                <a:spcPts val="0"/>
              </a:spcBef>
            </a:pPr>
            <a:r>
              <a:rPr lang="en-AU" sz="1600" dirty="0"/>
              <a:t>Seawater</a:t>
            </a:r>
          </a:p>
          <a:p>
            <a:pPr marL="800100" lvl="2" defTabSz="933450">
              <a:lnSpc>
                <a:spcPct val="120000"/>
              </a:lnSpc>
              <a:spcBef>
                <a:spcPts val="0"/>
              </a:spcBef>
              <a:buFont typeface="Arial" panose="020B0604020202020204" pitchFamily="34" charset="0"/>
              <a:buChar char="–"/>
            </a:pPr>
            <a:r>
              <a:rPr lang="en-AU" sz="1400" dirty="0"/>
              <a:t>SDI Feedwater &gt; 6</a:t>
            </a:r>
          </a:p>
          <a:p>
            <a:pPr marL="349250" indent="-349250" defTabSz="933450">
              <a:lnSpc>
                <a:spcPct val="120000"/>
              </a:lnSpc>
              <a:spcBef>
                <a:spcPts val="0"/>
              </a:spcBef>
            </a:pPr>
            <a:endParaRPr lang="en-AU" sz="2000" dirty="0"/>
          </a:p>
          <a:p>
            <a:pPr marL="349250" indent="-349250" defTabSz="933450">
              <a:lnSpc>
                <a:spcPct val="120000"/>
              </a:lnSpc>
              <a:spcBef>
                <a:spcPts val="0"/>
              </a:spcBef>
            </a:pPr>
            <a:endParaRPr lang="en-AU" sz="2000" dirty="0"/>
          </a:p>
          <a:p>
            <a:pPr marL="349250" indent="-349250" defTabSz="933450">
              <a:lnSpc>
                <a:spcPct val="120000"/>
              </a:lnSpc>
              <a:spcBef>
                <a:spcPts val="0"/>
              </a:spcBef>
            </a:pPr>
            <a:endParaRPr lang="en-AU" sz="2000"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01615" y="551723"/>
            <a:ext cx="1360738" cy="1586789"/>
          </a:xfrm>
          <a:prstGeom prst="rect">
            <a:avLst/>
          </a:prstGeom>
        </p:spPr>
      </p:pic>
      <p:pic>
        <p:nvPicPr>
          <p:cNvPr id="5" name="Picture 6" descr="SEQ_desal_IMG_007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53394" y="2600809"/>
            <a:ext cx="2630536" cy="1756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74577" y="4611557"/>
            <a:ext cx="2630620" cy="1598726"/>
          </a:xfrm>
          <a:prstGeom prst="rect">
            <a:avLst/>
          </a:prstGeom>
          <a:noFill/>
          <a:ln w="9525">
            <a:noFill/>
            <a:miter lim="800000"/>
            <a:headEnd/>
            <a:tailEnd/>
          </a:ln>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8176026" y="742752"/>
            <a:ext cx="1606308" cy="1204731"/>
          </a:xfrm>
          <a:prstGeom prst="rect">
            <a:avLst/>
          </a:prstGeom>
        </p:spPr>
      </p:pic>
      <p:pic>
        <p:nvPicPr>
          <p:cNvPr id="8" name="Content Placeholder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00000">
            <a:off x="9566185" y="743983"/>
            <a:ext cx="1616156" cy="1212117"/>
          </a:xfrm>
          <a:prstGeom prst="rect">
            <a:avLst/>
          </a:prstGeom>
        </p:spPr>
      </p:pic>
    </p:spTree>
    <p:extLst>
      <p:ext uri="{BB962C8B-B14F-4D97-AF65-F5344CB8AC3E}">
        <p14:creationId xmlns:p14="http://schemas.microsoft.com/office/powerpoint/2010/main" val="5785792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8229600" cy="530352"/>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altLang="en-US" sz="2800" dirty="0"/>
              <a:t>Scaling and Fouling of RO Membranes</a:t>
            </a:r>
            <a:endParaRPr lang="en-US" sz="2800" dirty="0"/>
          </a:p>
        </p:txBody>
      </p:sp>
      <p:sp>
        <p:nvSpPr>
          <p:cNvPr id="3" name="Rectangle 3"/>
          <p:cNvSpPr txBox="1">
            <a:spLocks noChangeArrowheads="1"/>
          </p:cNvSpPr>
          <p:nvPr/>
        </p:nvSpPr>
        <p:spPr>
          <a:xfrm>
            <a:off x="1236057" y="3529161"/>
            <a:ext cx="10108883" cy="2799821"/>
          </a:xfrm>
          <a:prstGeom prst="rect">
            <a:avLst/>
          </a:prstGeom>
        </p:spPr>
        <p:txBody>
          <a:bodyPr/>
          <a:lstStyle>
            <a:lvl1pPr marL="342900" indent="-342900" algn="l" defTabSz="914400" rtl="0" eaLnBrk="1" latinLnBrk="0" hangingPunct="1">
              <a:spcBef>
                <a:spcPct val="20000"/>
              </a:spcBef>
              <a:buFont typeface="Wingdings" pitchFamily="2" charset="2"/>
              <a:buChar char="§"/>
              <a:defRPr sz="2400" b="1" kern="1200">
                <a:solidFill>
                  <a:schemeClr val="tx1"/>
                </a:solidFill>
                <a:effectLst/>
                <a:latin typeface="Arial" pitchFamily="34" charset="0"/>
                <a:ea typeface="+mn-ea"/>
                <a:cs typeface="Arial" pitchFamily="34" charset="0"/>
              </a:defRPr>
            </a:lvl1pPr>
            <a:lvl2pPr marL="742950" indent="-285750" algn="l" defTabSz="914400" rtl="0" eaLnBrk="1" latinLnBrk="0" hangingPunct="1">
              <a:spcBef>
                <a:spcPct val="20000"/>
              </a:spcBef>
              <a:buFont typeface="Wingdings" pitchFamily="2" charset="2"/>
              <a:buChar char="§"/>
              <a:defRPr sz="2000" b="1" kern="1200">
                <a:solidFill>
                  <a:schemeClr val="tx1"/>
                </a:solidFill>
                <a:effectLst/>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000" b="1" kern="1200">
                <a:solidFill>
                  <a:schemeClr val="tx1"/>
                </a:solidFill>
                <a:effectLst/>
                <a:latin typeface="Arial" pitchFamily="34" charset="0"/>
                <a:ea typeface="+mn-ea"/>
                <a:cs typeface="Arial" pitchFamily="34" charset="0"/>
              </a:defRPr>
            </a:lvl3pPr>
            <a:lvl4pPr marL="1600200" indent="-228600" algn="l" defTabSz="914400" rtl="0" eaLnBrk="1" latinLnBrk="0" hangingPunct="1">
              <a:spcBef>
                <a:spcPct val="20000"/>
              </a:spcBef>
              <a:buFont typeface="Wingdings" pitchFamily="2" charset="2"/>
              <a:buChar char="§"/>
              <a:defRPr sz="2000" b="1" kern="1200">
                <a:solidFill>
                  <a:schemeClr val="tx1"/>
                </a:solidFill>
                <a:effectLst/>
                <a:latin typeface="Arial" pitchFamily="34" charset="0"/>
                <a:ea typeface="+mn-ea"/>
                <a:cs typeface="Arial" pitchFamily="34" charset="0"/>
              </a:defRPr>
            </a:lvl4pPr>
            <a:lvl5pPr marL="2057400" indent="-228600" algn="l" defTabSz="914400" rtl="0" eaLnBrk="1" latinLnBrk="0" hangingPunct="1">
              <a:spcBef>
                <a:spcPct val="20000"/>
              </a:spcBef>
              <a:buFont typeface="Wingdings" pitchFamily="2" charset="2"/>
              <a:buChar char="§"/>
              <a:defRPr sz="2000" b="1" kern="1200">
                <a:solidFill>
                  <a:schemeClr val="tx1"/>
                </a:solidFill>
                <a:effectLst/>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None/>
            </a:pPr>
            <a:r>
              <a:rPr lang="en-US" altLang="en-US" sz="1800" dirty="0"/>
              <a:t>Scaling – A</a:t>
            </a:r>
            <a:r>
              <a:rPr lang="en-US" altLang="en-US" sz="1800" dirty="0" smtClean="0"/>
              <a:t> </a:t>
            </a:r>
            <a:r>
              <a:rPr lang="en-US" altLang="en-US" sz="1800" dirty="0"/>
              <a:t>chemical “scale” similar to what occurs in a water heater or </a:t>
            </a:r>
            <a:r>
              <a:rPr lang="en-US" altLang="en-US" sz="1800" dirty="0" smtClean="0"/>
              <a:t>boiler</a:t>
            </a:r>
            <a:endParaRPr lang="en-US" altLang="en-US" sz="1800" dirty="0"/>
          </a:p>
          <a:p>
            <a:pPr marL="514350" lvl="2">
              <a:lnSpc>
                <a:spcPct val="80000"/>
              </a:lnSpc>
              <a:buFont typeface="Arial" panose="020B0604020202020204" pitchFamily="34" charset="0"/>
              <a:buChar char="–"/>
            </a:pPr>
            <a:r>
              <a:rPr lang="en-US" altLang="en-US" sz="1800" b="0" dirty="0"/>
              <a:t>Generally occurs at back end of RO system – last few elements.</a:t>
            </a:r>
          </a:p>
          <a:p>
            <a:pPr marL="0" indent="0">
              <a:lnSpc>
                <a:spcPct val="80000"/>
              </a:lnSpc>
              <a:buNone/>
            </a:pPr>
            <a:endParaRPr lang="en-US" altLang="en-US" sz="1800" dirty="0"/>
          </a:p>
          <a:p>
            <a:pPr marL="0" indent="0">
              <a:lnSpc>
                <a:spcPct val="80000"/>
              </a:lnSpc>
              <a:buNone/>
            </a:pPr>
            <a:r>
              <a:rPr lang="en-US" altLang="en-US" sz="1800" dirty="0" smtClean="0"/>
              <a:t>Fouling </a:t>
            </a:r>
            <a:r>
              <a:rPr lang="en-US" altLang="en-US" sz="1800" dirty="0"/>
              <a:t>– </a:t>
            </a:r>
            <a:r>
              <a:rPr lang="en-US" altLang="en-US" sz="1800" dirty="0" smtClean="0"/>
              <a:t>More </a:t>
            </a:r>
            <a:r>
              <a:rPr lang="en-US" altLang="en-US" sz="1800" dirty="0"/>
              <a:t>generic </a:t>
            </a:r>
            <a:r>
              <a:rPr lang="en-US" altLang="en-US" sz="1800" dirty="0" smtClean="0"/>
              <a:t>term</a:t>
            </a:r>
            <a:endParaRPr lang="en-US" altLang="en-US" sz="1800" dirty="0"/>
          </a:p>
          <a:p>
            <a:pPr marL="514350" lvl="2">
              <a:lnSpc>
                <a:spcPct val="80000"/>
              </a:lnSpc>
              <a:buFont typeface="Arial" panose="020B0604020202020204" pitchFamily="34" charset="0"/>
              <a:buChar char="–"/>
            </a:pPr>
            <a:r>
              <a:rPr lang="en-US" altLang="en-US" sz="1800" b="0" dirty="0"/>
              <a:t>Suspended solids, colloids, microorganisms, and organic </a:t>
            </a:r>
            <a:r>
              <a:rPr lang="en-US" altLang="en-US" sz="1800" b="0" dirty="0" smtClean="0"/>
              <a:t>chemicals</a:t>
            </a:r>
            <a:endParaRPr lang="en-US" altLang="en-US" sz="1800" b="0" dirty="0"/>
          </a:p>
          <a:p>
            <a:pPr marL="514350" lvl="2">
              <a:lnSpc>
                <a:spcPct val="80000"/>
              </a:lnSpc>
              <a:buFont typeface="Arial" panose="020B0604020202020204" pitchFamily="34" charset="0"/>
              <a:buChar char="–"/>
            </a:pPr>
            <a:r>
              <a:rPr lang="en-US" altLang="en-US" sz="1800" b="0" dirty="0"/>
              <a:t>Can occur at front end (lead elements) or back end or </a:t>
            </a:r>
            <a:r>
              <a:rPr lang="en-US" altLang="en-US" sz="1800" b="0" dirty="0" smtClean="0"/>
              <a:t>overall</a:t>
            </a:r>
            <a:endParaRPr lang="en-US" altLang="en-US" sz="1800" b="0" dirty="0"/>
          </a:p>
          <a:p>
            <a:pPr marL="0" indent="0">
              <a:lnSpc>
                <a:spcPct val="80000"/>
              </a:lnSpc>
              <a:buNone/>
            </a:pPr>
            <a:endParaRPr lang="en-US" altLang="en-US" sz="1800" dirty="0"/>
          </a:p>
          <a:p>
            <a:pPr marL="0" indent="0">
              <a:lnSpc>
                <a:spcPct val="80000"/>
              </a:lnSpc>
              <a:buNone/>
            </a:pPr>
            <a:r>
              <a:rPr lang="en-US" altLang="en-US" sz="1800" dirty="0" smtClean="0"/>
              <a:t>Both </a:t>
            </a:r>
            <a:r>
              <a:rPr lang="en-US" altLang="en-US" sz="1800" dirty="0"/>
              <a:t>scaling and fouling effect permeate flow, pressure </a:t>
            </a:r>
            <a:r>
              <a:rPr lang="en-US" altLang="en-US" sz="1800" dirty="0" smtClean="0"/>
              <a:t>and </a:t>
            </a:r>
            <a:r>
              <a:rPr lang="en-US" altLang="en-US" sz="1800" dirty="0"/>
              <a:t>can effect permeate </a:t>
            </a:r>
            <a:r>
              <a:rPr lang="en-US" altLang="en-US" sz="1800" dirty="0" smtClean="0"/>
              <a:t>quality</a:t>
            </a:r>
            <a:endParaRPr lang="en-US" altLang="en-US" sz="1800" dirty="0"/>
          </a:p>
        </p:txBody>
      </p:sp>
      <p:pic>
        <p:nvPicPr>
          <p:cNvPr id="4" name="Picture 3"/>
          <p:cNvPicPr>
            <a:picLocks noChangeAspect="1"/>
          </p:cNvPicPr>
          <p:nvPr/>
        </p:nvPicPr>
        <p:blipFill>
          <a:blip r:embed="rId3"/>
          <a:stretch>
            <a:fillRect/>
          </a:stretch>
        </p:blipFill>
        <p:spPr>
          <a:xfrm>
            <a:off x="2221070" y="1243918"/>
            <a:ext cx="3109182" cy="2111173"/>
          </a:xfrm>
          <a:prstGeom prst="rect">
            <a:avLst/>
          </a:prstGeom>
        </p:spPr>
      </p:pic>
      <p:grpSp>
        <p:nvGrpSpPr>
          <p:cNvPr id="5" name="Group 4"/>
          <p:cNvGrpSpPr/>
          <p:nvPr/>
        </p:nvGrpSpPr>
        <p:grpSpPr>
          <a:xfrm>
            <a:off x="6427317" y="1250238"/>
            <a:ext cx="2730322" cy="2111174"/>
            <a:chOff x="1219200" y="1371600"/>
            <a:chExt cx="6781800" cy="5105400"/>
          </a:xfrm>
        </p:grpSpPr>
        <p:pic>
          <p:nvPicPr>
            <p:cNvPr id="6" name="Picture 8" descr="C:\Users\eowens\Desktop\DSC0045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19200" y="13716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C:\Users\eowens\Desktop\DSC0044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48200" y="13716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C:\Users\eowens\Desktop\DSC0044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219200" y="39624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C:\Users\eowens\Desktop\DSC00450.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648200" y="39624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2694755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1028"/>
          <p:cNvSpPr>
            <a:spLocks noChangeArrowheads="1"/>
          </p:cNvSpPr>
          <p:nvPr/>
        </p:nvSpPr>
        <p:spPr bwMode="auto">
          <a:xfrm>
            <a:off x="685800" y="1342104"/>
            <a:ext cx="7159625" cy="5336846"/>
          </a:xfrm>
          <a:prstGeom prst="rect">
            <a:avLst/>
          </a:prstGeom>
          <a:noFill/>
          <a:ln w="9525">
            <a:noFill/>
            <a:miter lim="800000"/>
            <a:headEnd/>
            <a:tailEnd/>
          </a:ln>
        </p:spPr>
        <p:txBody>
          <a:bodyPr>
            <a:spAutoFit/>
          </a:bodyPr>
          <a:lstStyle/>
          <a:p>
            <a:pPr marL="342900" indent="-342900">
              <a:spcBef>
                <a:spcPct val="20000"/>
              </a:spcBef>
            </a:pPr>
            <a:r>
              <a:rPr lang="en-AU" sz="2400" b="1" dirty="0">
                <a:latin typeface="Arial" pitchFamily="34" charset="0"/>
              </a:rPr>
              <a:t>Main </a:t>
            </a:r>
            <a:r>
              <a:rPr lang="en-AU" sz="2400" b="1" dirty="0" smtClean="0">
                <a:latin typeface="Arial" pitchFamily="34" charset="0"/>
              </a:rPr>
              <a:t>culprits</a:t>
            </a:r>
            <a:endParaRPr lang="en-AU" sz="2400" b="1" dirty="0">
              <a:latin typeface="Arial" pitchFamily="34" charset="0"/>
            </a:endParaRPr>
          </a:p>
          <a:p>
            <a:pPr marL="342900" indent="-228600">
              <a:spcBef>
                <a:spcPct val="20000"/>
              </a:spcBef>
              <a:buFont typeface="Arial" panose="020B0604020202020204" pitchFamily="34" charset="0"/>
              <a:buChar char="–"/>
            </a:pPr>
            <a:r>
              <a:rPr lang="en-AU" sz="2400" dirty="0">
                <a:latin typeface="Arial" pitchFamily="34" charset="0"/>
              </a:rPr>
              <a:t>Alkaline scales: CaCO</a:t>
            </a:r>
            <a:r>
              <a:rPr lang="en-AU" sz="2400" baseline="-25000" dirty="0">
                <a:latin typeface="Arial" pitchFamily="34" charset="0"/>
              </a:rPr>
              <a:t>3</a:t>
            </a:r>
            <a:r>
              <a:rPr lang="en-AU" sz="2400" dirty="0">
                <a:latin typeface="Arial" pitchFamily="34" charset="0"/>
              </a:rPr>
              <a:t> / Mg(OH)</a:t>
            </a:r>
            <a:r>
              <a:rPr lang="en-AU" sz="2400" baseline="-25000" dirty="0">
                <a:latin typeface="Arial" pitchFamily="34" charset="0"/>
              </a:rPr>
              <a:t>2</a:t>
            </a:r>
          </a:p>
          <a:p>
            <a:pPr marL="342900" indent="-228600">
              <a:spcBef>
                <a:spcPct val="20000"/>
              </a:spcBef>
              <a:buFont typeface="Arial" panose="020B0604020202020204" pitchFamily="34" charset="0"/>
              <a:buChar char="–"/>
            </a:pPr>
            <a:r>
              <a:rPr lang="en-AU" sz="2400" dirty="0">
                <a:latin typeface="Arial" pitchFamily="34" charset="0"/>
              </a:rPr>
              <a:t>Non-alkaline: CaSO</a:t>
            </a:r>
            <a:r>
              <a:rPr lang="en-AU" sz="2400" baseline="-25000" dirty="0">
                <a:latin typeface="Arial" pitchFamily="34" charset="0"/>
              </a:rPr>
              <a:t>4</a:t>
            </a:r>
            <a:endParaRPr lang="en-AU" sz="2400" dirty="0">
              <a:latin typeface="Arial" pitchFamily="34" charset="0"/>
            </a:endParaRPr>
          </a:p>
          <a:p>
            <a:pPr marL="342900" indent="-228600">
              <a:spcBef>
                <a:spcPct val="20000"/>
              </a:spcBef>
              <a:buFont typeface="Arial" panose="020B0604020202020204" pitchFamily="34" charset="0"/>
              <a:buChar char="–"/>
            </a:pPr>
            <a:r>
              <a:rPr lang="en-AU" sz="2400" dirty="0">
                <a:latin typeface="Arial" pitchFamily="34" charset="0"/>
              </a:rPr>
              <a:t>Sparingly soluble: BaSO</a:t>
            </a:r>
            <a:r>
              <a:rPr lang="en-AU" sz="2400" baseline="-25000" dirty="0">
                <a:latin typeface="Arial" pitchFamily="34" charset="0"/>
              </a:rPr>
              <a:t>4</a:t>
            </a:r>
            <a:r>
              <a:rPr lang="en-AU" sz="2400" dirty="0">
                <a:latin typeface="Arial" pitchFamily="34" charset="0"/>
              </a:rPr>
              <a:t>/SrSO</a:t>
            </a:r>
            <a:r>
              <a:rPr lang="en-AU" sz="2400" baseline="-25000" dirty="0">
                <a:latin typeface="Arial" pitchFamily="34" charset="0"/>
              </a:rPr>
              <a:t>4</a:t>
            </a:r>
            <a:r>
              <a:rPr lang="en-AU" sz="2400" dirty="0">
                <a:latin typeface="Arial" pitchFamily="34" charset="0"/>
              </a:rPr>
              <a:t>/CaF</a:t>
            </a:r>
            <a:r>
              <a:rPr lang="en-AU" sz="2400" baseline="-25000" dirty="0">
                <a:latin typeface="Arial" pitchFamily="34" charset="0"/>
              </a:rPr>
              <a:t>2</a:t>
            </a:r>
          </a:p>
          <a:p>
            <a:pPr marL="342900" indent="-228600">
              <a:spcBef>
                <a:spcPct val="20000"/>
              </a:spcBef>
              <a:buFont typeface="Arial" panose="020B0604020202020204" pitchFamily="34" charset="0"/>
              <a:buChar char="–"/>
            </a:pPr>
            <a:r>
              <a:rPr lang="en-AU" sz="2400" dirty="0">
                <a:latin typeface="Arial" pitchFamily="34" charset="0"/>
              </a:rPr>
              <a:t>Silica (gel &amp; colloidal)</a:t>
            </a:r>
          </a:p>
          <a:p>
            <a:pPr marL="342900" indent="-228600">
              <a:spcBef>
                <a:spcPct val="20000"/>
              </a:spcBef>
              <a:buFont typeface="Arial" panose="020B0604020202020204" pitchFamily="34" charset="0"/>
              <a:buChar char="–"/>
            </a:pPr>
            <a:r>
              <a:rPr lang="en-AU" sz="2400" dirty="0">
                <a:latin typeface="Arial" pitchFamily="34" charset="0"/>
              </a:rPr>
              <a:t>Ca</a:t>
            </a:r>
            <a:r>
              <a:rPr lang="en-AU" sz="2400" baseline="-25000" dirty="0">
                <a:latin typeface="Arial" pitchFamily="34" charset="0"/>
              </a:rPr>
              <a:t>3</a:t>
            </a:r>
            <a:r>
              <a:rPr lang="en-AU" sz="2400" dirty="0">
                <a:latin typeface="Arial" pitchFamily="34" charset="0"/>
              </a:rPr>
              <a:t>(PO</a:t>
            </a:r>
            <a:r>
              <a:rPr lang="en-AU" sz="2400" baseline="-25000" dirty="0">
                <a:latin typeface="Arial" pitchFamily="34" charset="0"/>
              </a:rPr>
              <a:t>4</a:t>
            </a:r>
            <a:r>
              <a:rPr lang="en-AU" sz="2400" dirty="0">
                <a:latin typeface="Arial" pitchFamily="34" charset="0"/>
              </a:rPr>
              <a:t>)</a:t>
            </a:r>
            <a:r>
              <a:rPr lang="en-AU" sz="2400" baseline="-25000" dirty="0">
                <a:latin typeface="Arial" pitchFamily="34" charset="0"/>
              </a:rPr>
              <a:t>2</a:t>
            </a:r>
            <a:r>
              <a:rPr lang="en-AU" sz="2400" dirty="0">
                <a:latin typeface="Arial" pitchFamily="34" charset="0"/>
              </a:rPr>
              <a:t> – (Water Reuse)</a:t>
            </a:r>
          </a:p>
          <a:p>
            <a:pPr marL="342900" indent="-342900">
              <a:spcBef>
                <a:spcPct val="20000"/>
              </a:spcBef>
            </a:pPr>
            <a:endParaRPr lang="en-AU" sz="2400" dirty="0">
              <a:latin typeface="Arial" pitchFamily="34" charset="0"/>
            </a:endParaRPr>
          </a:p>
          <a:p>
            <a:pPr marL="342900" indent="-342900">
              <a:spcBef>
                <a:spcPct val="20000"/>
              </a:spcBef>
            </a:pPr>
            <a:r>
              <a:rPr lang="en-AU" sz="2400" b="1" dirty="0">
                <a:latin typeface="Arial" pitchFamily="34" charset="0"/>
              </a:rPr>
              <a:t>Control </a:t>
            </a:r>
            <a:r>
              <a:rPr lang="en-AU" sz="2400" b="1" dirty="0" smtClean="0">
                <a:latin typeface="Arial" pitchFamily="34" charset="0"/>
              </a:rPr>
              <a:t>techniques</a:t>
            </a:r>
            <a:endParaRPr lang="en-AU" sz="2400" b="1" dirty="0">
              <a:latin typeface="Arial" pitchFamily="34" charset="0"/>
            </a:endParaRPr>
          </a:p>
          <a:p>
            <a:pPr marL="342900" indent="-228600">
              <a:spcBef>
                <a:spcPct val="20000"/>
              </a:spcBef>
              <a:buFont typeface="Arial" panose="020B0604020202020204" pitchFamily="34" charset="0"/>
              <a:buChar char="–"/>
            </a:pPr>
            <a:r>
              <a:rPr lang="en-AU" sz="2400" dirty="0" err="1">
                <a:latin typeface="Arial" pitchFamily="34" charset="0"/>
              </a:rPr>
              <a:t>Antiscalant</a:t>
            </a:r>
            <a:r>
              <a:rPr lang="en-AU" sz="2400" dirty="0">
                <a:latin typeface="Arial" pitchFamily="34" charset="0"/>
              </a:rPr>
              <a:t> (threshold inhibitor)</a:t>
            </a:r>
          </a:p>
          <a:p>
            <a:pPr marL="342900" indent="-228600">
              <a:spcBef>
                <a:spcPct val="20000"/>
              </a:spcBef>
              <a:buFont typeface="Arial" panose="020B0604020202020204" pitchFamily="34" charset="0"/>
              <a:buChar char="–"/>
            </a:pPr>
            <a:r>
              <a:rPr lang="en-AU" sz="2400" dirty="0">
                <a:latin typeface="Arial" pitchFamily="34" charset="0"/>
              </a:rPr>
              <a:t>pH Control (usually acid dosing)</a:t>
            </a:r>
          </a:p>
          <a:p>
            <a:pPr marL="342900" indent="-228600">
              <a:spcBef>
                <a:spcPct val="20000"/>
              </a:spcBef>
              <a:buFont typeface="Arial" panose="020B0604020202020204" pitchFamily="34" charset="0"/>
              <a:buChar char="–"/>
            </a:pPr>
            <a:r>
              <a:rPr lang="en-AU" sz="2400" dirty="0">
                <a:latin typeface="Arial" pitchFamily="34" charset="0"/>
              </a:rPr>
              <a:t>Limit maximum recovery</a:t>
            </a:r>
          </a:p>
          <a:p>
            <a:pPr marL="342900" indent="-342900">
              <a:spcBef>
                <a:spcPct val="20000"/>
              </a:spcBef>
              <a:buFontTx/>
              <a:buChar char="•"/>
            </a:pPr>
            <a:endParaRPr lang="en-AU" sz="2400" dirty="0">
              <a:latin typeface="Arial" pitchFamily="34" charset="0"/>
            </a:endParaRPr>
          </a:p>
        </p:txBody>
      </p:sp>
      <p:sp>
        <p:nvSpPr>
          <p:cNvPr id="104452" name="Title 4"/>
          <p:cNvSpPr>
            <a:spLocks noGrp="1"/>
          </p:cNvSpPr>
          <p:nvPr>
            <p:ph type="title"/>
          </p:nvPr>
        </p:nvSpPr>
        <p:spPr>
          <a:xfrm>
            <a:off x="685800" y="541964"/>
            <a:ext cx="10379243" cy="533400"/>
          </a:xfrm>
        </p:spPr>
        <p:txBody>
          <a:bodyPr>
            <a:normAutofit fontScale="90000"/>
          </a:bodyPr>
          <a:lstStyle/>
          <a:p>
            <a:r>
              <a:rPr lang="en-AU" dirty="0"/>
              <a:t>Scaling</a:t>
            </a:r>
          </a:p>
        </p:txBody>
      </p:sp>
      <p:grpSp>
        <p:nvGrpSpPr>
          <p:cNvPr id="2" name="Group 1"/>
          <p:cNvGrpSpPr/>
          <p:nvPr/>
        </p:nvGrpSpPr>
        <p:grpSpPr>
          <a:xfrm>
            <a:off x="6816892" y="2051887"/>
            <a:ext cx="3970421" cy="3168315"/>
            <a:chOff x="1219200" y="1371600"/>
            <a:chExt cx="6781800" cy="5105400"/>
          </a:xfrm>
        </p:grpSpPr>
        <p:pic>
          <p:nvPicPr>
            <p:cNvPr id="5" name="Picture 8" descr="C:\Users\eowens\Desktop\DSC0045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19200" y="13716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C:\Users\eowens\Desktop\DSC0044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8200" y="13716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C:\Users\eowens\Desktop\DSC0044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19200" y="39624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C:\Users\eowens\Desktop\DSC0045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48200" y="39624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6774053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8229600" cy="530352"/>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altLang="en-US" sz="2800" dirty="0"/>
              <a:t>Anti-</a:t>
            </a:r>
            <a:r>
              <a:rPr lang="en-US" altLang="en-US" sz="2800" dirty="0" err="1"/>
              <a:t>scalant</a:t>
            </a:r>
            <a:r>
              <a:rPr lang="en-US" altLang="en-US" sz="2800" dirty="0"/>
              <a:t> (Threshold Inhibitor)</a:t>
            </a:r>
            <a:endParaRPr lang="en-US" sz="2800" dirty="0"/>
          </a:p>
        </p:txBody>
      </p:sp>
      <p:sp>
        <p:nvSpPr>
          <p:cNvPr id="3" name="Rectangle 4"/>
          <p:cNvSpPr txBox="1">
            <a:spLocks noChangeArrowheads="1"/>
          </p:cNvSpPr>
          <p:nvPr/>
        </p:nvSpPr>
        <p:spPr>
          <a:xfrm>
            <a:off x="1524000" y="1210512"/>
            <a:ext cx="7010400" cy="4525963"/>
          </a:xfrm>
          <a:prstGeom prst="rect">
            <a:avLst/>
          </a:prstGeom>
          <a:noFill/>
        </p:spPr>
        <p:txBody>
          <a:bodyPr lIns="90488" tIns="44450" rIns="90488" bIns="44450"/>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buNone/>
            </a:pPr>
            <a:r>
              <a:rPr lang="en-US" altLang="en-US" sz="2400" dirty="0">
                <a:latin typeface="Arial" panose="020B0604020202020204" pitchFamily="34" charset="0"/>
                <a:cs typeface="Arial" panose="020B0604020202020204" pitchFamily="34" charset="0"/>
              </a:rPr>
              <a:t>Inhibits Precipitation of sparingly soluble salts in the RO concentrate stream</a:t>
            </a:r>
          </a:p>
          <a:p>
            <a:pPr marL="400050" lvl="1" indent="0">
              <a:buNone/>
            </a:pPr>
            <a:endParaRPr lang="en-US" altLang="en-US" sz="2400" dirty="0">
              <a:latin typeface="Arial" panose="020B0604020202020204" pitchFamily="34" charset="0"/>
              <a:cs typeface="Arial" panose="020B0604020202020204" pitchFamily="34" charset="0"/>
            </a:endParaRPr>
          </a:p>
          <a:p>
            <a:pPr lvl="2">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Calcium Carbonate (CaCO</a:t>
            </a:r>
            <a:r>
              <a:rPr lang="en-US" altLang="en-US" sz="2000" baseline="-25000" dirty="0">
                <a:latin typeface="Arial" panose="020B0604020202020204" pitchFamily="34" charset="0"/>
                <a:cs typeface="Arial" panose="020B0604020202020204" pitchFamily="34" charset="0"/>
              </a:rPr>
              <a:t>3</a:t>
            </a:r>
            <a:r>
              <a:rPr lang="en-US" altLang="en-US" sz="2000" dirty="0">
                <a:latin typeface="Arial" panose="020B0604020202020204" pitchFamily="34" charset="0"/>
                <a:cs typeface="Arial" panose="020B0604020202020204" pitchFamily="34" charset="0"/>
              </a:rPr>
              <a:t>)</a:t>
            </a:r>
          </a:p>
          <a:p>
            <a:pPr lvl="2">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Calcium Sulfate (CaSO</a:t>
            </a:r>
            <a:r>
              <a:rPr lang="en-US" altLang="en-US" sz="2000" baseline="-25000" dirty="0">
                <a:latin typeface="Arial" panose="020B0604020202020204" pitchFamily="34" charset="0"/>
                <a:cs typeface="Arial" panose="020B0604020202020204" pitchFamily="34" charset="0"/>
              </a:rPr>
              <a:t>4</a:t>
            </a:r>
            <a:r>
              <a:rPr lang="en-US" altLang="en-US" sz="2000" dirty="0">
                <a:latin typeface="Arial" panose="020B0604020202020204" pitchFamily="34" charset="0"/>
                <a:cs typeface="Arial" panose="020B0604020202020204" pitchFamily="34" charset="0"/>
              </a:rPr>
              <a:t>)</a:t>
            </a:r>
          </a:p>
          <a:p>
            <a:pPr lvl="2">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Barium Sulfate (BaSO</a:t>
            </a:r>
            <a:r>
              <a:rPr lang="en-US" altLang="en-US" sz="2000" baseline="-25000" dirty="0">
                <a:latin typeface="Arial" panose="020B0604020202020204" pitchFamily="34" charset="0"/>
                <a:cs typeface="Arial" panose="020B0604020202020204" pitchFamily="34" charset="0"/>
              </a:rPr>
              <a:t>4</a:t>
            </a:r>
            <a:r>
              <a:rPr lang="en-US" altLang="en-US" sz="2000" dirty="0">
                <a:latin typeface="Arial" panose="020B0604020202020204" pitchFamily="34" charset="0"/>
                <a:cs typeface="Arial" panose="020B0604020202020204" pitchFamily="34" charset="0"/>
              </a:rPr>
              <a:t>)</a:t>
            </a:r>
          </a:p>
          <a:p>
            <a:pPr lvl="2">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Silica (SiO</a:t>
            </a:r>
            <a:r>
              <a:rPr lang="en-US" altLang="en-US" sz="2000" baseline="-25000" dirty="0">
                <a:latin typeface="Arial" panose="020B0604020202020204" pitchFamily="34" charset="0"/>
                <a:cs typeface="Arial" panose="020B0604020202020204" pitchFamily="34" charset="0"/>
              </a:rPr>
              <a:t>2</a:t>
            </a:r>
            <a:r>
              <a:rPr lang="en-US" altLang="en-US" sz="2000" dirty="0">
                <a:latin typeface="Arial" panose="020B0604020202020204" pitchFamily="34" charset="0"/>
                <a:cs typeface="Arial" panose="020B0604020202020204" pitchFamily="34" charset="0"/>
              </a:rPr>
              <a:t>)</a:t>
            </a:r>
          </a:p>
        </p:txBody>
      </p:sp>
      <p:pic>
        <p:nvPicPr>
          <p:cNvPr id="6" name="Picture 5"/>
          <p:cNvPicPr>
            <a:picLocks noChangeAspect="1"/>
          </p:cNvPicPr>
          <p:nvPr/>
        </p:nvPicPr>
        <p:blipFill>
          <a:blip r:embed="rId3"/>
          <a:stretch>
            <a:fillRect/>
          </a:stretch>
        </p:blipFill>
        <p:spPr>
          <a:xfrm>
            <a:off x="5737060" y="2835151"/>
            <a:ext cx="2409825" cy="1266825"/>
          </a:xfrm>
          <a:prstGeom prst="rect">
            <a:avLst/>
          </a:prstGeom>
        </p:spPr>
      </p:pic>
      <p:pic>
        <p:nvPicPr>
          <p:cNvPr id="7" name="Picture 6"/>
          <p:cNvPicPr>
            <a:picLocks noChangeAspect="1"/>
          </p:cNvPicPr>
          <p:nvPr/>
        </p:nvPicPr>
        <p:blipFill>
          <a:blip r:embed="rId3"/>
          <a:stretch>
            <a:fillRect/>
          </a:stretch>
        </p:blipFill>
        <p:spPr>
          <a:xfrm>
            <a:off x="7084847" y="1568326"/>
            <a:ext cx="2409825" cy="1266825"/>
          </a:xfrm>
          <a:prstGeom prst="rect">
            <a:avLst/>
          </a:prstGeom>
        </p:spPr>
      </p:pic>
      <p:pic>
        <p:nvPicPr>
          <p:cNvPr id="4" name="Picture 3"/>
          <p:cNvPicPr>
            <a:picLocks noChangeAspect="1"/>
          </p:cNvPicPr>
          <p:nvPr/>
        </p:nvPicPr>
        <p:blipFill>
          <a:blip r:embed="rId4"/>
          <a:stretch>
            <a:fillRect/>
          </a:stretch>
        </p:blipFill>
        <p:spPr>
          <a:xfrm>
            <a:off x="2151346" y="4336139"/>
            <a:ext cx="7171428" cy="1390476"/>
          </a:xfrm>
          <a:prstGeom prst="rect">
            <a:avLst/>
          </a:prstGeom>
        </p:spPr>
      </p:pic>
    </p:spTree>
    <p:extLst>
      <p:ext uri="{BB962C8B-B14F-4D97-AF65-F5344CB8AC3E}">
        <p14:creationId xmlns:p14="http://schemas.microsoft.com/office/powerpoint/2010/main" val="39172104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685800" y="541964"/>
            <a:ext cx="10379243" cy="533400"/>
          </a:xfrm>
        </p:spPr>
        <p:txBody>
          <a:bodyPr/>
          <a:lstStyle/>
          <a:p>
            <a:r>
              <a:rPr lang="en-US" sz="2800" dirty="0"/>
              <a:t>RO Membranes – Biological Fouling</a:t>
            </a:r>
            <a:endParaRPr lang="en-AU" sz="2800" dirty="0"/>
          </a:p>
        </p:txBody>
      </p:sp>
      <p:sp>
        <p:nvSpPr>
          <p:cNvPr id="110595" name="Content Placeholder 2"/>
          <p:cNvSpPr>
            <a:spLocks noGrp="1"/>
          </p:cNvSpPr>
          <p:nvPr>
            <p:ph sz="half" idx="4294967295"/>
          </p:nvPr>
        </p:nvSpPr>
        <p:spPr>
          <a:xfrm>
            <a:off x="685800" y="3865929"/>
            <a:ext cx="4524375" cy="2430096"/>
          </a:xfrm>
        </p:spPr>
        <p:txBody>
          <a:bodyPr>
            <a:noAutofit/>
          </a:bodyPr>
          <a:lstStyle/>
          <a:p>
            <a:pPr marL="173038" indent="-173038">
              <a:defRPr/>
            </a:pPr>
            <a:r>
              <a:rPr lang="en-AU" sz="2000" dirty="0"/>
              <a:t>Microorganisms accumulate on membrane surface</a:t>
            </a:r>
          </a:p>
          <a:p>
            <a:pPr marL="173038" indent="-173038">
              <a:defRPr/>
            </a:pPr>
            <a:r>
              <a:rPr lang="en-AU" sz="2000" dirty="0"/>
              <a:t>Extracellular polymers facilitates cake consolidation</a:t>
            </a:r>
          </a:p>
          <a:p>
            <a:pPr marL="173038" indent="-173038">
              <a:defRPr/>
            </a:pPr>
            <a:r>
              <a:rPr lang="en-AU" sz="2000" b="1" dirty="0" smtClean="0"/>
              <a:t>Chloramine </a:t>
            </a:r>
            <a:r>
              <a:rPr lang="en-AU" sz="2000" b="1" dirty="0"/>
              <a:t>useful in wastewater reuse applications to prevent or minimize </a:t>
            </a:r>
            <a:r>
              <a:rPr lang="en-AU" sz="2000" b="1" dirty="0" smtClean="0"/>
              <a:t>biofouling</a:t>
            </a:r>
            <a:endParaRPr lang="en-AU" sz="2000" b="1" dirty="0"/>
          </a:p>
        </p:txBody>
      </p:sp>
      <p:sp>
        <p:nvSpPr>
          <p:cNvPr id="110596" name="Content Placeholder 3"/>
          <p:cNvSpPr>
            <a:spLocks noGrp="1"/>
          </p:cNvSpPr>
          <p:nvPr>
            <p:ph sz="half" idx="4294967295"/>
          </p:nvPr>
        </p:nvSpPr>
        <p:spPr>
          <a:xfrm>
            <a:off x="5972175" y="3865929"/>
            <a:ext cx="5851230" cy="2430096"/>
          </a:xfrm>
        </p:spPr>
        <p:txBody>
          <a:bodyPr vert="horz" lIns="91440" tIns="45720" rIns="91440" bIns="45720" rtlCol="0">
            <a:noAutofit/>
          </a:bodyPr>
          <a:lstStyle/>
          <a:p>
            <a:pPr marL="457200" lvl="1" indent="0">
              <a:buNone/>
            </a:pPr>
            <a:r>
              <a:rPr lang="en-AU" b="1" dirty="0" smtClean="0"/>
              <a:t>Biofilm </a:t>
            </a:r>
            <a:r>
              <a:rPr lang="en-AU" b="1" dirty="0"/>
              <a:t>limits mixing at RO </a:t>
            </a:r>
            <a:r>
              <a:rPr lang="en-AU" b="1" dirty="0" smtClean="0"/>
              <a:t>surface</a:t>
            </a:r>
            <a:endParaRPr lang="en-AU" b="1" dirty="0"/>
          </a:p>
          <a:p>
            <a:pPr marL="914400" lvl="2">
              <a:buFont typeface="Arial" panose="020B0604020202020204" pitchFamily="34" charset="0"/>
              <a:buChar char="–"/>
            </a:pPr>
            <a:r>
              <a:rPr lang="en-AU" dirty="0"/>
              <a:t>More concentration polarisation (increased pressure)</a:t>
            </a:r>
          </a:p>
          <a:p>
            <a:pPr marL="914400" lvl="2">
              <a:buFont typeface="Arial" panose="020B0604020202020204" pitchFamily="34" charset="0"/>
              <a:buChar char="–"/>
            </a:pPr>
            <a:r>
              <a:rPr lang="en-AU" dirty="0"/>
              <a:t>High local concentration of salts (increased transmission/less retention</a:t>
            </a:r>
            <a:r>
              <a:rPr lang="en-AU" dirty="0" smtClean="0"/>
              <a:t>)</a:t>
            </a:r>
            <a:endParaRPr lang="en-AU" sz="1800" dirty="0"/>
          </a:p>
        </p:txBody>
      </p:sp>
      <p:pic>
        <p:nvPicPr>
          <p:cNvPr id="6" name="Picture 5" descr="C:\Users\eowens\Desktop\Photos\DCP_190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89737" y="1415716"/>
            <a:ext cx="3479633" cy="2319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C:\Users\eowens\Desktop\Photos\DCP_191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07783" y="1430185"/>
            <a:ext cx="3317207" cy="2211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339364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685800" y="541964"/>
            <a:ext cx="10379243" cy="533400"/>
          </a:xfrm>
        </p:spPr>
        <p:txBody>
          <a:bodyPr>
            <a:noAutofit/>
          </a:bodyPr>
          <a:lstStyle/>
          <a:p>
            <a:pPr>
              <a:tabLst>
                <a:tab pos="3914775" algn="l"/>
              </a:tabLst>
            </a:pPr>
            <a:r>
              <a:rPr lang="en-AU" sz="2800" dirty="0"/>
              <a:t>Concentration </a:t>
            </a:r>
            <a:r>
              <a:rPr lang="en-AU" sz="2800" dirty="0" smtClean="0"/>
              <a:t>Polarisation</a:t>
            </a:r>
            <a:r>
              <a:rPr lang="en-AU" sz="2800" dirty="0"/>
              <a:t/>
            </a:r>
            <a:br>
              <a:rPr lang="en-AU" sz="2800" dirty="0"/>
            </a:br>
            <a:r>
              <a:rPr lang="en-AU" sz="2800" dirty="0"/>
              <a:t>Membrane Surface Concentration &gt; Brine Concentration</a:t>
            </a:r>
          </a:p>
        </p:txBody>
      </p:sp>
      <p:grpSp>
        <p:nvGrpSpPr>
          <p:cNvPr id="105475" name="Group 27"/>
          <p:cNvGrpSpPr>
            <a:grpSpLocks/>
          </p:cNvGrpSpPr>
          <p:nvPr/>
        </p:nvGrpSpPr>
        <p:grpSpPr bwMode="auto">
          <a:xfrm>
            <a:off x="2278064" y="1817688"/>
            <a:ext cx="7742237" cy="3198812"/>
            <a:chOff x="537" y="1209"/>
            <a:chExt cx="5214" cy="2129"/>
          </a:xfrm>
        </p:grpSpPr>
        <p:sp>
          <p:nvSpPr>
            <p:cNvPr id="105480" name="Rectangle 4"/>
            <p:cNvSpPr>
              <a:spLocks noChangeArrowheads="1"/>
            </p:cNvSpPr>
            <p:nvPr/>
          </p:nvSpPr>
          <p:spPr bwMode="auto">
            <a:xfrm>
              <a:off x="537" y="1209"/>
              <a:ext cx="5214" cy="2129"/>
            </a:xfrm>
            <a:prstGeom prst="rect">
              <a:avLst/>
            </a:prstGeom>
            <a:solidFill>
              <a:srgbClr val="FFFFFF"/>
            </a:solidFill>
            <a:ln w="28575">
              <a:solidFill>
                <a:srgbClr val="000000"/>
              </a:solidFill>
              <a:miter lim="800000"/>
              <a:headEnd/>
              <a:tailEnd/>
            </a:ln>
          </p:spPr>
          <p:txBody>
            <a:bodyPr/>
            <a:lstStyle/>
            <a:p>
              <a:endParaRPr lang="en-AU">
                <a:latin typeface="Arial" panose="020B0604020202020204" pitchFamily="34" charset="0"/>
                <a:cs typeface="Arial" panose="020B0604020202020204" pitchFamily="34" charset="0"/>
              </a:endParaRPr>
            </a:p>
          </p:txBody>
        </p:sp>
        <p:sp>
          <p:nvSpPr>
            <p:cNvPr id="105481" name="Line 5"/>
            <p:cNvSpPr>
              <a:spLocks noChangeShapeType="1"/>
            </p:cNvSpPr>
            <p:nvPr/>
          </p:nvSpPr>
          <p:spPr bwMode="auto">
            <a:xfrm>
              <a:off x="1100" y="2556"/>
              <a:ext cx="3814" cy="1"/>
            </a:xfrm>
            <a:prstGeom prst="line">
              <a:avLst/>
            </a:prstGeom>
            <a:noFill/>
            <a:ln w="28575">
              <a:solidFill>
                <a:srgbClr val="000000"/>
              </a:solidFill>
              <a:round/>
              <a:headEnd/>
              <a:tailEnd/>
            </a:ln>
          </p:spPr>
          <p:txBody>
            <a:bodyPr/>
            <a:lstStyle/>
            <a:p>
              <a:endParaRPr lang="en-AU">
                <a:latin typeface="Arial" panose="020B0604020202020204" pitchFamily="34" charset="0"/>
                <a:cs typeface="Arial" panose="020B0604020202020204" pitchFamily="34" charset="0"/>
              </a:endParaRPr>
            </a:p>
          </p:txBody>
        </p:sp>
        <p:sp>
          <p:nvSpPr>
            <p:cNvPr id="105482" name="Line 6"/>
            <p:cNvSpPr>
              <a:spLocks noChangeShapeType="1"/>
            </p:cNvSpPr>
            <p:nvPr/>
          </p:nvSpPr>
          <p:spPr bwMode="auto">
            <a:xfrm>
              <a:off x="1201" y="2503"/>
              <a:ext cx="3619" cy="1"/>
            </a:xfrm>
            <a:prstGeom prst="line">
              <a:avLst/>
            </a:prstGeom>
            <a:noFill/>
            <a:ln w="65088">
              <a:solidFill>
                <a:srgbClr val="FF0000"/>
              </a:solidFill>
              <a:round/>
              <a:headEnd/>
              <a:tailEnd/>
            </a:ln>
          </p:spPr>
          <p:txBody>
            <a:bodyPr/>
            <a:lstStyle/>
            <a:p>
              <a:endParaRPr lang="en-AU">
                <a:latin typeface="Arial" panose="020B0604020202020204" pitchFamily="34" charset="0"/>
                <a:cs typeface="Arial" panose="020B0604020202020204" pitchFamily="34" charset="0"/>
              </a:endParaRPr>
            </a:p>
          </p:txBody>
        </p:sp>
        <p:sp>
          <p:nvSpPr>
            <p:cNvPr id="105483" name="Line 7"/>
            <p:cNvSpPr>
              <a:spLocks noChangeShapeType="1"/>
            </p:cNvSpPr>
            <p:nvPr/>
          </p:nvSpPr>
          <p:spPr bwMode="auto">
            <a:xfrm>
              <a:off x="1201" y="2429"/>
              <a:ext cx="3619" cy="1"/>
            </a:xfrm>
            <a:prstGeom prst="line">
              <a:avLst/>
            </a:prstGeom>
            <a:noFill/>
            <a:ln w="55563">
              <a:solidFill>
                <a:srgbClr val="FF0000"/>
              </a:solidFill>
              <a:round/>
              <a:headEnd/>
              <a:tailEnd/>
            </a:ln>
          </p:spPr>
          <p:txBody>
            <a:bodyPr/>
            <a:lstStyle/>
            <a:p>
              <a:endParaRPr lang="en-AU">
                <a:latin typeface="Arial" panose="020B0604020202020204" pitchFamily="34" charset="0"/>
                <a:cs typeface="Arial" panose="020B0604020202020204" pitchFamily="34" charset="0"/>
              </a:endParaRPr>
            </a:p>
          </p:txBody>
        </p:sp>
        <p:sp>
          <p:nvSpPr>
            <p:cNvPr id="105484" name="Line 8"/>
            <p:cNvSpPr>
              <a:spLocks noChangeShapeType="1"/>
            </p:cNvSpPr>
            <p:nvPr/>
          </p:nvSpPr>
          <p:spPr bwMode="auto">
            <a:xfrm>
              <a:off x="1201" y="2368"/>
              <a:ext cx="3619" cy="1"/>
            </a:xfrm>
            <a:prstGeom prst="line">
              <a:avLst/>
            </a:prstGeom>
            <a:noFill/>
            <a:ln w="38100">
              <a:solidFill>
                <a:srgbClr val="FF0000"/>
              </a:solidFill>
              <a:round/>
              <a:headEnd/>
              <a:tailEnd/>
            </a:ln>
          </p:spPr>
          <p:txBody>
            <a:bodyPr/>
            <a:lstStyle/>
            <a:p>
              <a:endParaRPr lang="en-AU">
                <a:latin typeface="Arial" panose="020B0604020202020204" pitchFamily="34" charset="0"/>
                <a:cs typeface="Arial" panose="020B0604020202020204" pitchFamily="34" charset="0"/>
              </a:endParaRPr>
            </a:p>
          </p:txBody>
        </p:sp>
        <p:sp>
          <p:nvSpPr>
            <p:cNvPr id="105485" name="Line 9"/>
            <p:cNvSpPr>
              <a:spLocks noChangeShapeType="1"/>
            </p:cNvSpPr>
            <p:nvPr/>
          </p:nvSpPr>
          <p:spPr bwMode="auto">
            <a:xfrm>
              <a:off x="1201" y="2317"/>
              <a:ext cx="3619" cy="1"/>
            </a:xfrm>
            <a:prstGeom prst="line">
              <a:avLst/>
            </a:prstGeom>
            <a:noFill/>
            <a:ln w="19050">
              <a:solidFill>
                <a:srgbClr val="FF0000"/>
              </a:solidFill>
              <a:round/>
              <a:headEnd/>
              <a:tailEnd/>
            </a:ln>
          </p:spPr>
          <p:txBody>
            <a:bodyPr/>
            <a:lstStyle/>
            <a:p>
              <a:endParaRPr lang="en-AU">
                <a:latin typeface="Arial" panose="020B0604020202020204" pitchFamily="34" charset="0"/>
                <a:cs typeface="Arial" panose="020B0604020202020204" pitchFamily="34" charset="0"/>
              </a:endParaRPr>
            </a:p>
          </p:txBody>
        </p:sp>
        <p:sp>
          <p:nvSpPr>
            <p:cNvPr id="105486" name="Line 10"/>
            <p:cNvSpPr>
              <a:spLocks noChangeShapeType="1"/>
            </p:cNvSpPr>
            <p:nvPr/>
          </p:nvSpPr>
          <p:spPr bwMode="auto">
            <a:xfrm>
              <a:off x="1201" y="2267"/>
              <a:ext cx="3619" cy="1"/>
            </a:xfrm>
            <a:prstGeom prst="line">
              <a:avLst/>
            </a:prstGeom>
            <a:noFill/>
            <a:ln w="1588">
              <a:solidFill>
                <a:srgbClr val="FF0000"/>
              </a:solidFill>
              <a:round/>
              <a:headEnd/>
              <a:tailEnd/>
            </a:ln>
          </p:spPr>
          <p:txBody>
            <a:bodyPr/>
            <a:lstStyle/>
            <a:p>
              <a:endParaRPr lang="en-AU">
                <a:latin typeface="Arial" panose="020B0604020202020204" pitchFamily="34" charset="0"/>
                <a:cs typeface="Arial" panose="020B0604020202020204" pitchFamily="34" charset="0"/>
              </a:endParaRPr>
            </a:p>
          </p:txBody>
        </p:sp>
        <p:sp>
          <p:nvSpPr>
            <p:cNvPr id="105487" name="Freeform 11"/>
            <p:cNvSpPr>
              <a:spLocks/>
            </p:cNvSpPr>
            <p:nvPr/>
          </p:nvSpPr>
          <p:spPr bwMode="auto">
            <a:xfrm>
              <a:off x="1588" y="2597"/>
              <a:ext cx="341" cy="379"/>
            </a:xfrm>
            <a:custGeom>
              <a:avLst/>
              <a:gdLst>
                <a:gd name="T0" fmla="*/ 11 w 680"/>
                <a:gd name="T1" fmla="*/ 0 h 757"/>
                <a:gd name="T2" fmla="*/ 11 w 680"/>
                <a:gd name="T3" fmla="*/ 27 h 757"/>
                <a:gd name="T4" fmla="*/ 32 w 680"/>
                <a:gd name="T5" fmla="*/ 34 h 757"/>
                <a:gd name="T6" fmla="*/ 34 w 680"/>
                <a:gd name="T7" fmla="*/ 29 h 757"/>
                <a:gd name="T8" fmla="*/ 43 w 680"/>
                <a:gd name="T9" fmla="*/ 43 h 757"/>
                <a:gd name="T10" fmla="*/ 26 w 680"/>
                <a:gd name="T11" fmla="*/ 48 h 757"/>
                <a:gd name="T12" fmla="*/ 28 w 680"/>
                <a:gd name="T13" fmla="*/ 43 h 757"/>
                <a:gd name="T14" fmla="*/ 1 w 680"/>
                <a:gd name="T15" fmla="*/ 34 h 757"/>
                <a:gd name="T16" fmla="*/ 0 w 680"/>
                <a:gd name="T17" fmla="*/ 0 h 757"/>
                <a:gd name="T18" fmla="*/ 11 w 680"/>
                <a:gd name="T19" fmla="*/ 0 h 7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0"/>
                <a:gd name="T31" fmla="*/ 0 h 757"/>
                <a:gd name="T32" fmla="*/ 680 w 680"/>
                <a:gd name="T33" fmla="*/ 757 h 7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0" h="757">
                  <a:moveTo>
                    <a:pt x="172" y="0"/>
                  </a:moveTo>
                  <a:lnTo>
                    <a:pt x="172" y="423"/>
                  </a:lnTo>
                  <a:lnTo>
                    <a:pt x="508" y="529"/>
                  </a:lnTo>
                  <a:lnTo>
                    <a:pt x="539" y="459"/>
                  </a:lnTo>
                  <a:lnTo>
                    <a:pt x="680" y="678"/>
                  </a:lnTo>
                  <a:lnTo>
                    <a:pt x="411" y="757"/>
                  </a:lnTo>
                  <a:lnTo>
                    <a:pt x="441" y="686"/>
                  </a:lnTo>
                  <a:lnTo>
                    <a:pt x="1" y="540"/>
                  </a:lnTo>
                  <a:lnTo>
                    <a:pt x="0" y="0"/>
                  </a:lnTo>
                  <a:lnTo>
                    <a:pt x="172" y="0"/>
                  </a:lnTo>
                  <a:close/>
                </a:path>
              </a:pathLst>
            </a:custGeom>
            <a:solidFill>
              <a:srgbClr val="00FFFF"/>
            </a:solidFill>
            <a:ln w="1588">
              <a:solidFill>
                <a:srgbClr val="000000"/>
              </a:solidFill>
              <a:prstDash val="solid"/>
              <a:round/>
              <a:headEnd/>
              <a:tailEnd/>
            </a:ln>
          </p:spPr>
          <p:txBody>
            <a:bodyPr/>
            <a:lstStyle/>
            <a:p>
              <a:endParaRPr lang="en-AU">
                <a:latin typeface="Arial" panose="020B0604020202020204" pitchFamily="34" charset="0"/>
                <a:cs typeface="Arial" panose="020B0604020202020204" pitchFamily="34" charset="0"/>
              </a:endParaRPr>
            </a:p>
          </p:txBody>
        </p:sp>
        <p:sp>
          <p:nvSpPr>
            <p:cNvPr id="105488" name="Freeform 12"/>
            <p:cNvSpPr>
              <a:spLocks/>
            </p:cNvSpPr>
            <p:nvPr/>
          </p:nvSpPr>
          <p:spPr bwMode="auto">
            <a:xfrm>
              <a:off x="3511" y="2596"/>
              <a:ext cx="340" cy="379"/>
            </a:xfrm>
            <a:custGeom>
              <a:avLst/>
              <a:gdLst>
                <a:gd name="T0" fmla="*/ 11 w 680"/>
                <a:gd name="T1" fmla="*/ 0 h 756"/>
                <a:gd name="T2" fmla="*/ 11 w 680"/>
                <a:gd name="T3" fmla="*/ 27 h 756"/>
                <a:gd name="T4" fmla="*/ 31 w 680"/>
                <a:gd name="T5" fmla="*/ 34 h 756"/>
                <a:gd name="T6" fmla="*/ 34 w 680"/>
                <a:gd name="T7" fmla="*/ 29 h 756"/>
                <a:gd name="T8" fmla="*/ 43 w 680"/>
                <a:gd name="T9" fmla="*/ 43 h 756"/>
                <a:gd name="T10" fmla="*/ 25 w 680"/>
                <a:gd name="T11" fmla="*/ 48 h 756"/>
                <a:gd name="T12" fmla="*/ 27 w 680"/>
                <a:gd name="T13" fmla="*/ 43 h 756"/>
                <a:gd name="T14" fmla="*/ 1 w 680"/>
                <a:gd name="T15" fmla="*/ 34 h 756"/>
                <a:gd name="T16" fmla="*/ 0 w 680"/>
                <a:gd name="T17" fmla="*/ 0 h 756"/>
                <a:gd name="T18" fmla="*/ 11 w 680"/>
                <a:gd name="T19" fmla="*/ 0 h 7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0"/>
                <a:gd name="T31" fmla="*/ 0 h 756"/>
                <a:gd name="T32" fmla="*/ 680 w 680"/>
                <a:gd name="T33" fmla="*/ 756 h 7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0" h="756">
                  <a:moveTo>
                    <a:pt x="172" y="0"/>
                  </a:moveTo>
                  <a:lnTo>
                    <a:pt x="172" y="422"/>
                  </a:lnTo>
                  <a:lnTo>
                    <a:pt x="508" y="528"/>
                  </a:lnTo>
                  <a:lnTo>
                    <a:pt x="539" y="459"/>
                  </a:lnTo>
                  <a:lnTo>
                    <a:pt x="680" y="678"/>
                  </a:lnTo>
                  <a:lnTo>
                    <a:pt x="411" y="756"/>
                  </a:lnTo>
                  <a:lnTo>
                    <a:pt x="441" y="686"/>
                  </a:lnTo>
                  <a:lnTo>
                    <a:pt x="1" y="540"/>
                  </a:lnTo>
                  <a:lnTo>
                    <a:pt x="0" y="0"/>
                  </a:lnTo>
                  <a:lnTo>
                    <a:pt x="172" y="0"/>
                  </a:lnTo>
                  <a:close/>
                </a:path>
              </a:pathLst>
            </a:custGeom>
            <a:solidFill>
              <a:srgbClr val="00FFFF"/>
            </a:solidFill>
            <a:ln w="1588">
              <a:solidFill>
                <a:srgbClr val="000000"/>
              </a:solidFill>
              <a:prstDash val="solid"/>
              <a:round/>
              <a:headEnd/>
              <a:tailEnd/>
            </a:ln>
          </p:spPr>
          <p:txBody>
            <a:bodyPr/>
            <a:lstStyle/>
            <a:p>
              <a:endParaRPr lang="en-AU">
                <a:latin typeface="Arial" panose="020B0604020202020204" pitchFamily="34" charset="0"/>
                <a:cs typeface="Arial" panose="020B0604020202020204" pitchFamily="34" charset="0"/>
              </a:endParaRPr>
            </a:p>
          </p:txBody>
        </p:sp>
        <p:sp>
          <p:nvSpPr>
            <p:cNvPr id="105489" name="Freeform 13"/>
            <p:cNvSpPr>
              <a:spLocks/>
            </p:cNvSpPr>
            <p:nvPr/>
          </p:nvSpPr>
          <p:spPr bwMode="auto">
            <a:xfrm>
              <a:off x="2870" y="2596"/>
              <a:ext cx="340" cy="379"/>
            </a:xfrm>
            <a:custGeom>
              <a:avLst/>
              <a:gdLst>
                <a:gd name="T0" fmla="*/ 11 w 680"/>
                <a:gd name="T1" fmla="*/ 0 h 756"/>
                <a:gd name="T2" fmla="*/ 11 w 680"/>
                <a:gd name="T3" fmla="*/ 27 h 756"/>
                <a:gd name="T4" fmla="*/ 31 w 680"/>
                <a:gd name="T5" fmla="*/ 34 h 756"/>
                <a:gd name="T6" fmla="*/ 34 w 680"/>
                <a:gd name="T7" fmla="*/ 29 h 756"/>
                <a:gd name="T8" fmla="*/ 43 w 680"/>
                <a:gd name="T9" fmla="*/ 43 h 756"/>
                <a:gd name="T10" fmla="*/ 25 w 680"/>
                <a:gd name="T11" fmla="*/ 48 h 756"/>
                <a:gd name="T12" fmla="*/ 27 w 680"/>
                <a:gd name="T13" fmla="*/ 43 h 756"/>
                <a:gd name="T14" fmla="*/ 1 w 680"/>
                <a:gd name="T15" fmla="*/ 34 h 756"/>
                <a:gd name="T16" fmla="*/ 0 w 680"/>
                <a:gd name="T17" fmla="*/ 0 h 756"/>
                <a:gd name="T18" fmla="*/ 11 w 680"/>
                <a:gd name="T19" fmla="*/ 0 h 7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0"/>
                <a:gd name="T31" fmla="*/ 0 h 756"/>
                <a:gd name="T32" fmla="*/ 680 w 680"/>
                <a:gd name="T33" fmla="*/ 756 h 7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0" h="756">
                  <a:moveTo>
                    <a:pt x="172" y="0"/>
                  </a:moveTo>
                  <a:lnTo>
                    <a:pt x="172" y="422"/>
                  </a:lnTo>
                  <a:lnTo>
                    <a:pt x="508" y="528"/>
                  </a:lnTo>
                  <a:lnTo>
                    <a:pt x="539" y="459"/>
                  </a:lnTo>
                  <a:lnTo>
                    <a:pt x="680" y="678"/>
                  </a:lnTo>
                  <a:lnTo>
                    <a:pt x="410" y="756"/>
                  </a:lnTo>
                  <a:lnTo>
                    <a:pt x="440" y="686"/>
                  </a:lnTo>
                  <a:lnTo>
                    <a:pt x="1" y="540"/>
                  </a:lnTo>
                  <a:lnTo>
                    <a:pt x="0" y="0"/>
                  </a:lnTo>
                  <a:lnTo>
                    <a:pt x="172" y="0"/>
                  </a:lnTo>
                  <a:close/>
                </a:path>
              </a:pathLst>
            </a:custGeom>
            <a:solidFill>
              <a:srgbClr val="00FFFF"/>
            </a:solidFill>
            <a:ln w="1588">
              <a:solidFill>
                <a:srgbClr val="000000"/>
              </a:solidFill>
              <a:prstDash val="solid"/>
              <a:round/>
              <a:headEnd/>
              <a:tailEnd/>
            </a:ln>
          </p:spPr>
          <p:txBody>
            <a:bodyPr/>
            <a:lstStyle/>
            <a:p>
              <a:endParaRPr lang="en-AU">
                <a:latin typeface="Arial" panose="020B0604020202020204" pitchFamily="34" charset="0"/>
                <a:cs typeface="Arial" panose="020B0604020202020204" pitchFamily="34" charset="0"/>
              </a:endParaRPr>
            </a:p>
          </p:txBody>
        </p:sp>
        <p:sp>
          <p:nvSpPr>
            <p:cNvPr id="105490" name="Freeform 14"/>
            <p:cNvSpPr>
              <a:spLocks/>
            </p:cNvSpPr>
            <p:nvPr/>
          </p:nvSpPr>
          <p:spPr bwMode="auto">
            <a:xfrm>
              <a:off x="2232" y="2597"/>
              <a:ext cx="340" cy="379"/>
            </a:xfrm>
            <a:custGeom>
              <a:avLst/>
              <a:gdLst>
                <a:gd name="T0" fmla="*/ 11 w 680"/>
                <a:gd name="T1" fmla="*/ 0 h 757"/>
                <a:gd name="T2" fmla="*/ 11 w 680"/>
                <a:gd name="T3" fmla="*/ 27 h 757"/>
                <a:gd name="T4" fmla="*/ 31 w 680"/>
                <a:gd name="T5" fmla="*/ 34 h 757"/>
                <a:gd name="T6" fmla="*/ 34 w 680"/>
                <a:gd name="T7" fmla="*/ 29 h 757"/>
                <a:gd name="T8" fmla="*/ 43 w 680"/>
                <a:gd name="T9" fmla="*/ 43 h 757"/>
                <a:gd name="T10" fmla="*/ 25 w 680"/>
                <a:gd name="T11" fmla="*/ 48 h 757"/>
                <a:gd name="T12" fmla="*/ 27 w 680"/>
                <a:gd name="T13" fmla="*/ 43 h 757"/>
                <a:gd name="T14" fmla="*/ 1 w 680"/>
                <a:gd name="T15" fmla="*/ 34 h 757"/>
                <a:gd name="T16" fmla="*/ 0 w 680"/>
                <a:gd name="T17" fmla="*/ 0 h 757"/>
                <a:gd name="T18" fmla="*/ 11 w 680"/>
                <a:gd name="T19" fmla="*/ 0 h 7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0"/>
                <a:gd name="T31" fmla="*/ 0 h 757"/>
                <a:gd name="T32" fmla="*/ 680 w 680"/>
                <a:gd name="T33" fmla="*/ 757 h 7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0" h="757">
                  <a:moveTo>
                    <a:pt x="172" y="0"/>
                  </a:moveTo>
                  <a:lnTo>
                    <a:pt x="172" y="423"/>
                  </a:lnTo>
                  <a:lnTo>
                    <a:pt x="508" y="529"/>
                  </a:lnTo>
                  <a:lnTo>
                    <a:pt x="539" y="459"/>
                  </a:lnTo>
                  <a:lnTo>
                    <a:pt x="680" y="678"/>
                  </a:lnTo>
                  <a:lnTo>
                    <a:pt x="410" y="757"/>
                  </a:lnTo>
                  <a:lnTo>
                    <a:pt x="440" y="686"/>
                  </a:lnTo>
                  <a:lnTo>
                    <a:pt x="1" y="540"/>
                  </a:lnTo>
                  <a:lnTo>
                    <a:pt x="0" y="0"/>
                  </a:lnTo>
                  <a:lnTo>
                    <a:pt x="172" y="0"/>
                  </a:lnTo>
                  <a:close/>
                </a:path>
              </a:pathLst>
            </a:custGeom>
            <a:solidFill>
              <a:srgbClr val="00FFFF"/>
            </a:solidFill>
            <a:ln w="1588">
              <a:solidFill>
                <a:srgbClr val="000000"/>
              </a:solidFill>
              <a:prstDash val="solid"/>
              <a:round/>
              <a:headEnd/>
              <a:tailEnd/>
            </a:ln>
          </p:spPr>
          <p:txBody>
            <a:bodyPr/>
            <a:lstStyle/>
            <a:p>
              <a:endParaRPr lang="en-AU">
                <a:latin typeface="Arial" panose="020B0604020202020204" pitchFamily="34" charset="0"/>
                <a:cs typeface="Arial" panose="020B0604020202020204" pitchFamily="34" charset="0"/>
              </a:endParaRPr>
            </a:p>
          </p:txBody>
        </p:sp>
        <p:sp>
          <p:nvSpPr>
            <p:cNvPr id="105491" name="Freeform 15"/>
            <p:cNvSpPr>
              <a:spLocks/>
            </p:cNvSpPr>
            <p:nvPr/>
          </p:nvSpPr>
          <p:spPr bwMode="auto">
            <a:xfrm>
              <a:off x="4145" y="2594"/>
              <a:ext cx="340" cy="379"/>
            </a:xfrm>
            <a:custGeom>
              <a:avLst/>
              <a:gdLst>
                <a:gd name="T0" fmla="*/ 11 w 680"/>
                <a:gd name="T1" fmla="*/ 0 h 757"/>
                <a:gd name="T2" fmla="*/ 11 w 680"/>
                <a:gd name="T3" fmla="*/ 27 h 757"/>
                <a:gd name="T4" fmla="*/ 31 w 680"/>
                <a:gd name="T5" fmla="*/ 34 h 757"/>
                <a:gd name="T6" fmla="*/ 34 w 680"/>
                <a:gd name="T7" fmla="*/ 29 h 757"/>
                <a:gd name="T8" fmla="*/ 43 w 680"/>
                <a:gd name="T9" fmla="*/ 43 h 757"/>
                <a:gd name="T10" fmla="*/ 25 w 680"/>
                <a:gd name="T11" fmla="*/ 48 h 757"/>
                <a:gd name="T12" fmla="*/ 27 w 680"/>
                <a:gd name="T13" fmla="*/ 43 h 757"/>
                <a:gd name="T14" fmla="*/ 1 w 680"/>
                <a:gd name="T15" fmla="*/ 34 h 757"/>
                <a:gd name="T16" fmla="*/ 0 w 680"/>
                <a:gd name="T17" fmla="*/ 0 h 757"/>
                <a:gd name="T18" fmla="*/ 11 w 680"/>
                <a:gd name="T19" fmla="*/ 0 h 7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0"/>
                <a:gd name="T31" fmla="*/ 0 h 757"/>
                <a:gd name="T32" fmla="*/ 680 w 680"/>
                <a:gd name="T33" fmla="*/ 757 h 7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0" h="757">
                  <a:moveTo>
                    <a:pt x="172" y="0"/>
                  </a:moveTo>
                  <a:lnTo>
                    <a:pt x="172" y="423"/>
                  </a:lnTo>
                  <a:lnTo>
                    <a:pt x="508" y="529"/>
                  </a:lnTo>
                  <a:lnTo>
                    <a:pt x="539" y="460"/>
                  </a:lnTo>
                  <a:lnTo>
                    <a:pt x="680" y="679"/>
                  </a:lnTo>
                  <a:lnTo>
                    <a:pt x="410" y="757"/>
                  </a:lnTo>
                  <a:lnTo>
                    <a:pt x="440" y="686"/>
                  </a:lnTo>
                  <a:lnTo>
                    <a:pt x="1" y="541"/>
                  </a:lnTo>
                  <a:lnTo>
                    <a:pt x="0" y="0"/>
                  </a:lnTo>
                  <a:lnTo>
                    <a:pt x="172" y="0"/>
                  </a:lnTo>
                  <a:close/>
                </a:path>
              </a:pathLst>
            </a:custGeom>
            <a:solidFill>
              <a:srgbClr val="00FFFF"/>
            </a:solidFill>
            <a:ln w="1588">
              <a:solidFill>
                <a:srgbClr val="000000"/>
              </a:solidFill>
              <a:prstDash val="solid"/>
              <a:round/>
              <a:headEnd/>
              <a:tailEnd/>
            </a:ln>
          </p:spPr>
          <p:txBody>
            <a:bodyPr/>
            <a:lstStyle/>
            <a:p>
              <a:endParaRPr lang="en-AU">
                <a:latin typeface="Arial" panose="020B0604020202020204" pitchFamily="34" charset="0"/>
                <a:cs typeface="Arial" panose="020B0604020202020204" pitchFamily="34" charset="0"/>
              </a:endParaRPr>
            </a:p>
          </p:txBody>
        </p:sp>
        <p:sp>
          <p:nvSpPr>
            <p:cNvPr id="105492" name="Rectangle 16"/>
            <p:cNvSpPr>
              <a:spLocks noChangeArrowheads="1"/>
            </p:cNvSpPr>
            <p:nvPr/>
          </p:nvSpPr>
          <p:spPr bwMode="auto">
            <a:xfrm>
              <a:off x="3876" y="2989"/>
              <a:ext cx="599" cy="164"/>
            </a:xfrm>
            <a:prstGeom prst="rect">
              <a:avLst/>
            </a:prstGeom>
            <a:noFill/>
            <a:ln w="9525">
              <a:noFill/>
              <a:miter lim="800000"/>
              <a:headEnd/>
              <a:tailEnd/>
            </a:ln>
          </p:spPr>
          <p:txBody>
            <a:bodyPr wrap="none" lIns="0" tIns="0" rIns="0" bIns="0">
              <a:spAutoFit/>
            </a:bodyPr>
            <a:lstStyle/>
            <a:p>
              <a:r>
                <a:rPr lang="en-AU" sz="1600" dirty="0">
                  <a:solidFill>
                    <a:srgbClr val="000000"/>
                  </a:solidFill>
                  <a:latin typeface="Arial" panose="020B0604020202020204" pitchFamily="34" charset="0"/>
                  <a:cs typeface="Arial" panose="020B0604020202020204" pitchFamily="34" charset="0"/>
                </a:rPr>
                <a:t>Permeate</a:t>
              </a:r>
              <a:endParaRPr lang="en-AU" sz="1600" dirty="0">
                <a:latin typeface="Arial" panose="020B0604020202020204" pitchFamily="34" charset="0"/>
                <a:cs typeface="Arial" panose="020B0604020202020204" pitchFamily="34" charset="0"/>
              </a:endParaRPr>
            </a:p>
          </p:txBody>
        </p:sp>
        <p:sp>
          <p:nvSpPr>
            <p:cNvPr id="105493" name="Freeform 17"/>
            <p:cNvSpPr>
              <a:spLocks/>
            </p:cNvSpPr>
            <p:nvPr/>
          </p:nvSpPr>
          <p:spPr bwMode="auto">
            <a:xfrm>
              <a:off x="4321" y="1927"/>
              <a:ext cx="982" cy="296"/>
            </a:xfrm>
            <a:custGeom>
              <a:avLst/>
              <a:gdLst>
                <a:gd name="T0" fmla="*/ 123 w 1963"/>
                <a:gd name="T1" fmla="*/ 19 h 592"/>
                <a:gd name="T2" fmla="*/ 51 w 1963"/>
                <a:gd name="T3" fmla="*/ 0 h 592"/>
                <a:gd name="T4" fmla="*/ 59 w 1963"/>
                <a:gd name="T5" fmla="*/ 9 h 592"/>
                <a:gd name="T6" fmla="*/ 0 w 1963"/>
                <a:gd name="T7" fmla="*/ 9 h 592"/>
                <a:gd name="T8" fmla="*/ 0 w 1963"/>
                <a:gd name="T9" fmla="*/ 28 h 592"/>
                <a:gd name="T10" fmla="*/ 59 w 1963"/>
                <a:gd name="T11" fmla="*/ 28 h 592"/>
                <a:gd name="T12" fmla="*/ 51 w 1963"/>
                <a:gd name="T13" fmla="*/ 37 h 592"/>
                <a:gd name="T14" fmla="*/ 123 w 1963"/>
                <a:gd name="T15" fmla="*/ 19 h 592"/>
                <a:gd name="T16" fmla="*/ 0 60000 65536"/>
                <a:gd name="T17" fmla="*/ 0 60000 65536"/>
                <a:gd name="T18" fmla="*/ 0 60000 65536"/>
                <a:gd name="T19" fmla="*/ 0 60000 65536"/>
                <a:gd name="T20" fmla="*/ 0 60000 65536"/>
                <a:gd name="T21" fmla="*/ 0 60000 65536"/>
                <a:gd name="T22" fmla="*/ 0 60000 65536"/>
                <a:gd name="T23" fmla="*/ 0 60000 65536"/>
                <a:gd name="T24" fmla="*/ 0 w 1963"/>
                <a:gd name="T25" fmla="*/ 0 h 592"/>
                <a:gd name="T26" fmla="*/ 1963 w 1963"/>
                <a:gd name="T27" fmla="*/ 592 h 5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63" h="592">
                  <a:moveTo>
                    <a:pt x="1963" y="289"/>
                  </a:moveTo>
                  <a:lnTo>
                    <a:pt x="806" y="0"/>
                  </a:lnTo>
                  <a:lnTo>
                    <a:pt x="941" y="143"/>
                  </a:lnTo>
                  <a:lnTo>
                    <a:pt x="0" y="143"/>
                  </a:lnTo>
                  <a:lnTo>
                    <a:pt x="0" y="456"/>
                  </a:lnTo>
                  <a:lnTo>
                    <a:pt x="941" y="456"/>
                  </a:lnTo>
                  <a:lnTo>
                    <a:pt x="806" y="592"/>
                  </a:lnTo>
                  <a:lnTo>
                    <a:pt x="1963" y="289"/>
                  </a:lnTo>
                  <a:close/>
                </a:path>
              </a:pathLst>
            </a:custGeom>
            <a:solidFill>
              <a:srgbClr val="824200"/>
            </a:solidFill>
            <a:ln w="1588">
              <a:solidFill>
                <a:srgbClr val="000000"/>
              </a:solidFill>
              <a:prstDash val="solid"/>
              <a:round/>
              <a:headEnd/>
              <a:tailEnd/>
            </a:ln>
          </p:spPr>
          <p:txBody>
            <a:bodyPr/>
            <a:lstStyle/>
            <a:p>
              <a:endParaRPr lang="en-AU">
                <a:latin typeface="Arial" panose="020B0604020202020204" pitchFamily="34" charset="0"/>
                <a:cs typeface="Arial" panose="020B0604020202020204" pitchFamily="34" charset="0"/>
              </a:endParaRPr>
            </a:p>
          </p:txBody>
        </p:sp>
        <p:sp>
          <p:nvSpPr>
            <p:cNvPr id="105494" name="Rectangle 18"/>
            <p:cNvSpPr>
              <a:spLocks noChangeArrowheads="1"/>
            </p:cNvSpPr>
            <p:nvPr/>
          </p:nvSpPr>
          <p:spPr bwMode="auto">
            <a:xfrm>
              <a:off x="4485" y="1587"/>
              <a:ext cx="1113" cy="164"/>
            </a:xfrm>
            <a:prstGeom prst="rect">
              <a:avLst/>
            </a:prstGeom>
            <a:noFill/>
            <a:ln w="9525">
              <a:noFill/>
              <a:miter lim="800000"/>
              <a:headEnd/>
              <a:tailEnd/>
            </a:ln>
          </p:spPr>
          <p:txBody>
            <a:bodyPr wrap="none" lIns="0" tIns="0" rIns="0" bIns="0">
              <a:spAutoFit/>
            </a:bodyPr>
            <a:lstStyle/>
            <a:p>
              <a:r>
                <a:rPr lang="en-AU" sz="1600" dirty="0">
                  <a:solidFill>
                    <a:srgbClr val="000000"/>
                  </a:solidFill>
                  <a:latin typeface="Arial" panose="020B0604020202020204" pitchFamily="34" charset="0"/>
                  <a:cs typeface="Arial" panose="020B0604020202020204" pitchFamily="34" charset="0"/>
                </a:rPr>
                <a:t>Concentrate/Brine</a:t>
              </a:r>
              <a:endParaRPr lang="en-AU" sz="1600" dirty="0">
                <a:latin typeface="Arial" panose="020B0604020202020204" pitchFamily="34" charset="0"/>
                <a:cs typeface="Arial" panose="020B0604020202020204" pitchFamily="34" charset="0"/>
              </a:endParaRPr>
            </a:p>
          </p:txBody>
        </p:sp>
        <p:sp>
          <p:nvSpPr>
            <p:cNvPr id="105495" name="Freeform 19"/>
            <p:cNvSpPr>
              <a:spLocks/>
            </p:cNvSpPr>
            <p:nvPr/>
          </p:nvSpPr>
          <p:spPr bwMode="auto">
            <a:xfrm>
              <a:off x="803" y="1928"/>
              <a:ext cx="982" cy="296"/>
            </a:xfrm>
            <a:custGeom>
              <a:avLst/>
              <a:gdLst>
                <a:gd name="T0" fmla="*/ 123 w 1963"/>
                <a:gd name="T1" fmla="*/ 19 h 592"/>
                <a:gd name="T2" fmla="*/ 51 w 1963"/>
                <a:gd name="T3" fmla="*/ 0 h 592"/>
                <a:gd name="T4" fmla="*/ 59 w 1963"/>
                <a:gd name="T5" fmla="*/ 9 h 592"/>
                <a:gd name="T6" fmla="*/ 0 w 1963"/>
                <a:gd name="T7" fmla="*/ 9 h 592"/>
                <a:gd name="T8" fmla="*/ 0 w 1963"/>
                <a:gd name="T9" fmla="*/ 28 h 592"/>
                <a:gd name="T10" fmla="*/ 59 w 1963"/>
                <a:gd name="T11" fmla="*/ 28 h 592"/>
                <a:gd name="T12" fmla="*/ 51 w 1963"/>
                <a:gd name="T13" fmla="*/ 37 h 592"/>
                <a:gd name="T14" fmla="*/ 123 w 1963"/>
                <a:gd name="T15" fmla="*/ 19 h 592"/>
                <a:gd name="T16" fmla="*/ 0 60000 65536"/>
                <a:gd name="T17" fmla="*/ 0 60000 65536"/>
                <a:gd name="T18" fmla="*/ 0 60000 65536"/>
                <a:gd name="T19" fmla="*/ 0 60000 65536"/>
                <a:gd name="T20" fmla="*/ 0 60000 65536"/>
                <a:gd name="T21" fmla="*/ 0 60000 65536"/>
                <a:gd name="T22" fmla="*/ 0 60000 65536"/>
                <a:gd name="T23" fmla="*/ 0 60000 65536"/>
                <a:gd name="T24" fmla="*/ 0 w 1963"/>
                <a:gd name="T25" fmla="*/ 0 h 592"/>
                <a:gd name="T26" fmla="*/ 1963 w 1963"/>
                <a:gd name="T27" fmla="*/ 592 h 5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63" h="592">
                  <a:moveTo>
                    <a:pt x="1963" y="289"/>
                  </a:moveTo>
                  <a:lnTo>
                    <a:pt x="806" y="0"/>
                  </a:lnTo>
                  <a:lnTo>
                    <a:pt x="941" y="143"/>
                  </a:lnTo>
                  <a:lnTo>
                    <a:pt x="0" y="143"/>
                  </a:lnTo>
                  <a:lnTo>
                    <a:pt x="0" y="456"/>
                  </a:lnTo>
                  <a:lnTo>
                    <a:pt x="941" y="456"/>
                  </a:lnTo>
                  <a:lnTo>
                    <a:pt x="806" y="592"/>
                  </a:lnTo>
                  <a:lnTo>
                    <a:pt x="1963" y="289"/>
                  </a:lnTo>
                  <a:close/>
                </a:path>
              </a:pathLst>
            </a:custGeom>
            <a:solidFill>
              <a:srgbClr val="0080FF"/>
            </a:solidFill>
            <a:ln w="1588">
              <a:solidFill>
                <a:srgbClr val="000000"/>
              </a:solidFill>
              <a:prstDash val="solid"/>
              <a:round/>
              <a:headEnd/>
              <a:tailEnd/>
            </a:ln>
          </p:spPr>
          <p:txBody>
            <a:bodyPr/>
            <a:lstStyle/>
            <a:p>
              <a:endParaRPr lang="en-AU">
                <a:latin typeface="Arial" panose="020B0604020202020204" pitchFamily="34" charset="0"/>
                <a:cs typeface="Arial" panose="020B0604020202020204" pitchFamily="34" charset="0"/>
              </a:endParaRPr>
            </a:p>
          </p:txBody>
        </p:sp>
        <p:sp>
          <p:nvSpPr>
            <p:cNvPr id="105496" name="Rectangle 20"/>
            <p:cNvSpPr>
              <a:spLocks noChangeArrowheads="1"/>
            </p:cNvSpPr>
            <p:nvPr/>
          </p:nvSpPr>
          <p:spPr bwMode="auto">
            <a:xfrm>
              <a:off x="672" y="1751"/>
              <a:ext cx="314" cy="164"/>
            </a:xfrm>
            <a:prstGeom prst="rect">
              <a:avLst/>
            </a:prstGeom>
            <a:noFill/>
            <a:ln w="9525">
              <a:noFill/>
              <a:miter lim="800000"/>
              <a:headEnd/>
              <a:tailEnd/>
            </a:ln>
          </p:spPr>
          <p:txBody>
            <a:bodyPr wrap="none" lIns="0" tIns="0" rIns="0" bIns="0">
              <a:spAutoFit/>
            </a:bodyPr>
            <a:lstStyle/>
            <a:p>
              <a:r>
                <a:rPr lang="en-AU" sz="1600" dirty="0">
                  <a:solidFill>
                    <a:srgbClr val="000000"/>
                  </a:solidFill>
                  <a:latin typeface="Arial" panose="020B0604020202020204" pitchFamily="34" charset="0"/>
                  <a:cs typeface="Arial" panose="020B0604020202020204" pitchFamily="34" charset="0"/>
                </a:rPr>
                <a:t>Feed</a:t>
              </a:r>
              <a:endParaRPr lang="en-AU" sz="1600" dirty="0">
                <a:latin typeface="Arial" panose="020B0604020202020204" pitchFamily="34" charset="0"/>
                <a:cs typeface="Arial" panose="020B0604020202020204" pitchFamily="34" charset="0"/>
              </a:endParaRPr>
            </a:p>
          </p:txBody>
        </p:sp>
        <p:sp>
          <p:nvSpPr>
            <p:cNvPr id="105497" name="Rectangle 24"/>
            <p:cNvSpPr>
              <a:spLocks noChangeArrowheads="1"/>
            </p:cNvSpPr>
            <p:nvPr/>
          </p:nvSpPr>
          <p:spPr bwMode="auto">
            <a:xfrm>
              <a:off x="2885" y="1531"/>
              <a:ext cx="798" cy="164"/>
            </a:xfrm>
            <a:prstGeom prst="rect">
              <a:avLst/>
            </a:prstGeom>
            <a:noFill/>
            <a:ln w="9525">
              <a:noFill/>
              <a:miter lim="800000"/>
              <a:headEnd/>
              <a:tailEnd/>
            </a:ln>
          </p:spPr>
          <p:txBody>
            <a:bodyPr wrap="none" lIns="0" tIns="0" rIns="0" bIns="0">
              <a:spAutoFit/>
            </a:bodyPr>
            <a:lstStyle/>
            <a:p>
              <a:r>
                <a:rPr lang="en-AU" sz="1600" dirty="0">
                  <a:latin typeface="Arial" panose="020B0604020202020204" pitchFamily="34" charset="0"/>
                  <a:cs typeface="Arial" panose="020B0604020202020204" pitchFamily="34" charset="0"/>
                </a:rPr>
                <a:t>Brine Spacer</a:t>
              </a:r>
            </a:p>
          </p:txBody>
        </p:sp>
        <p:pic>
          <p:nvPicPr>
            <p:cNvPr id="105498" name="Picture 2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81" y="1757"/>
              <a:ext cx="2448" cy="570"/>
            </a:xfrm>
            <a:prstGeom prst="rect">
              <a:avLst/>
            </a:prstGeom>
            <a:noFill/>
            <a:ln w="9525">
              <a:noFill/>
              <a:miter lim="800000"/>
              <a:headEnd/>
              <a:tailEnd/>
            </a:ln>
          </p:spPr>
        </p:pic>
      </p:grpSp>
      <p:sp>
        <p:nvSpPr>
          <p:cNvPr id="105476" name="Rectangle 28"/>
          <p:cNvSpPr>
            <a:spLocks noChangeArrowheads="1"/>
          </p:cNvSpPr>
          <p:nvPr/>
        </p:nvSpPr>
        <p:spPr bwMode="auto">
          <a:xfrm>
            <a:off x="9016153" y="3273425"/>
            <a:ext cx="831959" cy="492443"/>
          </a:xfrm>
          <a:prstGeom prst="rect">
            <a:avLst/>
          </a:prstGeom>
          <a:noFill/>
          <a:ln w="9525">
            <a:noFill/>
            <a:miter lim="800000"/>
            <a:headEnd/>
            <a:tailEnd/>
          </a:ln>
        </p:spPr>
        <p:txBody>
          <a:bodyPr wrap="none" lIns="0" tIns="0" rIns="0" bIns="0">
            <a:spAutoFit/>
          </a:bodyPr>
          <a:lstStyle/>
          <a:p>
            <a:pPr algn="ctr"/>
            <a:r>
              <a:rPr lang="en-AU" sz="1600" dirty="0">
                <a:solidFill>
                  <a:srgbClr val="FF0000"/>
                </a:solidFill>
                <a:latin typeface="Arial" panose="020B0604020202020204" pitchFamily="34" charset="0"/>
                <a:cs typeface="Arial" panose="020B0604020202020204" pitchFamily="34" charset="0"/>
              </a:rPr>
              <a:t>Minimum</a:t>
            </a:r>
          </a:p>
          <a:p>
            <a:pPr algn="ctr"/>
            <a:r>
              <a:rPr lang="en-AU" sz="1600" dirty="0">
                <a:solidFill>
                  <a:srgbClr val="FF0000"/>
                </a:solidFill>
                <a:latin typeface="Arial" panose="020B0604020202020204" pitchFamily="34" charset="0"/>
                <a:cs typeface="Arial" panose="020B0604020202020204" pitchFamily="34" charset="0"/>
              </a:rPr>
              <a:t>Flow</a:t>
            </a:r>
          </a:p>
        </p:txBody>
      </p:sp>
      <p:grpSp>
        <p:nvGrpSpPr>
          <p:cNvPr id="105477" name="Group 29"/>
          <p:cNvGrpSpPr>
            <a:grpSpLocks/>
          </p:cNvGrpSpPr>
          <p:nvPr/>
        </p:nvGrpSpPr>
        <p:grpSpPr bwMode="auto">
          <a:xfrm>
            <a:off x="3844926" y="1944688"/>
            <a:ext cx="2214563" cy="1801812"/>
            <a:chOff x="1717" y="-117"/>
            <a:chExt cx="1395" cy="1135"/>
          </a:xfrm>
        </p:grpSpPr>
        <p:sp>
          <p:nvSpPr>
            <p:cNvPr id="105478" name="Freeform 30"/>
            <p:cNvSpPr>
              <a:spLocks/>
            </p:cNvSpPr>
            <p:nvPr/>
          </p:nvSpPr>
          <p:spPr bwMode="auto">
            <a:xfrm>
              <a:off x="2348" y="745"/>
              <a:ext cx="764" cy="273"/>
            </a:xfrm>
            <a:custGeom>
              <a:avLst/>
              <a:gdLst>
                <a:gd name="T0" fmla="*/ 0 w 1529"/>
                <a:gd name="T1" fmla="*/ 8 h 545"/>
                <a:gd name="T2" fmla="*/ 56 w 1529"/>
                <a:gd name="T3" fmla="*/ 30 h 545"/>
                <a:gd name="T4" fmla="*/ 48 w 1529"/>
                <a:gd name="T5" fmla="*/ 35 h 545"/>
                <a:gd name="T6" fmla="*/ 93 w 1529"/>
                <a:gd name="T7" fmla="*/ 32 h 545"/>
                <a:gd name="T8" fmla="*/ 95 w 1529"/>
                <a:gd name="T9" fmla="*/ 15 h 545"/>
                <a:gd name="T10" fmla="*/ 88 w 1529"/>
                <a:gd name="T11" fmla="*/ 18 h 545"/>
                <a:gd name="T12" fmla="*/ 17 w 1529"/>
                <a:gd name="T13" fmla="*/ 0 h 545"/>
                <a:gd name="T14" fmla="*/ 0 w 1529"/>
                <a:gd name="T15" fmla="*/ 8 h 545"/>
                <a:gd name="T16" fmla="*/ 0 60000 65536"/>
                <a:gd name="T17" fmla="*/ 0 60000 65536"/>
                <a:gd name="T18" fmla="*/ 0 60000 65536"/>
                <a:gd name="T19" fmla="*/ 0 60000 65536"/>
                <a:gd name="T20" fmla="*/ 0 60000 65536"/>
                <a:gd name="T21" fmla="*/ 0 60000 65536"/>
                <a:gd name="T22" fmla="*/ 0 60000 65536"/>
                <a:gd name="T23" fmla="*/ 0 60000 65536"/>
                <a:gd name="T24" fmla="*/ 0 w 1529"/>
                <a:gd name="T25" fmla="*/ 0 h 545"/>
                <a:gd name="T26" fmla="*/ 1529 w 1529"/>
                <a:gd name="T27" fmla="*/ 545 h 5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29" h="545">
                  <a:moveTo>
                    <a:pt x="0" y="121"/>
                  </a:moveTo>
                  <a:lnTo>
                    <a:pt x="899" y="474"/>
                  </a:lnTo>
                  <a:lnTo>
                    <a:pt x="780" y="545"/>
                  </a:lnTo>
                  <a:lnTo>
                    <a:pt x="1499" y="508"/>
                  </a:lnTo>
                  <a:lnTo>
                    <a:pt x="1529" y="232"/>
                  </a:lnTo>
                  <a:lnTo>
                    <a:pt x="1412" y="280"/>
                  </a:lnTo>
                  <a:lnTo>
                    <a:pt x="274" y="0"/>
                  </a:lnTo>
                  <a:lnTo>
                    <a:pt x="0" y="121"/>
                  </a:lnTo>
                  <a:close/>
                </a:path>
              </a:pathLst>
            </a:custGeom>
            <a:solidFill>
              <a:srgbClr val="FF0000"/>
            </a:solidFill>
            <a:ln w="28575">
              <a:solidFill>
                <a:srgbClr val="000000"/>
              </a:solidFill>
              <a:prstDash val="solid"/>
              <a:round/>
              <a:headEnd/>
              <a:tailEnd/>
            </a:ln>
          </p:spPr>
          <p:txBody>
            <a:bodyPr/>
            <a:lstStyle/>
            <a:p>
              <a:endParaRPr lang="en-AU">
                <a:latin typeface="Arial" panose="020B0604020202020204" pitchFamily="34" charset="0"/>
                <a:cs typeface="Arial" panose="020B0604020202020204" pitchFamily="34" charset="0"/>
              </a:endParaRPr>
            </a:p>
          </p:txBody>
        </p:sp>
        <p:sp>
          <p:nvSpPr>
            <p:cNvPr id="105479" name="Rectangle 31"/>
            <p:cNvSpPr>
              <a:spLocks noChangeArrowheads="1"/>
            </p:cNvSpPr>
            <p:nvPr/>
          </p:nvSpPr>
          <p:spPr bwMode="auto">
            <a:xfrm>
              <a:off x="1717" y="-117"/>
              <a:ext cx="596" cy="310"/>
            </a:xfrm>
            <a:prstGeom prst="rect">
              <a:avLst/>
            </a:prstGeom>
            <a:noFill/>
            <a:ln w="9525">
              <a:noFill/>
              <a:miter lim="800000"/>
              <a:headEnd/>
              <a:tailEnd/>
            </a:ln>
          </p:spPr>
          <p:txBody>
            <a:bodyPr wrap="none" lIns="0" tIns="0" rIns="0" bIns="0">
              <a:spAutoFit/>
            </a:bodyPr>
            <a:lstStyle/>
            <a:p>
              <a:pPr algn="ctr"/>
              <a:r>
                <a:rPr lang="en-AU" sz="1600" dirty="0">
                  <a:solidFill>
                    <a:srgbClr val="FF0000"/>
                  </a:solidFill>
                  <a:latin typeface="Arial" panose="020B0604020202020204" pitchFamily="34" charset="0"/>
                  <a:cs typeface="Arial" panose="020B0604020202020204" pitchFamily="34" charset="0"/>
                </a:rPr>
                <a:t>Increasing</a:t>
              </a:r>
            </a:p>
            <a:p>
              <a:pPr algn="ctr"/>
              <a:r>
                <a:rPr lang="en-AU" sz="1600" dirty="0">
                  <a:solidFill>
                    <a:srgbClr val="FF0000"/>
                  </a:solidFill>
                  <a:latin typeface="Arial" panose="020B0604020202020204" pitchFamily="34" charset="0"/>
                  <a:cs typeface="Arial" panose="020B0604020202020204" pitchFamily="34" charset="0"/>
                </a:rPr>
                <a:t>Conc. </a:t>
              </a:r>
              <a:endParaRPr lang="en-AU" sz="16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9353662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38919" cy="533400"/>
          </a:xfrm>
        </p:spPr>
        <p:txBody>
          <a:bodyPr/>
          <a:lstStyle/>
          <a:p>
            <a:r>
              <a:rPr lang="en-US" dirty="0"/>
              <a:t>What Does the CCP Approach Provide?</a:t>
            </a:r>
          </a:p>
        </p:txBody>
      </p:sp>
      <p:sp>
        <p:nvSpPr>
          <p:cNvPr id="20" name="TextBox 19"/>
          <p:cNvSpPr txBox="1"/>
          <p:nvPr/>
        </p:nvSpPr>
        <p:spPr>
          <a:xfrm>
            <a:off x="3702923" y="6048077"/>
            <a:ext cx="4788490" cy="369332"/>
          </a:xfrm>
          <a:prstGeom prst="rect">
            <a:avLst/>
          </a:prstGeom>
        </p:spPr>
        <p:txBody>
          <a:bodyPr wrap="none" rtlCol="0">
            <a:spAutoFit/>
          </a:bodyPr>
          <a:lstStyle/>
          <a:p>
            <a:pPr>
              <a:spcBef>
                <a:spcPct val="0"/>
              </a:spcBef>
            </a:pPr>
            <a:r>
              <a:rPr lang="en-US" b="1" dirty="0">
                <a:latin typeface="Arial" panose="020B0604020202020204" pitchFamily="34" charset="0"/>
                <a:ea typeface="+mj-ea"/>
                <a:cs typeface="Arial" panose="020B0604020202020204" pitchFamily="34" charset="0"/>
              </a:rPr>
              <a:t>Focus is on health relevant </a:t>
            </a:r>
            <a:r>
              <a:rPr lang="en-US" b="1" dirty="0" smtClean="0">
                <a:latin typeface="Arial" panose="020B0604020202020204" pitchFamily="34" charset="0"/>
                <a:ea typeface="+mj-ea"/>
                <a:cs typeface="Arial" panose="020B0604020202020204" pitchFamily="34" charset="0"/>
              </a:rPr>
              <a:t>contaminants</a:t>
            </a:r>
            <a:endParaRPr lang="en-US" b="1" dirty="0">
              <a:latin typeface="Arial" panose="020B0604020202020204" pitchFamily="34" charset="0"/>
              <a:ea typeface="+mj-ea"/>
              <a:cs typeface="Arial" panose="020B0604020202020204" pitchFamily="34" charset="0"/>
            </a:endParaRP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87774" y="1075365"/>
            <a:ext cx="7956644" cy="4988033"/>
          </a:xfrm>
          <a:prstGeom prst="rect">
            <a:avLst/>
          </a:prstGeom>
        </p:spPr>
      </p:pic>
    </p:spTree>
    <p:extLst>
      <p:ext uri="{BB962C8B-B14F-4D97-AF65-F5344CB8AC3E}">
        <p14:creationId xmlns:p14="http://schemas.microsoft.com/office/powerpoint/2010/main" val="11805449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9069454" cy="530352"/>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altLang="en-US" sz="2800" dirty="0"/>
              <a:t>Where </a:t>
            </a:r>
            <a:r>
              <a:rPr lang="en-US" altLang="en-US" sz="2800" dirty="0" smtClean="0"/>
              <a:t>Does </a:t>
            </a:r>
            <a:r>
              <a:rPr lang="en-US" altLang="en-US" sz="2800" dirty="0"/>
              <a:t>the </a:t>
            </a:r>
            <a:r>
              <a:rPr lang="en-US" altLang="en-US" sz="2800" dirty="0" smtClean="0"/>
              <a:t>Fouling </a:t>
            </a:r>
            <a:r>
              <a:rPr lang="en-US" altLang="en-US" sz="2800" dirty="0"/>
              <a:t>O</a:t>
            </a:r>
            <a:r>
              <a:rPr lang="en-US" altLang="en-US" sz="2800" dirty="0" smtClean="0"/>
              <a:t>ccur </a:t>
            </a:r>
            <a:r>
              <a:rPr lang="en-US" altLang="en-US" sz="2800" dirty="0"/>
              <a:t>in a RO </a:t>
            </a:r>
            <a:r>
              <a:rPr lang="en-US" altLang="en-US" sz="2800" dirty="0" smtClean="0"/>
              <a:t>System?</a:t>
            </a:r>
            <a:r>
              <a:rPr lang="en-US" altLang="en-US" sz="2800" dirty="0"/>
              <a:t/>
            </a:r>
            <a:br>
              <a:rPr lang="en-US" altLang="en-US" sz="2800" dirty="0"/>
            </a:br>
            <a:r>
              <a:rPr lang="en-US" altLang="en-US" sz="2800" dirty="0"/>
              <a:t>(For example a </a:t>
            </a:r>
            <a:r>
              <a:rPr lang="en-US" altLang="en-US" sz="2800" dirty="0" smtClean="0"/>
              <a:t>3-stage </a:t>
            </a:r>
            <a:r>
              <a:rPr lang="en-US" altLang="en-US" sz="2800" dirty="0"/>
              <a:t>system)</a:t>
            </a:r>
          </a:p>
        </p:txBody>
      </p:sp>
      <p:grpSp>
        <p:nvGrpSpPr>
          <p:cNvPr id="4" name="Group 75"/>
          <p:cNvGrpSpPr>
            <a:grpSpLocks/>
          </p:cNvGrpSpPr>
          <p:nvPr/>
        </p:nvGrpSpPr>
        <p:grpSpPr bwMode="auto">
          <a:xfrm>
            <a:off x="4946465" y="1524000"/>
            <a:ext cx="1630098" cy="4523132"/>
            <a:chOff x="1599406" y="1143794"/>
            <a:chExt cx="2040732" cy="5083201"/>
          </a:xfrm>
        </p:grpSpPr>
        <p:cxnSp>
          <p:nvCxnSpPr>
            <p:cNvPr id="5" name="Straight Connector 4"/>
            <p:cNvCxnSpPr/>
            <p:nvPr/>
          </p:nvCxnSpPr>
          <p:spPr>
            <a:xfrm rot="5400000">
              <a:off x="-439539" y="3684558"/>
              <a:ext cx="5083201" cy="1673"/>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rot="5400000">
              <a:off x="-941358" y="3684558"/>
              <a:ext cx="5083201" cy="1673"/>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rot="5400000">
              <a:off x="584173" y="3684558"/>
              <a:ext cx="5083201" cy="1673"/>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5400000">
              <a:off x="80681" y="3684558"/>
              <a:ext cx="5083201" cy="1672"/>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5400000">
              <a:off x="1097702" y="3684558"/>
              <a:ext cx="5083201" cy="1672"/>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grpSp>
      <p:sp>
        <p:nvSpPr>
          <p:cNvPr id="10" name="TextBox 6"/>
          <p:cNvSpPr txBox="1">
            <a:spLocks noChangeArrowheads="1"/>
          </p:cNvSpPr>
          <p:nvPr/>
        </p:nvSpPr>
        <p:spPr bwMode="auto">
          <a:xfrm>
            <a:off x="5434158" y="5817170"/>
            <a:ext cx="1555274" cy="58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FFFFFF"/>
                </a:solidFill>
                <a:latin typeface="Optima"/>
              </a:rPr>
              <a:t>Courtesy: Tony Fane</a:t>
            </a:r>
          </a:p>
        </p:txBody>
      </p:sp>
      <p:grpSp>
        <p:nvGrpSpPr>
          <p:cNvPr id="11" name="Group 9"/>
          <p:cNvGrpSpPr>
            <a:grpSpLocks/>
          </p:cNvGrpSpPr>
          <p:nvPr/>
        </p:nvGrpSpPr>
        <p:grpSpPr bwMode="auto">
          <a:xfrm>
            <a:off x="4946466" y="1795198"/>
            <a:ext cx="1620745" cy="191900"/>
            <a:chOff x="838200" y="2438400"/>
            <a:chExt cx="2028000" cy="216000"/>
          </a:xfrm>
        </p:grpSpPr>
        <p:sp>
          <p:nvSpPr>
            <p:cNvPr id="12" name="Rectangle 11"/>
            <p:cNvSpPr/>
            <p:nvPr/>
          </p:nvSpPr>
          <p:spPr>
            <a:xfrm>
              <a:off x="838200" y="2438400"/>
              <a:ext cx="503239"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13" name="Rectangle 12"/>
            <p:cNvSpPr/>
            <p:nvPr/>
          </p:nvSpPr>
          <p:spPr>
            <a:xfrm>
              <a:off x="1341439" y="2438400"/>
              <a:ext cx="504910"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14" name="Rectangle 13"/>
            <p:cNvSpPr/>
            <p:nvPr/>
          </p:nvSpPr>
          <p:spPr>
            <a:xfrm>
              <a:off x="2362961" y="2438400"/>
              <a:ext cx="503239"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15" name="Rectangle 14"/>
            <p:cNvSpPr/>
            <p:nvPr/>
          </p:nvSpPr>
          <p:spPr>
            <a:xfrm>
              <a:off x="1858051" y="2438400"/>
              <a:ext cx="504910"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grpSp>
      <p:grpSp>
        <p:nvGrpSpPr>
          <p:cNvPr id="16" name="Group 10"/>
          <p:cNvGrpSpPr>
            <a:grpSpLocks/>
          </p:cNvGrpSpPr>
          <p:nvPr/>
        </p:nvGrpSpPr>
        <p:grpSpPr bwMode="auto">
          <a:xfrm>
            <a:off x="4946466" y="2155210"/>
            <a:ext cx="1620745" cy="191901"/>
            <a:chOff x="838200" y="2438400"/>
            <a:chExt cx="2028000" cy="216000"/>
          </a:xfrm>
        </p:grpSpPr>
        <p:sp>
          <p:nvSpPr>
            <p:cNvPr id="17" name="Rectangle 16"/>
            <p:cNvSpPr/>
            <p:nvPr/>
          </p:nvSpPr>
          <p:spPr>
            <a:xfrm>
              <a:off x="838200" y="2438400"/>
              <a:ext cx="503239"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18" name="Rectangle 17"/>
            <p:cNvSpPr/>
            <p:nvPr/>
          </p:nvSpPr>
          <p:spPr>
            <a:xfrm>
              <a:off x="1341439" y="2438400"/>
              <a:ext cx="504910"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19" name="Rectangle 18"/>
            <p:cNvSpPr/>
            <p:nvPr/>
          </p:nvSpPr>
          <p:spPr>
            <a:xfrm>
              <a:off x="2362961" y="2438400"/>
              <a:ext cx="503239"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20" name="Rectangle 19"/>
            <p:cNvSpPr/>
            <p:nvPr/>
          </p:nvSpPr>
          <p:spPr>
            <a:xfrm>
              <a:off x="1858051" y="2438400"/>
              <a:ext cx="504910"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grpSp>
      <p:grpSp>
        <p:nvGrpSpPr>
          <p:cNvPr id="21" name="Group 15"/>
          <p:cNvGrpSpPr>
            <a:grpSpLocks/>
          </p:cNvGrpSpPr>
          <p:nvPr/>
        </p:nvGrpSpPr>
        <p:grpSpPr bwMode="auto">
          <a:xfrm>
            <a:off x="4946466" y="2515220"/>
            <a:ext cx="1620745" cy="191900"/>
            <a:chOff x="838200" y="2438400"/>
            <a:chExt cx="2028000" cy="216000"/>
          </a:xfrm>
        </p:grpSpPr>
        <p:sp>
          <p:nvSpPr>
            <p:cNvPr id="22" name="Rectangle 21"/>
            <p:cNvSpPr/>
            <p:nvPr/>
          </p:nvSpPr>
          <p:spPr>
            <a:xfrm>
              <a:off x="838200" y="2438400"/>
              <a:ext cx="503239"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23" name="Rectangle 22"/>
            <p:cNvSpPr/>
            <p:nvPr/>
          </p:nvSpPr>
          <p:spPr>
            <a:xfrm>
              <a:off x="1341439" y="2438400"/>
              <a:ext cx="504910"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24" name="Rectangle 23"/>
            <p:cNvSpPr/>
            <p:nvPr/>
          </p:nvSpPr>
          <p:spPr>
            <a:xfrm>
              <a:off x="2362961" y="2438400"/>
              <a:ext cx="503239"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25" name="Rectangle 24"/>
            <p:cNvSpPr/>
            <p:nvPr/>
          </p:nvSpPr>
          <p:spPr>
            <a:xfrm>
              <a:off x="1858051" y="2438400"/>
              <a:ext cx="504910"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grpSp>
      <p:grpSp>
        <p:nvGrpSpPr>
          <p:cNvPr id="26" name="Group 20"/>
          <p:cNvGrpSpPr>
            <a:grpSpLocks/>
          </p:cNvGrpSpPr>
          <p:nvPr/>
        </p:nvGrpSpPr>
        <p:grpSpPr bwMode="auto">
          <a:xfrm>
            <a:off x="6772978" y="1975997"/>
            <a:ext cx="1619409" cy="193486"/>
            <a:chOff x="838200" y="2438400"/>
            <a:chExt cx="2028000" cy="216000"/>
          </a:xfrm>
        </p:grpSpPr>
        <p:sp>
          <p:nvSpPr>
            <p:cNvPr id="27" name="Rectangle 26"/>
            <p:cNvSpPr/>
            <p:nvPr/>
          </p:nvSpPr>
          <p:spPr>
            <a:xfrm>
              <a:off x="838200" y="2438400"/>
              <a:ext cx="503653"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28" name="Rectangle 27"/>
            <p:cNvSpPr/>
            <p:nvPr/>
          </p:nvSpPr>
          <p:spPr>
            <a:xfrm>
              <a:off x="1341853" y="2438400"/>
              <a:ext cx="503654"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29" name="Rectangle 28"/>
            <p:cNvSpPr/>
            <p:nvPr/>
          </p:nvSpPr>
          <p:spPr>
            <a:xfrm>
              <a:off x="2362546" y="2438400"/>
              <a:ext cx="503654"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30" name="Rectangle 29"/>
            <p:cNvSpPr/>
            <p:nvPr/>
          </p:nvSpPr>
          <p:spPr>
            <a:xfrm>
              <a:off x="1858893" y="2438400"/>
              <a:ext cx="503653"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grpSp>
      <p:grpSp>
        <p:nvGrpSpPr>
          <p:cNvPr id="31" name="Group 25"/>
          <p:cNvGrpSpPr>
            <a:grpSpLocks/>
          </p:cNvGrpSpPr>
          <p:nvPr/>
        </p:nvGrpSpPr>
        <p:grpSpPr bwMode="auto">
          <a:xfrm>
            <a:off x="6772978" y="2337593"/>
            <a:ext cx="1619409" cy="191900"/>
            <a:chOff x="838200" y="2438400"/>
            <a:chExt cx="2028000" cy="216000"/>
          </a:xfrm>
        </p:grpSpPr>
        <p:sp>
          <p:nvSpPr>
            <p:cNvPr id="32" name="Rectangle 31"/>
            <p:cNvSpPr/>
            <p:nvPr/>
          </p:nvSpPr>
          <p:spPr>
            <a:xfrm>
              <a:off x="838200" y="2438400"/>
              <a:ext cx="503653"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33" name="Rectangle 32"/>
            <p:cNvSpPr/>
            <p:nvPr/>
          </p:nvSpPr>
          <p:spPr>
            <a:xfrm>
              <a:off x="1341853" y="2438400"/>
              <a:ext cx="503654"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34" name="Rectangle 33"/>
            <p:cNvSpPr/>
            <p:nvPr/>
          </p:nvSpPr>
          <p:spPr>
            <a:xfrm>
              <a:off x="2362546" y="2438400"/>
              <a:ext cx="503654"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35" name="Rectangle 34"/>
            <p:cNvSpPr/>
            <p:nvPr/>
          </p:nvSpPr>
          <p:spPr>
            <a:xfrm>
              <a:off x="1858893" y="2438400"/>
              <a:ext cx="503653"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grpSp>
      <p:grpSp>
        <p:nvGrpSpPr>
          <p:cNvPr id="36" name="Group 30"/>
          <p:cNvGrpSpPr>
            <a:grpSpLocks/>
          </p:cNvGrpSpPr>
          <p:nvPr/>
        </p:nvGrpSpPr>
        <p:grpSpPr bwMode="auto">
          <a:xfrm>
            <a:off x="8538026" y="2133006"/>
            <a:ext cx="1619409" cy="191901"/>
            <a:chOff x="838200" y="2438400"/>
            <a:chExt cx="2028000" cy="216000"/>
          </a:xfrm>
        </p:grpSpPr>
        <p:sp>
          <p:nvSpPr>
            <p:cNvPr id="37" name="Rectangle 36"/>
            <p:cNvSpPr/>
            <p:nvPr/>
          </p:nvSpPr>
          <p:spPr>
            <a:xfrm>
              <a:off x="838200" y="2438400"/>
              <a:ext cx="503654"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38" name="Rectangle 37"/>
            <p:cNvSpPr/>
            <p:nvPr/>
          </p:nvSpPr>
          <p:spPr>
            <a:xfrm>
              <a:off x="1341854" y="2438400"/>
              <a:ext cx="503653"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39" name="Rectangle 38"/>
            <p:cNvSpPr/>
            <p:nvPr/>
          </p:nvSpPr>
          <p:spPr>
            <a:xfrm>
              <a:off x="2362547" y="2438400"/>
              <a:ext cx="503653"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sp>
          <p:nvSpPr>
            <p:cNvPr id="40" name="Rectangle 39"/>
            <p:cNvSpPr/>
            <p:nvPr/>
          </p:nvSpPr>
          <p:spPr>
            <a:xfrm>
              <a:off x="1858893" y="2438400"/>
              <a:ext cx="503654" cy="216000"/>
            </a:xfrm>
            <a:prstGeom prst="rect">
              <a:avLst/>
            </a:prstGeom>
            <a:noFill/>
            <a:ln w="19050" cap="flat" cmpd="sng" algn="ctr">
              <a:solidFill>
                <a:srgbClr val="0D0D0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000"/>
            </a:p>
          </p:txBody>
        </p:sp>
      </p:grpSp>
      <p:cxnSp>
        <p:nvCxnSpPr>
          <p:cNvPr id="41" name="Elbow Connector 40"/>
          <p:cNvCxnSpPr/>
          <p:nvPr/>
        </p:nvCxnSpPr>
        <p:spPr bwMode="auto">
          <a:xfrm>
            <a:off x="6567210" y="1890355"/>
            <a:ext cx="205766" cy="182384"/>
          </a:xfrm>
          <a:prstGeom prst="bentConnector3">
            <a:avLst>
              <a:gd name="adj1" fmla="val 50000"/>
            </a:avLst>
          </a:prstGeom>
          <a:ln>
            <a:solidFill>
              <a:srgbClr val="0D0D0D"/>
            </a:solidFill>
          </a:ln>
        </p:spPr>
        <p:style>
          <a:lnRef idx="2">
            <a:schemeClr val="accent1"/>
          </a:lnRef>
          <a:fillRef idx="0">
            <a:schemeClr val="accent1"/>
          </a:fillRef>
          <a:effectRef idx="1">
            <a:schemeClr val="accent1"/>
          </a:effectRef>
          <a:fontRef idx="minor">
            <a:schemeClr val="tx1"/>
          </a:fontRef>
        </p:style>
      </p:cxnSp>
      <p:cxnSp>
        <p:nvCxnSpPr>
          <p:cNvPr id="42" name="Elbow Connector 41"/>
          <p:cNvCxnSpPr/>
          <p:nvPr/>
        </p:nvCxnSpPr>
        <p:spPr bwMode="auto">
          <a:xfrm flipV="1">
            <a:off x="6567210" y="2072740"/>
            <a:ext cx="205766" cy="177627"/>
          </a:xfrm>
          <a:prstGeom prst="bentConnector3">
            <a:avLst>
              <a:gd name="adj1" fmla="val 50000"/>
            </a:avLst>
          </a:prstGeom>
          <a:ln>
            <a:solidFill>
              <a:srgbClr val="0D0D0D"/>
            </a:solidFill>
          </a:ln>
        </p:spPr>
        <p:style>
          <a:lnRef idx="2">
            <a:schemeClr val="accent1"/>
          </a:lnRef>
          <a:fillRef idx="0">
            <a:schemeClr val="accent1"/>
          </a:fillRef>
          <a:effectRef idx="1">
            <a:schemeClr val="accent1"/>
          </a:effectRef>
          <a:fontRef idx="minor">
            <a:schemeClr val="tx1"/>
          </a:fontRef>
        </p:style>
      </p:cxnSp>
      <p:cxnSp>
        <p:nvCxnSpPr>
          <p:cNvPr id="43" name="Elbow Connector 42"/>
          <p:cNvCxnSpPr/>
          <p:nvPr/>
        </p:nvCxnSpPr>
        <p:spPr bwMode="auto">
          <a:xfrm>
            <a:off x="6567210" y="2250367"/>
            <a:ext cx="205766" cy="182385"/>
          </a:xfrm>
          <a:prstGeom prst="bentConnector3">
            <a:avLst>
              <a:gd name="adj1" fmla="val 50000"/>
            </a:avLst>
          </a:prstGeom>
          <a:ln>
            <a:solidFill>
              <a:srgbClr val="0D0D0D"/>
            </a:solidFill>
          </a:ln>
          <a:effectLst/>
        </p:spPr>
        <p:style>
          <a:lnRef idx="2">
            <a:schemeClr val="accent1"/>
          </a:lnRef>
          <a:fillRef idx="0">
            <a:schemeClr val="accent1"/>
          </a:fillRef>
          <a:effectRef idx="1">
            <a:schemeClr val="accent1"/>
          </a:effectRef>
          <a:fontRef idx="minor">
            <a:schemeClr val="tx1"/>
          </a:fontRef>
        </p:style>
      </p:cxnSp>
      <p:cxnSp>
        <p:nvCxnSpPr>
          <p:cNvPr id="44" name="Elbow Connector 43"/>
          <p:cNvCxnSpPr/>
          <p:nvPr/>
        </p:nvCxnSpPr>
        <p:spPr bwMode="auto">
          <a:xfrm flipV="1">
            <a:off x="6567210" y="2432751"/>
            <a:ext cx="205766" cy="177627"/>
          </a:xfrm>
          <a:prstGeom prst="bentConnector3">
            <a:avLst>
              <a:gd name="adj1" fmla="val 50000"/>
            </a:avLst>
          </a:prstGeom>
          <a:ln>
            <a:solidFill>
              <a:srgbClr val="0D0D0D"/>
            </a:solidFill>
          </a:ln>
        </p:spPr>
        <p:style>
          <a:lnRef idx="2">
            <a:schemeClr val="accent1"/>
          </a:lnRef>
          <a:fillRef idx="0">
            <a:schemeClr val="accent1"/>
          </a:fillRef>
          <a:effectRef idx="1">
            <a:schemeClr val="accent1"/>
          </a:effectRef>
          <a:fontRef idx="minor">
            <a:schemeClr val="tx1"/>
          </a:fontRef>
        </p:style>
      </p:cxnSp>
      <p:cxnSp>
        <p:nvCxnSpPr>
          <p:cNvPr id="45" name="Elbow Connector 44"/>
          <p:cNvCxnSpPr/>
          <p:nvPr/>
        </p:nvCxnSpPr>
        <p:spPr bwMode="auto">
          <a:xfrm>
            <a:off x="8392386" y="2072739"/>
            <a:ext cx="145639" cy="157010"/>
          </a:xfrm>
          <a:prstGeom prst="bentConnector3">
            <a:avLst>
              <a:gd name="adj1" fmla="val 50000"/>
            </a:avLst>
          </a:prstGeom>
          <a:ln>
            <a:solidFill>
              <a:srgbClr val="0D0D0D"/>
            </a:solidFill>
          </a:ln>
          <a:effectLst/>
        </p:spPr>
        <p:style>
          <a:lnRef idx="2">
            <a:schemeClr val="accent1"/>
          </a:lnRef>
          <a:fillRef idx="0">
            <a:schemeClr val="accent1"/>
          </a:fillRef>
          <a:effectRef idx="1">
            <a:schemeClr val="accent1"/>
          </a:effectRef>
          <a:fontRef idx="minor">
            <a:schemeClr val="tx1"/>
          </a:fontRef>
        </p:style>
      </p:cxnSp>
      <p:cxnSp>
        <p:nvCxnSpPr>
          <p:cNvPr id="46" name="Elbow Connector 45"/>
          <p:cNvCxnSpPr/>
          <p:nvPr/>
        </p:nvCxnSpPr>
        <p:spPr bwMode="auto">
          <a:xfrm flipV="1">
            <a:off x="8392386" y="2229749"/>
            <a:ext cx="145639" cy="203002"/>
          </a:xfrm>
          <a:prstGeom prst="bentConnector3">
            <a:avLst>
              <a:gd name="adj1" fmla="val 50000"/>
            </a:avLst>
          </a:prstGeom>
          <a:ln>
            <a:solidFill>
              <a:srgbClr val="0D0D0D"/>
            </a:solidFill>
          </a:ln>
          <a:effectLst/>
        </p:spPr>
        <p:style>
          <a:lnRef idx="2">
            <a:schemeClr val="accent1"/>
          </a:lnRef>
          <a:fillRef idx="0">
            <a:schemeClr val="accent1"/>
          </a:fillRef>
          <a:effectRef idx="1">
            <a:schemeClr val="accent1"/>
          </a:effectRef>
          <a:fontRef idx="minor">
            <a:schemeClr val="tx1"/>
          </a:fontRef>
        </p:style>
      </p:cxnSp>
      <p:cxnSp>
        <p:nvCxnSpPr>
          <p:cNvPr id="47" name="Elbow Connector 46"/>
          <p:cNvCxnSpPr/>
          <p:nvPr/>
        </p:nvCxnSpPr>
        <p:spPr bwMode="auto">
          <a:xfrm rot="10800000" flipV="1">
            <a:off x="10157434" y="2201203"/>
            <a:ext cx="205766" cy="28547"/>
          </a:xfrm>
          <a:prstGeom prst="bentConnector3">
            <a:avLst>
              <a:gd name="adj1" fmla="val 50000"/>
            </a:avLst>
          </a:prstGeom>
          <a:ln>
            <a:solidFill>
              <a:srgbClr val="0D0D0D"/>
            </a:solidFill>
          </a:ln>
        </p:spPr>
        <p:style>
          <a:lnRef idx="2">
            <a:schemeClr val="accent1"/>
          </a:lnRef>
          <a:fillRef idx="0">
            <a:schemeClr val="accent1"/>
          </a:fillRef>
          <a:effectRef idx="1">
            <a:schemeClr val="accent1"/>
          </a:effectRef>
          <a:fontRef idx="minor">
            <a:schemeClr val="tx1"/>
          </a:fontRef>
        </p:style>
      </p:cxnSp>
      <p:cxnSp>
        <p:nvCxnSpPr>
          <p:cNvPr id="48" name="Elbow Connector 47"/>
          <p:cNvCxnSpPr/>
          <p:nvPr/>
        </p:nvCxnSpPr>
        <p:spPr bwMode="auto">
          <a:xfrm rot="10800000">
            <a:off x="4946466" y="1890355"/>
            <a:ext cx="1337" cy="720022"/>
          </a:xfrm>
          <a:prstGeom prst="bentConnector3">
            <a:avLst>
              <a:gd name="adj1" fmla="val 14395466"/>
            </a:avLst>
          </a:prstGeom>
          <a:ln>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bwMode="auto">
          <a:xfrm rot="10800000" flipV="1">
            <a:off x="4520235" y="2250367"/>
            <a:ext cx="426230" cy="19031"/>
          </a:xfrm>
          <a:prstGeom prst="line">
            <a:avLst/>
          </a:prstGeom>
          <a:ln>
            <a:solidFill>
              <a:srgbClr val="0D0D0D"/>
            </a:solidFill>
          </a:ln>
          <a:effectLst/>
        </p:spPr>
        <p:style>
          <a:lnRef idx="2">
            <a:schemeClr val="accent1"/>
          </a:lnRef>
          <a:fillRef idx="0">
            <a:schemeClr val="accent1"/>
          </a:fillRef>
          <a:effectRef idx="1">
            <a:schemeClr val="accent1"/>
          </a:effectRef>
          <a:fontRef idx="minor">
            <a:schemeClr val="tx1"/>
          </a:fontRef>
        </p:style>
      </p:cxnSp>
      <p:grpSp>
        <p:nvGrpSpPr>
          <p:cNvPr id="50" name="Group 76"/>
          <p:cNvGrpSpPr>
            <a:grpSpLocks/>
          </p:cNvGrpSpPr>
          <p:nvPr/>
        </p:nvGrpSpPr>
        <p:grpSpPr bwMode="auto">
          <a:xfrm>
            <a:off x="6772978" y="1524000"/>
            <a:ext cx="1628761" cy="4523132"/>
            <a:chOff x="1600320" y="1143794"/>
            <a:chExt cx="2040600" cy="5083566"/>
          </a:xfrm>
        </p:grpSpPr>
        <p:cxnSp>
          <p:nvCxnSpPr>
            <p:cNvPr id="51" name="Straight Connector 50"/>
            <p:cNvCxnSpPr/>
            <p:nvPr/>
          </p:nvCxnSpPr>
          <p:spPr>
            <a:xfrm rot="5400000">
              <a:off x="-438427" y="3684740"/>
              <a:ext cx="5083566" cy="1673"/>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rot="5400000">
              <a:off x="-940626" y="3684740"/>
              <a:ext cx="5083566" cy="1673"/>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rot="5400000">
              <a:off x="586058" y="3684740"/>
              <a:ext cx="5083566" cy="1673"/>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rot="5400000">
              <a:off x="82185" y="3684740"/>
              <a:ext cx="5083566" cy="1675"/>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5400000">
              <a:off x="1098301" y="3684740"/>
              <a:ext cx="5083566" cy="1673"/>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grpSp>
      <p:grpSp>
        <p:nvGrpSpPr>
          <p:cNvPr id="56" name="Group 82"/>
          <p:cNvGrpSpPr>
            <a:grpSpLocks/>
          </p:cNvGrpSpPr>
          <p:nvPr/>
        </p:nvGrpSpPr>
        <p:grpSpPr bwMode="auto">
          <a:xfrm>
            <a:off x="8538025" y="1524000"/>
            <a:ext cx="1628762" cy="4523132"/>
            <a:chOff x="1599406" y="1143794"/>
            <a:chExt cx="2040732" cy="5083201"/>
          </a:xfrm>
        </p:grpSpPr>
        <p:cxnSp>
          <p:nvCxnSpPr>
            <p:cNvPr id="57" name="Straight Connector 56"/>
            <p:cNvCxnSpPr/>
            <p:nvPr/>
          </p:nvCxnSpPr>
          <p:spPr>
            <a:xfrm rot="5400000">
              <a:off x="-439126" y="3684557"/>
              <a:ext cx="5083201" cy="1675"/>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rot="5400000">
              <a:off x="-941357" y="3684557"/>
              <a:ext cx="5083201" cy="1675"/>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rot="5400000">
              <a:off x="583751" y="3684557"/>
              <a:ext cx="5083201" cy="1674"/>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rot="5400000">
              <a:off x="81520" y="3684557"/>
              <a:ext cx="5083201" cy="1674"/>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rot="5400000">
              <a:off x="1097700" y="3684557"/>
              <a:ext cx="5083201" cy="1675"/>
            </a:xfrm>
            <a:prstGeom prst="line">
              <a:avLst/>
            </a:prstGeom>
            <a:ln>
              <a:solidFill>
                <a:schemeClr val="tx1">
                  <a:lumMod val="65000"/>
                  <a:lumOff val="35000"/>
                  <a:alpha val="32000"/>
                </a:schemeClr>
              </a:solidFill>
            </a:ln>
          </p:spPr>
          <p:style>
            <a:lnRef idx="2">
              <a:schemeClr val="accent1"/>
            </a:lnRef>
            <a:fillRef idx="0">
              <a:schemeClr val="accent1"/>
            </a:fillRef>
            <a:effectRef idx="1">
              <a:schemeClr val="accent1"/>
            </a:effectRef>
            <a:fontRef idx="minor">
              <a:schemeClr val="tx1"/>
            </a:fontRef>
          </p:style>
        </p:cxnSp>
      </p:grpSp>
      <p:cxnSp>
        <p:nvCxnSpPr>
          <p:cNvPr id="67" name="Straight Connector 66"/>
          <p:cNvCxnSpPr/>
          <p:nvPr/>
        </p:nvCxnSpPr>
        <p:spPr bwMode="auto">
          <a:xfrm>
            <a:off x="4946466" y="4031390"/>
            <a:ext cx="1643459" cy="475785"/>
          </a:xfrm>
          <a:prstGeom prst="line">
            <a:avLst/>
          </a:prstGeom>
          <a:ln>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bwMode="auto">
          <a:xfrm rot="5400000">
            <a:off x="6523190" y="4573910"/>
            <a:ext cx="134805" cy="1337"/>
          </a:xfrm>
          <a:prstGeom prst="line">
            <a:avLst/>
          </a:prstGeom>
          <a:ln>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bwMode="auto">
          <a:xfrm>
            <a:off x="6589925" y="4641981"/>
            <a:ext cx="1825175" cy="542395"/>
          </a:xfrm>
          <a:prstGeom prst="line">
            <a:avLst/>
          </a:prstGeom>
          <a:ln>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bwMode="auto">
          <a:xfrm rot="5400000">
            <a:off x="8347571" y="5251904"/>
            <a:ext cx="136392" cy="1337"/>
          </a:xfrm>
          <a:prstGeom prst="line">
            <a:avLst/>
          </a:prstGeom>
          <a:ln>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bwMode="auto">
          <a:xfrm>
            <a:off x="8415099" y="5320768"/>
            <a:ext cx="1826512" cy="542395"/>
          </a:xfrm>
          <a:prstGeom prst="line">
            <a:avLst/>
          </a:prstGeom>
          <a:ln>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bwMode="auto">
          <a:xfrm flipV="1">
            <a:off x="4946466" y="5591966"/>
            <a:ext cx="1643459" cy="406003"/>
          </a:xfrm>
          <a:prstGeom prst="line">
            <a:avLst/>
          </a:prstGeom>
          <a:ln>
            <a:solidFill>
              <a:srgbClr val="3366FF"/>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bwMode="auto">
          <a:xfrm rot="5400000">
            <a:off x="6522396" y="5523102"/>
            <a:ext cx="136392" cy="1337"/>
          </a:xfrm>
          <a:prstGeom prst="line">
            <a:avLst/>
          </a:prstGeom>
          <a:ln>
            <a:solidFill>
              <a:srgbClr val="3366FF"/>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bwMode="auto">
          <a:xfrm flipV="1">
            <a:off x="6589925" y="4981373"/>
            <a:ext cx="1825175" cy="474200"/>
          </a:xfrm>
          <a:prstGeom prst="line">
            <a:avLst/>
          </a:prstGeom>
          <a:ln>
            <a:solidFill>
              <a:srgbClr val="3366FF"/>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bwMode="auto">
          <a:xfrm rot="5400000">
            <a:off x="8347571" y="4912511"/>
            <a:ext cx="136392" cy="1337"/>
          </a:xfrm>
          <a:prstGeom prst="line">
            <a:avLst/>
          </a:prstGeom>
          <a:ln>
            <a:solidFill>
              <a:srgbClr val="3366FF"/>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bwMode="auto">
          <a:xfrm flipV="1">
            <a:off x="8415099" y="4370784"/>
            <a:ext cx="1826512" cy="474199"/>
          </a:xfrm>
          <a:prstGeom prst="line">
            <a:avLst/>
          </a:prstGeom>
          <a:ln>
            <a:solidFill>
              <a:srgbClr val="3366FF"/>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78" name="TextBox 6"/>
          <p:cNvSpPr txBox="1">
            <a:spLocks noChangeArrowheads="1"/>
          </p:cNvSpPr>
          <p:nvPr/>
        </p:nvSpPr>
        <p:spPr bwMode="auto">
          <a:xfrm rot="16200000">
            <a:off x="4151539" y="4216895"/>
            <a:ext cx="1084791" cy="307777"/>
          </a:xfrm>
          <a:prstGeom prst="rect">
            <a:avLst/>
          </a:prstGeom>
          <a:noFill/>
          <a:ln w="9525">
            <a:noFill/>
            <a:miter lim="800000"/>
            <a:headEnd/>
            <a:tailEnd/>
          </a:ln>
        </p:spPr>
        <p:txBody>
          <a:bodyPr>
            <a:spAutoFit/>
          </a:bodyPr>
          <a:lstStyle/>
          <a:p>
            <a:pPr algn="ctr" eaLnBrk="1" hangingPunct="1">
              <a:defRPr/>
            </a:pPr>
            <a:r>
              <a:rPr lang="en-US" sz="1400">
                <a:solidFill>
                  <a:srgbClr val="008000"/>
                </a:solidFill>
              </a:rPr>
              <a:t>Flux</a:t>
            </a:r>
          </a:p>
        </p:txBody>
      </p:sp>
      <p:sp>
        <p:nvSpPr>
          <p:cNvPr id="79" name="TextBox 6"/>
          <p:cNvSpPr txBox="1">
            <a:spLocks noChangeArrowheads="1"/>
          </p:cNvSpPr>
          <p:nvPr/>
        </p:nvSpPr>
        <p:spPr bwMode="auto">
          <a:xfrm rot="16200000">
            <a:off x="3958053" y="5468209"/>
            <a:ext cx="1471763" cy="307777"/>
          </a:xfrm>
          <a:prstGeom prst="rect">
            <a:avLst/>
          </a:prstGeom>
          <a:noFill/>
          <a:ln w="9525">
            <a:noFill/>
            <a:miter lim="800000"/>
            <a:headEnd/>
            <a:tailEnd/>
          </a:ln>
        </p:spPr>
        <p:txBody>
          <a:bodyPr>
            <a:spAutoFit/>
          </a:bodyPr>
          <a:lstStyle/>
          <a:p>
            <a:pPr algn="ctr" eaLnBrk="1" hangingPunct="1">
              <a:defRPr/>
            </a:pPr>
            <a:r>
              <a:rPr lang="en-US" sz="1400" dirty="0">
                <a:solidFill>
                  <a:srgbClr val="3366FF"/>
                </a:solidFill>
              </a:rPr>
              <a:t>Concentration</a:t>
            </a:r>
          </a:p>
        </p:txBody>
      </p:sp>
      <p:grpSp>
        <p:nvGrpSpPr>
          <p:cNvPr id="3" name="Group 2"/>
          <p:cNvGrpSpPr/>
          <p:nvPr/>
        </p:nvGrpSpPr>
        <p:grpSpPr>
          <a:xfrm>
            <a:off x="2350483" y="1980755"/>
            <a:ext cx="7860397" cy="2370999"/>
            <a:chOff x="826482" y="1980754"/>
            <a:chExt cx="7860397" cy="2370999"/>
          </a:xfrm>
        </p:grpSpPr>
        <p:sp>
          <p:nvSpPr>
            <p:cNvPr id="83" name="Oval 7"/>
            <p:cNvSpPr>
              <a:spLocks noChangeArrowheads="1"/>
            </p:cNvSpPr>
            <p:nvPr/>
          </p:nvSpPr>
          <p:spPr bwMode="auto">
            <a:xfrm>
              <a:off x="8197850" y="1980754"/>
              <a:ext cx="489029" cy="497989"/>
            </a:xfrm>
            <a:prstGeom prst="ellipse">
              <a:avLst/>
            </a:prstGeom>
            <a:noFill/>
            <a:ln w="28575">
              <a:solidFill>
                <a:srgbClr val="FF33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en-AU" altLang="en-US" sz="1200">
                <a:latin typeface="Helvetica" panose="020B0604020202020204" pitchFamily="34" charset="0"/>
              </a:endParaRPr>
            </a:p>
          </p:txBody>
        </p:sp>
        <p:sp>
          <p:nvSpPr>
            <p:cNvPr id="85" name="Text Box 8"/>
            <p:cNvSpPr txBox="1">
              <a:spLocks noChangeArrowheads="1"/>
            </p:cNvSpPr>
            <p:nvPr/>
          </p:nvSpPr>
          <p:spPr bwMode="auto">
            <a:xfrm>
              <a:off x="826482" y="3474874"/>
              <a:ext cx="1894774" cy="276999"/>
            </a:xfrm>
            <a:prstGeom prst="rect">
              <a:avLst/>
            </a:prstGeom>
            <a:noFill/>
            <a:ln w="9525">
              <a:solidFill>
                <a:schemeClr val="tx1"/>
              </a:solidFill>
              <a:miter lim="800000"/>
              <a:headEnd/>
              <a:tailEnd/>
            </a:ln>
          </p:spPr>
          <p:txBody>
            <a:bodyPr wrap="square">
              <a:spAutoFit/>
            </a:bodyPr>
            <a:lstStyle/>
            <a:p>
              <a:pPr eaLnBrk="1" hangingPunct="1">
                <a:spcBef>
                  <a:spcPct val="50000"/>
                </a:spcBef>
                <a:defRPr/>
              </a:pPr>
              <a:r>
                <a:rPr lang="en-US" sz="1200" dirty="0"/>
                <a:t>Scale (CaCO</a:t>
              </a:r>
              <a:r>
                <a:rPr lang="en-US" sz="1200" baseline="-25000" dirty="0"/>
                <a:t>3</a:t>
              </a:r>
              <a:r>
                <a:rPr lang="en-US" sz="1200" dirty="0"/>
                <a:t>, Silica)</a:t>
              </a:r>
            </a:p>
          </p:txBody>
        </p:sp>
        <p:sp>
          <p:nvSpPr>
            <p:cNvPr id="88" name="Line 6"/>
            <p:cNvSpPr>
              <a:spLocks noChangeShapeType="1"/>
            </p:cNvSpPr>
            <p:nvPr/>
          </p:nvSpPr>
          <p:spPr bwMode="auto">
            <a:xfrm>
              <a:off x="2729272" y="3644414"/>
              <a:ext cx="5868088" cy="70733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200"/>
            </a:p>
          </p:txBody>
        </p:sp>
        <p:sp>
          <p:nvSpPr>
            <p:cNvPr id="89" name="Line 6"/>
            <p:cNvSpPr>
              <a:spLocks noChangeShapeType="1"/>
            </p:cNvSpPr>
            <p:nvPr/>
          </p:nvSpPr>
          <p:spPr bwMode="auto">
            <a:xfrm flipV="1">
              <a:off x="2721256" y="2385169"/>
              <a:ext cx="5509999" cy="125924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200"/>
            </a:p>
          </p:txBody>
        </p:sp>
      </p:grpSp>
      <p:grpSp>
        <p:nvGrpSpPr>
          <p:cNvPr id="94" name="Group 93"/>
          <p:cNvGrpSpPr/>
          <p:nvPr/>
        </p:nvGrpSpPr>
        <p:grpSpPr>
          <a:xfrm>
            <a:off x="2348642" y="1676252"/>
            <a:ext cx="7556261" cy="3039353"/>
            <a:chOff x="824641" y="1676251"/>
            <a:chExt cx="7556261" cy="3039353"/>
          </a:xfrm>
        </p:grpSpPr>
        <p:sp>
          <p:nvSpPr>
            <p:cNvPr id="84" name="Oval 9"/>
            <p:cNvSpPr>
              <a:spLocks noChangeArrowheads="1"/>
            </p:cNvSpPr>
            <p:nvPr/>
          </p:nvSpPr>
          <p:spPr bwMode="auto">
            <a:xfrm>
              <a:off x="3451860" y="1676251"/>
              <a:ext cx="4929042" cy="1183119"/>
            </a:xfrm>
            <a:prstGeom prst="ellipse">
              <a:avLst/>
            </a:prstGeom>
            <a:noFill/>
            <a:ln w="19050">
              <a:solidFill>
                <a:srgbClr val="FF33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en-AU" altLang="en-US" sz="2000">
                <a:latin typeface="Helvetica" panose="020B0604020202020204" pitchFamily="34" charset="0"/>
              </a:endParaRPr>
            </a:p>
          </p:txBody>
        </p:sp>
        <p:sp>
          <p:nvSpPr>
            <p:cNvPr id="86" name="Text Box 8"/>
            <p:cNvSpPr txBox="1">
              <a:spLocks noChangeArrowheads="1"/>
            </p:cNvSpPr>
            <p:nvPr/>
          </p:nvSpPr>
          <p:spPr bwMode="auto">
            <a:xfrm>
              <a:off x="824641" y="4438605"/>
              <a:ext cx="1666174" cy="276999"/>
            </a:xfrm>
            <a:prstGeom prst="rect">
              <a:avLst/>
            </a:prstGeom>
            <a:noFill/>
            <a:ln w="9525">
              <a:solidFill>
                <a:schemeClr val="tx1"/>
              </a:solidFill>
              <a:miter lim="800000"/>
              <a:headEnd/>
              <a:tailEnd/>
            </a:ln>
          </p:spPr>
          <p:txBody>
            <a:bodyPr>
              <a:spAutoFit/>
            </a:bodyPr>
            <a:lstStyle/>
            <a:p>
              <a:pPr eaLnBrk="1" hangingPunct="1">
                <a:spcBef>
                  <a:spcPct val="50000"/>
                </a:spcBef>
                <a:defRPr/>
              </a:pPr>
              <a:r>
                <a:rPr lang="en-US" sz="1200" dirty="0" err="1"/>
                <a:t>Biofouling</a:t>
              </a:r>
              <a:endParaRPr lang="en-US" sz="1200" dirty="0">
                <a:latin typeface="Verdana" charset="0"/>
              </a:endParaRPr>
            </a:p>
          </p:txBody>
        </p:sp>
        <p:sp>
          <p:nvSpPr>
            <p:cNvPr id="90" name="Line 6"/>
            <p:cNvSpPr>
              <a:spLocks noChangeShapeType="1"/>
            </p:cNvSpPr>
            <p:nvPr/>
          </p:nvSpPr>
          <p:spPr bwMode="auto">
            <a:xfrm flipV="1">
              <a:off x="2490815" y="2859368"/>
              <a:ext cx="4237276" cy="174613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93" name="Group 92"/>
          <p:cNvGrpSpPr/>
          <p:nvPr/>
        </p:nvGrpSpPr>
        <p:grpSpPr>
          <a:xfrm>
            <a:off x="2345512" y="1676252"/>
            <a:ext cx="3107352" cy="2383681"/>
            <a:chOff x="821512" y="1676251"/>
            <a:chExt cx="3107352" cy="2383681"/>
          </a:xfrm>
        </p:grpSpPr>
        <p:sp>
          <p:nvSpPr>
            <p:cNvPr id="80" name="Oval 4"/>
            <p:cNvSpPr>
              <a:spLocks noChangeArrowheads="1"/>
            </p:cNvSpPr>
            <p:nvPr/>
          </p:nvSpPr>
          <p:spPr bwMode="auto">
            <a:xfrm>
              <a:off x="3323590" y="1676251"/>
              <a:ext cx="605274" cy="1218010"/>
            </a:xfrm>
            <a:prstGeom prst="ellipse">
              <a:avLst/>
            </a:prstGeom>
            <a:noFill/>
            <a:ln w="28575">
              <a:solidFill>
                <a:srgbClr val="FF33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0000"/>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en-AU" altLang="en-US" sz="1200">
                <a:latin typeface="Helvetica" panose="020B0604020202020204" pitchFamily="34" charset="0"/>
              </a:endParaRPr>
            </a:p>
          </p:txBody>
        </p:sp>
        <p:sp>
          <p:nvSpPr>
            <p:cNvPr id="81" name="Text Box 5"/>
            <p:cNvSpPr txBox="1">
              <a:spLocks noChangeArrowheads="1"/>
            </p:cNvSpPr>
            <p:nvPr/>
          </p:nvSpPr>
          <p:spPr bwMode="auto">
            <a:xfrm>
              <a:off x="821512" y="2018634"/>
              <a:ext cx="2048510" cy="461665"/>
            </a:xfrm>
            <a:prstGeom prst="rect">
              <a:avLst/>
            </a:prstGeom>
            <a:noFill/>
            <a:ln w="9525">
              <a:solidFill>
                <a:schemeClr val="tx1"/>
              </a:solidFill>
              <a:miter lim="800000"/>
              <a:headEnd/>
              <a:tailEnd/>
            </a:ln>
          </p:spPr>
          <p:txBody>
            <a:bodyPr wrap="square">
              <a:spAutoFit/>
            </a:bodyPr>
            <a:lstStyle/>
            <a:p>
              <a:pPr eaLnBrk="1" hangingPunct="1">
                <a:spcBef>
                  <a:spcPct val="50000"/>
                </a:spcBef>
                <a:defRPr/>
              </a:pPr>
              <a:r>
                <a:rPr lang="en-US" sz="1200" dirty="0"/>
                <a:t>Particle colloids &amp; Metal Oxides (Fe, </a:t>
              </a:r>
              <a:r>
                <a:rPr lang="en-US" sz="1200" dirty="0" err="1"/>
                <a:t>Mn</a:t>
              </a:r>
              <a:r>
                <a:rPr lang="en-US" sz="1200" dirty="0"/>
                <a:t>)</a:t>
              </a:r>
            </a:p>
          </p:txBody>
        </p:sp>
        <p:sp>
          <p:nvSpPr>
            <p:cNvPr id="82" name="Line 6"/>
            <p:cNvSpPr>
              <a:spLocks noChangeShapeType="1"/>
            </p:cNvSpPr>
            <p:nvPr/>
          </p:nvSpPr>
          <p:spPr bwMode="auto">
            <a:xfrm flipV="1">
              <a:off x="2865489" y="2066394"/>
              <a:ext cx="471463" cy="16489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200"/>
            </a:p>
          </p:txBody>
        </p:sp>
        <p:sp>
          <p:nvSpPr>
            <p:cNvPr id="92" name="Line 6"/>
            <p:cNvSpPr>
              <a:spLocks noChangeShapeType="1"/>
            </p:cNvSpPr>
            <p:nvPr/>
          </p:nvSpPr>
          <p:spPr bwMode="auto">
            <a:xfrm>
              <a:off x="2876652" y="2251159"/>
              <a:ext cx="575208" cy="180877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200"/>
            </a:p>
          </p:txBody>
        </p:sp>
      </p:grpSp>
    </p:spTree>
    <p:extLst>
      <p:ext uri="{BB962C8B-B14F-4D97-AF65-F5344CB8AC3E}">
        <p14:creationId xmlns:p14="http://schemas.microsoft.com/office/powerpoint/2010/main" val="272313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8229600" cy="530352"/>
          </a:xfrm>
        </p:spPr>
        <p:txBody>
          <a:bodyPr vert="horz" lIns="91440" tIns="45720" rIns="91440" bIns="45720" rtlCol="0" anchor="ctr">
            <a:noAutofit/>
          </a:bodyPr>
          <a:lstStyle/>
          <a:p>
            <a:pPr>
              <a:tabLst>
                <a:tab pos="3914775" algn="l"/>
              </a:tabLst>
            </a:pPr>
            <a:r>
              <a:rPr lang="en-US" sz="2800" dirty="0"/>
              <a:t>Important</a:t>
            </a:r>
            <a:r>
              <a:rPr lang="en-US" sz="2400" dirty="0"/>
              <a:t> RO Monitoring</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81200" y="1087249"/>
            <a:ext cx="6913348" cy="5647114"/>
          </a:xfrm>
          <a:prstGeom prst="rect">
            <a:avLst/>
          </a:prstGeom>
        </p:spPr>
      </p:pic>
      <p:grpSp>
        <p:nvGrpSpPr>
          <p:cNvPr id="18" name="Group 17"/>
          <p:cNvGrpSpPr/>
          <p:nvPr/>
        </p:nvGrpSpPr>
        <p:grpSpPr>
          <a:xfrm>
            <a:off x="4736758" y="593124"/>
            <a:ext cx="3564667" cy="1102326"/>
            <a:chOff x="3212757" y="593124"/>
            <a:chExt cx="3564667" cy="1102326"/>
          </a:xfrm>
        </p:grpSpPr>
        <p:sp>
          <p:nvSpPr>
            <p:cNvPr id="6" name="Rectangle 5"/>
            <p:cNvSpPr/>
            <p:nvPr/>
          </p:nvSpPr>
          <p:spPr>
            <a:xfrm>
              <a:off x="4341340" y="593124"/>
              <a:ext cx="2436084" cy="3790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Overall permeability/fouling</a:t>
              </a:r>
            </a:p>
          </p:txBody>
        </p:sp>
        <p:cxnSp>
          <p:nvCxnSpPr>
            <p:cNvPr id="8" name="Straight Arrow Connector 7"/>
            <p:cNvCxnSpPr>
              <a:stCxn id="6" idx="1"/>
            </p:cNvCxnSpPr>
            <p:nvPr/>
          </p:nvCxnSpPr>
          <p:spPr>
            <a:xfrm flipH="1">
              <a:off x="3212757" y="782640"/>
              <a:ext cx="1128583" cy="91281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19" name="Group 18"/>
          <p:cNvGrpSpPr/>
          <p:nvPr/>
        </p:nvGrpSpPr>
        <p:grpSpPr>
          <a:xfrm>
            <a:off x="5721568" y="3630126"/>
            <a:ext cx="4489233" cy="2246213"/>
            <a:chOff x="4197567" y="3630125"/>
            <a:chExt cx="4489233" cy="2246213"/>
          </a:xfrm>
        </p:grpSpPr>
        <p:sp>
          <p:nvSpPr>
            <p:cNvPr id="9" name="Rectangle 8"/>
            <p:cNvSpPr/>
            <p:nvPr/>
          </p:nvSpPr>
          <p:spPr>
            <a:xfrm>
              <a:off x="6250716" y="5497306"/>
              <a:ext cx="2436084" cy="3790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Removal of Salt</a:t>
              </a:r>
            </a:p>
          </p:txBody>
        </p:sp>
        <p:cxnSp>
          <p:nvCxnSpPr>
            <p:cNvPr id="10" name="Straight Arrow Connector 9"/>
            <p:cNvCxnSpPr>
              <a:stCxn id="9" idx="1"/>
            </p:cNvCxnSpPr>
            <p:nvPr/>
          </p:nvCxnSpPr>
          <p:spPr>
            <a:xfrm flipH="1" flipV="1">
              <a:off x="4197567" y="3630125"/>
              <a:ext cx="2053149" cy="205669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0" name="Group 19"/>
          <p:cNvGrpSpPr/>
          <p:nvPr/>
        </p:nvGrpSpPr>
        <p:grpSpPr>
          <a:xfrm>
            <a:off x="4061256" y="5328448"/>
            <a:ext cx="3817723" cy="1102325"/>
            <a:chOff x="2537255" y="5328447"/>
            <a:chExt cx="3817723" cy="1102325"/>
          </a:xfrm>
        </p:grpSpPr>
        <p:sp>
          <p:nvSpPr>
            <p:cNvPr id="13" name="Rectangle 12"/>
            <p:cNvSpPr/>
            <p:nvPr/>
          </p:nvSpPr>
          <p:spPr>
            <a:xfrm>
              <a:off x="3918894" y="6051740"/>
              <a:ext cx="2436084" cy="3790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Fouling in the brine channel</a:t>
              </a:r>
            </a:p>
          </p:txBody>
        </p:sp>
        <p:cxnSp>
          <p:nvCxnSpPr>
            <p:cNvPr id="14" name="Straight Arrow Connector 13"/>
            <p:cNvCxnSpPr>
              <a:stCxn id="13" idx="1"/>
            </p:cNvCxnSpPr>
            <p:nvPr/>
          </p:nvCxnSpPr>
          <p:spPr>
            <a:xfrm flipH="1" flipV="1">
              <a:off x="2537255" y="5328447"/>
              <a:ext cx="1381639" cy="9128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1" name="Rectangle 20"/>
          <p:cNvSpPr/>
          <p:nvPr/>
        </p:nvSpPr>
        <p:spPr>
          <a:xfrm>
            <a:off x="1905001" y="972156"/>
            <a:ext cx="772297" cy="723294"/>
          </a:xfrm>
          <a:prstGeom prst="rect">
            <a:avLst/>
          </a:prstGeom>
          <a:gradFill>
            <a:gsLst>
              <a:gs pos="10000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2677297" y="986047"/>
            <a:ext cx="2059460" cy="202404"/>
          </a:xfrm>
          <a:prstGeom prst="rect">
            <a:avLst/>
          </a:prstGeom>
          <a:gradFill>
            <a:gsLst>
              <a:gs pos="10000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476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685800" y="539496"/>
            <a:ext cx="8229600" cy="530352"/>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altLang="en-US" sz="2800" dirty="0"/>
              <a:t>RO Cleaning</a:t>
            </a:r>
            <a:endParaRPr lang="en-AU" altLang="en-US" sz="2800" dirty="0"/>
          </a:p>
        </p:txBody>
      </p:sp>
      <p:sp>
        <p:nvSpPr>
          <p:cNvPr id="162819" name="Rectangle 3"/>
          <p:cNvSpPr>
            <a:spLocks noGrp="1" noChangeArrowheads="1"/>
          </p:cNvSpPr>
          <p:nvPr>
            <p:ph type="body" idx="1"/>
          </p:nvPr>
        </p:nvSpPr>
        <p:spPr>
          <a:xfrm>
            <a:off x="318171" y="1473390"/>
            <a:ext cx="3653753" cy="3482910"/>
          </a:xfrm>
        </p:spPr>
        <p:txBody>
          <a:bodyPr>
            <a:normAutofit/>
          </a:bodyPr>
          <a:lstStyle/>
          <a:p>
            <a:pPr marL="0" indent="0">
              <a:buNone/>
            </a:pPr>
            <a:r>
              <a:rPr lang="en-AU" altLang="en-US" sz="1800" b="1" dirty="0"/>
              <a:t>Types of Cleaning Solution</a:t>
            </a:r>
          </a:p>
          <a:p>
            <a:pPr>
              <a:buFont typeface="Arial" panose="020B0604020202020204" pitchFamily="34" charset="0"/>
              <a:buChar char="–"/>
            </a:pPr>
            <a:r>
              <a:rPr lang="en-AU" altLang="en-US" sz="1800" dirty="0"/>
              <a:t>High pH for organic/biological </a:t>
            </a:r>
            <a:r>
              <a:rPr lang="en-AU" altLang="en-US" sz="1800" dirty="0" smtClean="0"/>
              <a:t>fouling</a:t>
            </a:r>
          </a:p>
          <a:p>
            <a:pPr>
              <a:buFont typeface="Arial" panose="020B0604020202020204" pitchFamily="34" charset="0"/>
              <a:buChar char="–"/>
            </a:pPr>
            <a:r>
              <a:rPr lang="en-AU" altLang="en-US" sz="1800" dirty="0" smtClean="0"/>
              <a:t>Detergents</a:t>
            </a:r>
          </a:p>
          <a:p>
            <a:pPr>
              <a:buFont typeface="Arial" panose="020B0604020202020204" pitchFamily="34" charset="0"/>
              <a:buChar char="–"/>
            </a:pPr>
            <a:r>
              <a:rPr lang="en-AU" altLang="en-US" sz="1800" dirty="0" smtClean="0"/>
              <a:t>Low </a:t>
            </a:r>
            <a:r>
              <a:rPr lang="en-AU" altLang="en-US" sz="1800" dirty="0"/>
              <a:t>pH (often citric acid) for scaling </a:t>
            </a:r>
            <a:r>
              <a:rPr lang="en-AU" altLang="en-US" sz="1800" dirty="0" smtClean="0"/>
              <a:t>compounds</a:t>
            </a:r>
          </a:p>
          <a:p>
            <a:pPr>
              <a:buFont typeface="Arial" panose="020B0604020202020204" pitchFamily="34" charset="0"/>
              <a:buChar char="–"/>
            </a:pPr>
            <a:r>
              <a:rPr lang="en-AU" altLang="en-US" sz="1800" dirty="0" smtClean="0"/>
              <a:t>Specialist </a:t>
            </a:r>
            <a:r>
              <a:rPr lang="en-AU" altLang="en-US" sz="1800" dirty="0"/>
              <a:t>cleaners for difficult fouling (for example silica</a:t>
            </a:r>
            <a:r>
              <a:rPr lang="en-AU" altLang="en-US" sz="1800" dirty="0" smtClean="0"/>
              <a:t>)</a:t>
            </a:r>
            <a:endParaRPr lang="en-AU" altLang="en-US" sz="1800" dirty="0"/>
          </a:p>
          <a:p>
            <a:pPr marL="457200" indent="-457200"/>
            <a:endParaRPr lang="en-AU" altLang="en-US" sz="1800" dirty="0"/>
          </a:p>
          <a:p>
            <a:pPr marL="457200" indent="-457200"/>
            <a:endParaRPr lang="en-AU" altLang="en-US" sz="1800" dirty="0"/>
          </a:p>
        </p:txBody>
      </p:sp>
      <p:pic>
        <p:nvPicPr>
          <p:cNvPr id="162820"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80908" y="3541167"/>
            <a:ext cx="3624263" cy="26772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4277" name="Text Box 5"/>
          <p:cNvSpPr txBox="1">
            <a:spLocks noChangeArrowheads="1"/>
          </p:cNvSpPr>
          <p:nvPr/>
        </p:nvSpPr>
        <p:spPr bwMode="auto">
          <a:xfrm>
            <a:off x="685800" y="6094990"/>
            <a:ext cx="3037691" cy="2545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defRPr/>
            </a:pPr>
            <a:r>
              <a:rPr lang="en-US" sz="1050" dirty="0">
                <a:latin typeface="Arial" panose="020B0604020202020204" pitchFamily="34" charset="0"/>
                <a:cs typeface="Arial" panose="020B0604020202020204" pitchFamily="34" charset="0"/>
              </a:rPr>
              <a:t>Courtesy Dow Technical Manual www.dow.com</a:t>
            </a:r>
            <a:endParaRPr lang="en-AU" sz="1050" dirty="0">
              <a:latin typeface="Arial" panose="020B0604020202020204" pitchFamily="34" charset="0"/>
              <a:cs typeface="Arial" panose="020B0604020202020204" pitchFamily="34" charset="0"/>
            </a:endParaRPr>
          </a:p>
        </p:txBody>
      </p:sp>
      <p:pic>
        <p:nvPicPr>
          <p:cNvPr id="9218" name="Picture 2" descr="524df33e-e5b2-4dea-a4fa-f9b1d07fc808@namprd0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06767" y="852573"/>
            <a:ext cx="3425355" cy="2569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
          <p:cNvSpPr txBox="1">
            <a:spLocks noChangeArrowheads="1"/>
          </p:cNvSpPr>
          <p:nvPr/>
        </p:nvSpPr>
        <p:spPr bwMode="auto">
          <a:xfrm>
            <a:off x="8182538" y="362430"/>
            <a:ext cx="2885405" cy="277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defRPr/>
            </a:pPr>
            <a:r>
              <a:rPr lang="en-US" sz="1200" dirty="0">
                <a:latin typeface="Arial" panose="020B0604020202020204" pitchFamily="34" charset="0"/>
                <a:cs typeface="Arial" panose="020B0604020202020204" pitchFamily="34" charset="0"/>
              </a:rPr>
              <a:t>Cleaning System – Signal Hill California</a:t>
            </a:r>
            <a:endParaRPr lang="en-AU" sz="1200" dirty="0">
              <a:latin typeface="Arial" panose="020B0604020202020204" pitchFamily="34" charset="0"/>
              <a:cs typeface="Arial" panose="020B0604020202020204" pitchFamily="34" charset="0"/>
            </a:endParaRPr>
          </a:p>
        </p:txBody>
      </p:sp>
      <p:sp>
        <p:nvSpPr>
          <p:cNvPr id="2" name="TextBox 1"/>
          <p:cNvSpPr txBox="1"/>
          <p:nvPr/>
        </p:nvSpPr>
        <p:spPr>
          <a:xfrm>
            <a:off x="685800" y="5029180"/>
            <a:ext cx="5993073" cy="492443"/>
          </a:xfrm>
          <a:prstGeom prst="rect">
            <a:avLst/>
          </a:prstGeom>
          <a:noFill/>
        </p:spPr>
        <p:txBody>
          <a:bodyPr wrap="square" rtlCol="0">
            <a:spAutoFit/>
          </a:bodyPr>
          <a:lstStyle/>
          <a:p>
            <a:r>
              <a:rPr lang="en-US" sz="2600" b="1" i="1" dirty="0">
                <a:solidFill>
                  <a:schemeClr val="tx1">
                    <a:lumMod val="75000"/>
                    <a:lumOff val="25000"/>
                  </a:schemeClr>
                </a:solidFill>
                <a:latin typeface="Arial" panose="020B0604020202020204" pitchFamily="34" charset="0"/>
                <a:cs typeface="Arial" panose="020B0604020202020204" pitchFamily="34" charset="0"/>
              </a:rPr>
              <a:t>Know the </a:t>
            </a:r>
            <a:r>
              <a:rPr lang="en-US" sz="2600" b="1" i="1" dirty="0" err="1">
                <a:solidFill>
                  <a:schemeClr val="tx1">
                    <a:lumMod val="75000"/>
                    <a:lumOff val="25000"/>
                  </a:schemeClr>
                </a:solidFill>
                <a:latin typeface="Arial" panose="020B0604020202020204" pitchFamily="34" charset="0"/>
                <a:cs typeface="Arial" panose="020B0604020202020204" pitchFamily="34" charset="0"/>
              </a:rPr>
              <a:t>foulant</a:t>
            </a:r>
            <a:r>
              <a:rPr lang="en-US" sz="2600" b="1" i="1" dirty="0">
                <a:solidFill>
                  <a:schemeClr val="tx1">
                    <a:lumMod val="75000"/>
                    <a:lumOff val="25000"/>
                  </a:schemeClr>
                </a:solidFill>
                <a:latin typeface="Arial" panose="020B0604020202020204" pitchFamily="34" charset="0"/>
                <a:cs typeface="Arial" panose="020B0604020202020204" pitchFamily="34" charset="0"/>
              </a:rPr>
              <a:t> to target the clean</a:t>
            </a:r>
          </a:p>
        </p:txBody>
      </p:sp>
      <p:sp>
        <p:nvSpPr>
          <p:cNvPr id="12" name="Rectangle 3"/>
          <p:cNvSpPr txBox="1">
            <a:spLocks noChangeArrowheads="1"/>
          </p:cNvSpPr>
          <p:nvPr/>
        </p:nvSpPr>
        <p:spPr>
          <a:xfrm>
            <a:off x="3897868" y="1473390"/>
            <a:ext cx="3632427" cy="31400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altLang="en-US" sz="1800" b="1" dirty="0"/>
              <a:t>Cleaning Process</a:t>
            </a:r>
          </a:p>
          <a:p>
            <a:pPr>
              <a:buFont typeface="Arial" panose="020B0604020202020204" pitchFamily="34" charset="0"/>
              <a:buChar char="–"/>
            </a:pPr>
            <a:r>
              <a:rPr lang="en-AU" altLang="en-US" sz="1800" dirty="0"/>
              <a:t>Cleaning is a recirculation on the feed to concentrate side of the </a:t>
            </a:r>
            <a:r>
              <a:rPr lang="en-AU" altLang="en-US" sz="1800" dirty="0" smtClean="0"/>
              <a:t>membrane</a:t>
            </a:r>
          </a:p>
          <a:p>
            <a:pPr>
              <a:buFont typeface="Arial" panose="020B0604020202020204" pitchFamily="34" charset="0"/>
              <a:buChar char="–"/>
            </a:pPr>
            <a:r>
              <a:rPr lang="en-AU" altLang="en-US" sz="1800" dirty="0" smtClean="0"/>
              <a:t>Small </a:t>
            </a:r>
            <a:r>
              <a:rPr lang="en-AU" altLang="en-US" sz="1800" dirty="0"/>
              <a:t>amount of permeate produced – must be recirculated to avoid backpressure to </a:t>
            </a:r>
            <a:r>
              <a:rPr lang="en-AU" altLang="en-US" sz="1800" dirty="0" smtClean="0"/>
              <a:t>membranes</a:t>
            </a:r>
            <a:endParaRPr lang="en-AU" altLang="en-US" sz="1800" dirty="0"/>
          </a:p>
        </p:txBody>
      </p:sp>
    </p:spTree>
    <p:extLst>
      <p:ext uri="{BB962C8B-B14F-4D97-AF65-F5344CB8AC3E}">
        <p14:creationId xmlns:p14="http://schemas.microsoft.com/office/powerpoint/2010/main" val="25317193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13640-E647-4C07-8E3C-D7F13E53BD45}"/>
              </a:ext>
            </a:extLst>
          </p:cNvPr>
          <p:cNvSpPr>
            <a:spLocks noGrp="1"/>
          </p:cNvSpPr>
          <p:nvPr>
            <p:ph type="title"/>
          </p:nvPr>
        </p:nvSpPr>
        <p:spPr>
          <a:xfrm>
            <a:off x="685800" y="539496"/>
            <a:ext cx="8229600" cy="520342"/>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altLang="en-US" dirty="0"/>
              <a:t>Permeate Backpressure</a:t>
            </a:r>
            <a:endParaRPr lang="en-US" dirty="0"/>
          </a:p>
        </p:txBody>
      </p:sp>
      <p:pic>
        <p:nvPicPr>
          <p:cNvPr id="3" name="Picture 2" descr="P9080041">
            <a:extLst>
              <a:ext uri="{FF2B5EF4-FFF2-40B4-BE49-F238E27FC236}">
                <a16:creationId xmlns:a16="http://schemas.microsoft.com/office/drawing/2014/main" id="{3D2801A9-16B6-4CC2-A157-EABA00E74D1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67088" y="2387150"/>
            <a:ext cx="5253037" cy="39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val 3">
            <a:extLst>
              <a:ext uri="{FF2B5EF4-FFF2-40B4-BE49-F238E27FC236}">
                <a16:creationId xmlns:a16="http://schemas.microsoft.com/office/drawing/2014/main" id="{3D30789C-F259-4B1D-90F5-98410B5AB05F}"/>
              </a:ext>
            </a:extLst>
          </p:cNvPr>
          <p:cNvSpPr/>
          <p:nvPr/>
        </p:nvSpPr>
        <p:spPr>
          <a:xfrm>
            <a:off x="4631531" y="2638426"/>
            <a:ext cx="3057525" cy="2505075"/>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71BB325E-CF8B-4B67-AF2C-C0DBB15EFC28}"/>
              </a:ext>
            </a:extLst>
          </p:cNvPr>
          <p:cNvSpPr txBox="1"/>
          <p:nvPr/>
        </p:nvSpPr>
        <p:spPr>
          <a:xfrm>
            <a:off x="893136" y="1099481"/>
            <a:ext cx="11391490" cy="1200329"/>
          </a:xfrm>
          <a:prstGeom prst="rect">
            <a:avLst/>
          </a:prstGeom>
          <a:noFill/>
        </p:spPr>
        <p:txBody>
          <a:bodyPr wrap="square" rtlCol="0">
            <a:spAutoFit/>
          </a:bodyPr>
          <a:lstStyle/>
          <a:p>
            <a:pPr marL="285750" indent="-285750">
              <a:buFont typeface="Calibri" panose="020F0502020204030204" pitchFamily="34" charset="0"/>
              <a:buChar char="–"/>
            </a:pPr>
            <a:r>
              <a:rPr lang="en-US" sz="2400" dirty="0">
                <a:solidFill>
                  <a:schemeClr val="tx1">
                    <a:lumMod val="75000"/>
                    <a:lumOff val="25000"/>
                  </a:schemeClr>
                </a:solidFill>
              </a:rPr>
              <a:t>Restricting the permeate flow by closing a valve is detrimental to the </a:t>
            </a:r>
            <a:r>
              <a:rPr lang="en-US" sz="2400" dirty="0" smtClean="0">
                <a:solidFill>
                  <a:schemeClr val="tx1">
                    <a:lumMod val="75000"/>
                    <a:lumOff val="25000"/>
                  </a:schemeClr>
                </a:solidFill>
              </a:rPr>
              <a:t>membranes</a:t>
            </a:r>
            <a:endParaRPr lang="en-US" sz="2400" dirty="0">
              <a:solidFill>
                <a:schemeClr val="tx1">
                  <a:lumMod val="75000"/>
                  <a:lumOff val="25000"/>
                </a:schemeClr>
              </a:solidFill>
            </a:endParaRPr>
          </a:p>
          <a:p>
            <a:pPr marL="285750" indent="-285750">
              <a:buFont typeface="Calibri" panose="020F0502020204030204" pitchFamily="34" charset="0"/>
              <a:buChar char="–"/>
            </a:pPr>
            <a:r>
              <a:rPr lang="en-US" sz="2400" dirty="0">
                <a:solidFill>
                  <a:schemeClr val="tx1">
                    <a:lumMod val="75000"/>
                    <a:lumOff val="25000"/>
                  </a:schemeClr>
                </a:solidFill>
              </a:rPr>
              <a:t>This will cause delamination and render the membranes </a:t>
            </a:r>
            <a:r>
              <a:rPr lang="en-US" sz="2400" dirty="0" smtClean="0">
                <a:solidFill>
                  <a:schemeClr val="tx1">
                    <a:lumMod val="75000"/>
                    <a:lumOff val="25000"/>
                  </a:schemeClr>
                </a:solidFill>
              </a:rPr>
              <a:t>useless</a:t>
            </a:r>
            <a:endParaRPr lang="en-US" sz="2400" dirty="0">
              <a:solidFill>
                <a:schemeClr val="tx1">
                  <a:lumMod val="75000"/>
                  <a:lumOff val="25000"/>
                </a:schemeClr>
              </a:solidFill>
            </a:endParaRPr>
          </a:p>
          <a:p>
            <a:pPr marL="285750" indent="-285750">
              <a:buFont typeface="Calibri" panose="020F0502020204030204" pitchFamily="34" charset="0"/>
              <a:buChar char="–"/>
            </a:pPr>
            <a:r>
              <a:rPr lang="en-US" sz="2400" dirty="0">
                <a:solidFill>
                  <a:schemeClr val="tx1">
                    <a:lumMod val="75000"/>
                    <a:lumOff val="25000"/>
                  </a:schemeClr>
                </a:solidFill>
              </a:rPr>
              <a:t>Hence, RO systems cannot be </a:t>
            </a:r>
            <a:r>
              <a:rPr lang="en-US" sz="2400" dirty="0" smtClean="0">
                <a:solidFill>
                  <a:schemeClr val="tx1">
                    <a:lumMod val="75000"/>
                    <a:lumOff val="25000"/>
                  </a:schemeClr>
                </a:solidFill>
              </a:rPr>
              <a:t>backwashed</a:t>
            </a:r>
            <a:endParaRPr lang="en-US" sz="2400" dirty="0">
              <a:solidFill>
                <a:schemeClr val="tx1">
                  <a:lumMod val="75000"/>
                  <a:lumOff val="25000"/>
                </a:schemeClr>
              </a:solidFill>
            </a:endParaRPr>
          </a:p>
        </p:txBody>
      </p:sp>
    </p:spTree>
    <p:extLst>
      <p:ext uri="{BB962C8B-B14F-4D97-AF65-F5344CB8AC3E}">
        <p14:creationId xmlns:p14="http://schemas.microsoft.com/office/powerpoint/2010/main" val="35197106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D4EED9-16DA-4D56-8B0F-703744B9589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57428" y="1523601"/>
            <a:ext cx="5522403" cy="1907257"/>
          </a:xfrm>
          <a:prstGeom prst="rect">
            <a:avLst/>
          </a:prstGeom>
        </p:spPr>
      </p:pic>
      <p:pic>
        <p:nvPicPr>
          <p:cNvPr id="4" name="Picture 3">
            <a:extLst>
              <a:ext uri="{FF2B5EF4-FFF2-40B4-BE49-F238E27FC236}">
                <a16:creationId xmlns:a16="http://schemas.microsoft.com/office/drawing/2014/main" id="{0204D658-02A8-49C3-9D12-A736C9907D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72135" y="4295765"/>
            <a:ext cx="5661656" cy="1974929"/>
          </a:xfrm>
          <a:prstGeom prst="rect">
            <a:avLst/>
          </a:prstGeom>
        </p:spPr>
      </p:pic>
      <p:cxnSp>
        <p:nvCxnSpPr>
          <p:cNvPr id="6" name="Straight Connector 5">
            <a:extLst>
              <a:ext uri="{FF2B5EF4-FFF2-40B4-BE49-F238E27FC236}">
                <a16:creationId xmlns:a16="http://schemas.microsoft.com/office/drawing/2014/main" id="{F00C4A03-0DDB-4DC0-8D5B-F5AB6D9F73C5}"/>
              </a:ext>
            </a:extLst>
          </p:cNvPr>
          <p:cNvCxnSpPr/>
          <p:nvPr/>
        </p:nvCxnSpPr>
        <p:spPr>
          <a:xfrm>
            <a:off x="1961365" y="3702654"/>
            <a:ext cx="8464491"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C7F05127-4041-449C-89BD-16215223F590}"/>
              </a:ext>
            </a:extLst>
          </p:cNvPr>
          <p:cNvSpPr txBox="1"/>
          <p:nvPr/>
        </p:nvSpPr>
        <p:spPr>
          <a:xfrm>
            <a:off x="8619547" y="4379972"/>
            <a:ext cx="1610323" cy="461665"/>
          </a:xfrm>
          <a:prstGeom prst="rect">
            <a:avLst/>
          </a:prstGeom>
          <a:noFill/>
        </p:spPr>
        <p:txBody>
          <a:bodyPr wrap="square" rtlCol="0">
            <a:spAutoFit/>
          </a:bodyPr>
          <a:lstStyle/>
          <a:p>
            <a:pPr algn="ctr"/>
            <a:r>
              <a:rPr lang="en-US" sz="1200" dirty="0">
                <a:solidFill>
                  <a:schemeClr val="tx1">
                    <a:lumMod val="75000"/>
                    <a:lumOff val="25000"/>
                  </a:schemeClr>
                </a:solidFill>
                <a:latin typeface="Arial" panose="020B0604020202020204" pitchFamily="34" charset="0"/>
                <a:cs typeface="Arial" panose="020B0604020202020204" pitchFamily="34" charset="0"/>
              </a:rPr>
              <a:t>Closed Permeate Valve </a:t>
            </a:r>
          </a:p>
        </p:txBody>
      </p:sp>
      <p:sp>
        <p:nvSpPr>
          <p:cNvPr id="8" name="TextBox 7">
            <a:extLst>
              <a:ext uri="{FF2B5EF4-FFF2-40B4-BE49-F238E27FC236}">
                <a16:creationId xmlns:a16="http://schemas.microsoft.com/office/drawing/2014/main" id="{B87C1323-AFFD-460A-9CBA-9F6FC25A3AA8}"/>
              </a:ext>
            </a:extLst>
          </p:cNvPr>
          <p:cNvSpPr txBox="1"/>
          <p:nvPr/>
        </p:nvSpPr>
        <p:spPr>
          <a:xfrm>
            <a:off x="9286276" y="5185692"/>
            <a:ext cx="1610323" cy="461665"/>
          </a:xfrm>
          <a:prstGeom prst="rect">
            <a:avLst/>
          </a:prstGeom>
          <a:noFill/>
        </p:spPr>
        <p:txBody>
          <a:bodyPr wrap="square" rtlCol="0">
            <a:spAutoFit/>
          </a:bodyPr>
          <a:lstStyle/>
          <a:p>
            <a:pPr algn="ctr"/>
            <a:r>
              <a:rPr lang="en-US" sz="1200" dirty="0">
                <a:solidFill>
                  <a:schemeClr val="tx1">
                    <a:lumMod val="75000"/>
                    <a:lumOff val="25000"/>
                  </a:schemeClr>
                </a:solidFill>
                <a:latin typeface="Arial" panose="020B0604020202020204" pitchFamily="34" charset="0"/>
                <a:cs typeface="Arial" panose="020B0604020202020204" pitchFamily="34" charset="0"/>
              </a:rPr>
              <a:t>Back flow causing delamination </a:t>
            </a:r>
          </a:p>
        </p:txBody>
      </p:sp>
      <p:cxnSp>
        <p:nvCxnSpPr>
          <p:cNvPr id="9" name="Straight Arrow Connector 8">
            <a:extLst>
              <a:ext uri="{FF2B5EF4-FFF2-40B4-BE49-F238E27FC236}">
                <a16:creationId xmlns:a16="http://schemas.microsoft.com/office/drawing/2014/main" id="{6A119C16-EBEF-44D6-9FEE-2614F181E7C1}"/>
              </a:ext>
            </a:extLst>
          </p:cNvPr>
          <p:cNvCxnSpPr>
            <a:cxnSpLocks/>
          </p:cNvCxnSpPr>
          <p:nvPr/>
        </p:nvCxnSpPr>
        <p:spPr>
          <a:xfrm flipH="1" flipV="1">
            <a:off x="7748589" y="5185692"/>
            <a:ext cx="1537689" cy="97536"/>
          </a:xfrm>
          <a:prstGeom prst="straightConnector1">
            <a:avLst/>
          </a:prstGeom>
          <a:ln w="444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5BA2A066-50FC-4DFF-B313-A3A5A62D6932}"/>
              </a:ext>
            </a:extLst>
          </p:cNvPr>
          <p:cNvSpPr txBox="1"/>
          <p:nvPr/>
        </p:nvSpPr>
        <p:spPr>
          <a:xfrm>
            <a:off x="7000266" y="1684306"/>
            <a:ext cx="510076" cy="246221"/>
          </a:xfrm>
          <a:prstGeom prst="rect">
            <a:avLst/>
          </a:prstGeom>
          <a:noFill/>
        </p:spPr>
        <p:txBody>
          <a:bodyPr wrap="none" rtlCol="0">
            <a:spAutoFit/>
          </a:bodyPr>
          <a:lstStyle/>
          <a:p>
            <a:r>
              <a:rPr lang="en-US" sz="1000" dirty="0">
                <a:solidFill>
                  <a:schemeClr val="tx1">
                    <a:lumMod val="75000"/>
                    <a:lumOff val="25000"/>
                  </a:schemeClr>
                </a:solidFill>
              </a:rPr>
              <a:t>P~&lt;10</a:t>
            </a:r>
          </a:p>
        </p:txBody>
      </p:sp>
      <p:sp>
        <p:nvSpPr>
          <p:cNvPr id="18" name="TextBox 17">
            <a:extLst>
              <a:ext uri="{FF2B5EF4-FFF2-40B4-BE49-F238E27FC236}">
                <a16:creationId xmlns:a16="http://schemas.microsoft.com/office/drawing/2014/main" id="{4B528BBD-2A6F-4C82-A725-1FCEC92E3988}"/>
              </a:ext>
            </a:extLst>
          </p:cNvPr>
          <p:cNvSpPr txBox="1"/>
          <p:nvPr/>
        </p:nvSpPr>
        <p:spPr>
          <a:xfrm>
            <a:off x="1533525" y="1070066"/>
            <a:ext cx="9945351" cy="338554"/>
          </a:xfrm>
          <a:prstGeom prst="rect">
            <a:avLst/>
          </a:prstGeom>
          <a:noFill/>
        </p:spPr>
        <p:txBody>
          <a:bodyPr wrap="none" rtlCol="0">
            <a:spAutoFit/>
          </a:bodyPr>
          <a:lstStyle/>
          <a:p>
            <a:r>
              <a:rPr lang="en-US" sz="1600" dirty="0">
                <a:solidFill>
                  <a:schemeClr val="tx1">
                    <a:lumMod val="75000"/>
                    <a:lumOff val="25000"/>
                  </a:schemeClr>
                </a:solidFill>
                <a:latin typeface="Arial" panose="020B0604020202020204" pitchFamily="34" charset="0"/>
                <a:cs typeface="Arial" panose="020B0604020202020204" pitchFamily="34" charset="0"/>
              </a:rPr>
              <a:t>Pressure drop in permit is proportional to hydraulic losses in the Feed/Brine Channel and the permeate side</a:t>
            </a:r>
          </a:p>
        </p:txBody>
      </p:sp>
      <p:sp>
        <p:nvSpPr>
          <p:cNvPr id="20" name="TextBox 19">
            <a:extLst>
              <a:ext uri="{FF2B5EF4-FFF2-40B4-BE49-F238E27FC236}">
                <a16:creationId xmlns:a16="http://schemas.microsoft.com/office/drawing/2014/main" id="{4A229D38-F2D7-4C69-8926-5E86320B2B98}"/>
              </a:ext>
            </a:extLst>
          </p:cNvPr>
          <p:cNvSpPr txBox="1"/>
          <p:nvPr/>
        </p:nvSpPr>
        <p:spPr>
          <a:xfrm>
            <a:off x="1533525" y="3781120"/>
            <a:ext cx="10443885" cy="338554"/>
          </a:xfrm>
          <a:prstGeom prst="rect">
            <a:avLst/>
          </a:prstGeom>
          <a:noFill/>
        </p:spPr>
        <p:txBody>
          <a:bodyPr wrap="none" rtlCol="0">
            <a:spAutoFit/>
          </a:bodyPr>
          <a:lstStyle/>
          <a:p>
            <a:r>
              <a:rPr lang="en-US" sz="1600" dirty="0">
                <a:solidFill>
                  <a:schemeClr val="tx1">
                    <a:lumMod val="75000"/>
                    <a:lumOff val="25000"/>
                  </a:schemeClr>
                </a:solidFill>
                <a:latin typeface="Arial" panose="020B0604020202020204" pitchFamily="34" charset="0"/>
                <a:cs typeface="Arial" panose="020B0604020202020204" pitchFamily="34" charset="0"/>
              </a:rPr>
              <a:t>Once the pressure equalizes, the perm. pressure at the tail is higher than the Feed/Brine – forcing flow in reverse</a:t>
            </a:r>
          </a:p>
        </p:txBody>
      </p:sp>
      <p:sp>
        <p:nvSpPr>
          <p:cNvPr id="24" name="TextBox 23">
            <a:extLst>
              <a:ext uri="{FF2B5EF4-FFF2-40B4-BE49-F238E27FC236}">
                <a16:creationId xmlns:a16="http://schemas.microsoft.com/office/drawing/2014/main" id="{3BAEB2B1-F600-49B1-A845-1FAA060771D5}"/>
              </a:ext>
            </a:extLst>
          </p:cNvPr>
          <p:cNvSpPr txBox="1"/>
          <p:nvPr/>
        </p:nvSpPr>
        <p:spPr>
          <a:xfrm>
            <a:off x="5668434" y="4666718"/>
            <a:ext cx="1857700" cy="246221"/>
          </a:xfrm>
          <a:prstGeom prst="rect">
            <a:avLst/>
          </a:prstGeom>
          <a:noFill/>
        </p:spPr>
        <p:txBody>
          <a:bodyPr wrap="square" rtlCol="0">
            <a:spAutoFit/>
          </a:bodyPr>
          <a:lstStyle/>
          <a:p>
            <a:pPr algn="ctr"/>
            <a:r>
              <a:rPr lang="en-US" sz="1000" dirty="0">
                <a:solidFill>
                  <a:srgbClr val="FF0000"/>
                </a:solidFill>
              </a:rPr>
              <a:t>Water is incompressible </a:t>
            </a:r>
          </a:p>
        </p:txBody>
      </p:sp>
      <p:sp>
        <p:nvSpPr>
          <p:cNvPr id="14" name="Title 1">
            <a:extLst>
              <a:ext uri="{FF2B5EF4-FFF2-40B4-BE49-F238E27FC236}">
                <a16:creationId xmlns:a16="http://schemas.microsoft.com/office/drawing/2014/main" id="{55613640-E647-4C07-8E3C-D7F13E53BD45}"/>
              </a:ext>
            </a:extLst>
          </p:cNvPr>
          <p:cNvSpPr>
            <a:spLocks noGrp="1"/>
          </p:cNvSpPr>
          <p:nvPr>
            <p:ph type="title"/>
          </p:nvPr>
        </p:nvSpPr>
        <p:spPr>
          <a:xfrm>
            <a:off x="685800" y="539496"/>
            <a:ext cx="8229600" cy="520342"/>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p>
            <a:pPr eaLnBrk="1" hangingPunct="1"/>
            <a:r>
              <a:rPr lang="en-US" altLang="en-US" dirty="0"/>
              <a:t>Permeate Backpressure</a:t>
            </a:r>
            <a:endParaRPr lang="en-US" dirty="0"/>
          </a:p>
        </p:txBody>
      </p:sp>
    </p:spTree>
    <p:extLst>
      <p:ext uri="{BB962C8B-B14F-4D97-AF65-F5344CB8AC3E}">
        <p14:creationId xmlns:p14="http://schemas.microsoft.com/office/powerpoint/2010/main" val="37512432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43100" y="4539014"/>
            <a:ext cx="8229600" cy="1433161"/>
          </a:xfrm>
        </p:spPr>
        <p:txBody>
          <a:bodyPr>
            <a:normAutofit/>
          </a:bodyPr>
          <a:lstStyle/>
          <a:p>
            <a:pPr>
              <a:buFont typeface="Arial" panose="020B0604020202020204" pitchFamily="34" charset="0"/>
              <a:buChar char="–"/>
            </a:pPr>
            <a:r>
              <a:rPr lang="en-US" sz="2400" dirty="0"/>
              <a:t>Identify </a:t>
            </a:r>
            <a:r>
              <a:rPr lang="en-US" sz="2400" dirty="0" smtClean="0"/>
              <a:t>fouling</a:t>
            </a:r>
            <a:endParaRPr lang="en-US" sz="2400" dirty="0"/>
          </a:p>
          <a:p>
            <a:pPr>
              <a:buFont typeface="Arial" panose="020B0604020202020204" pitchFamily="34" charset="0"/>
              <a:buChar char="–"/>
            </a:pPr>
            <a:r>
              <a:rPr lang="en-US" sz="2400" dirty="0"/>
              <a:t>Identify damage/loss of </a:t>
            </a:r>
            <a:r>
              <a:rPr lang="en-US" sz="2400" dirty="0" smtClean="0"/>
              <a:t>rejection</a:t>
            </a:r>
            <a:endParaRPr lang="en-US" sz="2400" dirty="0"/>
          </a:p>
          <a:p>
            <a:pPr>
              <a:buFont typeface="Arial" panose="020B0604020202020204" pitchFamily="34" charset="0"/>
              <a:buChar char="–"/>
            </a:pPr>
            <a:r>
              <a:rPr lang="en-US" sz="2400" dirty="0"/>
              <a:t>Visual review of condition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69217" y="1612761"/>
            <a:ext cx="3717758" cy="2811159"/>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57376" y="1612761"/>
            <a:ext cx="3755365" cy="2811159"/>
          </a:xfrm>
          <a:prstGeom prst="rect">
            <a:avLst/>
          </a:prstGeom>
        </p:spPr>
      </p:pic>
      <p:sp>
        <p:nvSpPr>
          <p:cNvPr id="8" name="Rectangle 2"/>
          <p:cNvSpPr txBox="1">
            <a:spLocks noChangeArrowheads="1"/>
          </p:cNvSpPr>
          <p:nvPr/>
        </p:nvSpPr>
        <p:spPr>
          <a:xfrm>
            <a:off x="685800" y="539496"/>
            <a:ext cx="8229600" cy="530352"/>
          </a:xfrm>
          <a:prstGeom prst="rect">
            <a:avLst/>
          </a:prstGeo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ctr">
            <a:noAutofit/>
          </a:bodyPr>
          <a:lstStyle>
            <a:lvl1pPr algn="l" defTabSz="457200" rtl="0" eaLnBrk="0" fontAlgn="base" hangingPunct="0">
              <a:spcBef>
                <a:spcPct val="0"/>
              </a:spcBef>
              <a:spcAft>
                <a:spcPct val="0"/>
              </a:spcAft>
              <a:defRPr sz="3200" b="1" kern="1200">
                <a:solidFill>
                  <a:schemeClr val="bg1">
                    <a:lumMod val="50000"/>
                  </a:schemeClr>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2800" dirty="0">
                <a:solidFill>
                  <a:srgbClr val="395173"/>
                </a:solidFill>
                <a:latin typeface="Arial" panose="020B0604020202020204" pitchFamily="34" charset="0"/>
                <a:cs typeface="Arial" panose="020B0604020202020204" pitchFamily="34" charset="0"/>
              </a:rPr>
              <a:t>Membrane Autopsy – Troubleshooting Tool</a:t>
            </a:r>
            <a:endParaRPr lang="en-AU" altLang="en-US" sz="2800" dirty="0">
              <a:solidFill>
                <a:srgbClr val="39517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1951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3025" y="1350206"/>
            <a:ext cx="7764463" cy="2180084"/>
          </a:xfrm>
        </p:spPr>
        <p:txBody>
          <a:bodyPr/>
          <a:lstStyle/>
          <a:p>
            <a:r>
              <a:rPr lang="en-US" b="0" dirty="0">
                <a:latin typeface="Arial" panose="020B0604020202020204" pitchFamily="34" charset="0"/>
                <a:cs typeface="Arial" panose="020B0604020202020204" pitchFamily="34" charset="0"/>
              </a:rPr>
              <a:t>Chloramine for Biological Fouling</a:t>
            </a:r>
          </a:p>
        </p:txBody>
      </p:sp>
    </p:spTree>
    <p:extLst>
      <p:ext uri="{BB962C8B-B14F-4D97-AF65-F5344CB8AC3E}">
        <p14:creationId xmlns:p14="http://schemas.microsoft.com/office/powerpoint/2010/main" val="13429983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76586" y="1682644"/>
            <a:ext cx="4572000" cy="4430713"/>
          </a:xfrm>
        </p:spPr>
        <p:txBody>
          <a:bodyPr/>
          <a:lstStyle/>
          <a:p>
            <a:r>
              <a:rPr lang="en-US" dirty="0" smtClean="0"/>
              <a:t>There is </a:t>
            </a:r>
            <a:r>
              <a:rPr lang="en-US" dirty="0"/>
              <a:t>a </a:t>
            </a:r>
            <a:r>
              <a:rPr lang="en-US" dirty="0" smtClean="0"/>
              <a:t>catch!</a:t>
            </a:r>
            <a:endParaRPr lang="en-US" dirty="0"/>
          </a:p>
          <a:p>
            <a:r>
              <a:rPr lang="en-US" dirty="0" smtClean="0"/>
              <a:t>Effluent </a:t>
            </a:r>
            <a:r>
              <a:rPr lang="en-US" dirty="0"/>
              <a:t>is highly biologically </a:t>
            </a:r>
            <a:r>
              <a:rPr lang="en-US" dirty="0" smtClean="0"/>
              <a:t>active</a:t>
            </a:r>
            <a:endParaRPr lang="en-US" dirty="0"/>
          </a:p>
        </p:txBody>
      </p:sp>
      <p:sp>
        <p:nvSpPr>
          <p:cNvPr id="3" name="Title 2"/>
          <p:cNvSpPr>
            <a:spLocks noGrp="1"/>
          </p:cNvSpPr>
          <p:nvPr>
            <p:ph type="title"/>
          </p:nvPr>
        </p:nvSpPr>
        <p:spPr>
          <a:xfrm>
            <a:off x="685800" y="539496"/>
            <a:ext cx="10515600" cy="530352"/>
          </a:xfrm>
        </p:spPr>
        <p:txBody>
          <a:bodyPr>
            <a:normAutofit/>
          </a:bodyPr>
          <a:lstStyle/>
          <a:p>
            <a:r>
              <a:rPr lang="en-US" sz="2800" dirty="0"/>
              <a:t>The Scourge of Biological Fouling</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05599" y="1695452"/>
            <a:ext cx="2971802" cy="1760877"/>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05600" y="3814875"/>
            <a:ext cx="3075673" cy="2055487"/>
          </a:xfrm>
          <a:prstGeom prst="rect">
            <a:avLst/>
          </a:prstGeom>
        </p:spPr>
      </p:pic>
      <p:pic>
        <p:nvPicPr>
          <p:cNvPr id="13" name="Picture 1" descr="A421936 autopsy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57493" y="3814874"/>
            <a:ext cx="2946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60869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normAutofit/>
          </a:bodyPr>
          <a:lstStyle/>
          <a:p>
            <a:r>
              <a:rPr lang="en-US" sz="2800" dirty="0"/>
              <a:t>Biological Fouling Impacts</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69743" y="1465264"/>
            <a:ext cx="5808799" cy="2797174"/>
          </a:xfrm>
          <a:prstGeom prst="rect">
            <a:avLst/>
          </a:prstGeom>
        </p:spPr>
      </p:pic>
      <p:sp>
        <p:nvSpPr>
          <p:cNvPr id="7" name="Content Placeholder 1"/>
          <p:cNvSpPr txBox="1">
            <a:spLocks/>
          </p:cNvSpPr>
          <p:nvPr/>
        </p:nvSpPr>
        <p:spPr>
          <a:xfrm>
            <a:off x="982577" y="4323555"/>
            <a:ext cx="6246897" cy="1920833"/>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bg1">
                    <a:lumMod val="50000"/>
                  </a:schemeClr>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Fouling blocks feed-brine </a:t>
            </a:r>
            <a:r>
              <a:rPr lang="en-US" dirty="0" smtClean="0">
                <a:solidFill>
                  <a:schemeClr val="tx1"/>
                </a:solidFill>
                <a:latin typeface="Arial" panose="020B0604020202020204" pitchFamily="34" charset="0"/>
                <a:cs typeface="Arial" panose="020B0604020202020204" pitchFamily="34" charset="0"/>
              </a:rPr>
              <a:t>channel</a:t>
            </a:r>
            <a:endParaRPr lang="en-US" dirty="0">
              <a:solidFill>
                <a:schemeClr val="tx1"/>
              </a:solidFill>
              <a:latin typeface="Arial" panose="020B0604020202020204" pitchFamily="34" charset="0"/>
              <a:cs typeface="Arial" panose="020B0604020202020204" pitchFamily="34" charset="0"/>
            </a:endParaRPr>
          </a:p>
          <a:p>
            <a:pPr>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Increased energy, increased cleaning </a:t>
            </a:r>
            <a:r>
              <a:rPr lang="en-US" dirty="0" smtClean="0">
                <a:solidFill>
                  <a:schemeClr val="tx1"/>
                </a:solidFill>
                <a:latin typeface="Arial" panose="020B0604020202020204" pitchFamily="34" charset="0"/>
                <a:cs typeface="Arial" panose="020B0604020202020204" pitchFamily="34" charset="0"/>
              </a:rPr>
              <a:t>costs</a:t>
            </a:r>
            <a:endParaRPr lang="en-US" dirty="0">
              <a:solidFill>
                <a:schemeClr val="tx1"/>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03147" y="3924300"/>
            <a:ext cx="3326778" cy="2223301"/>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1438" y="1465264"/>
            <a:ext cx="3348487" cy="1984074"/>
          </a:xfrm>
          <a:prstGeom prst="rect">
            <a:avLst/>
          </a:prstGeom>
        </p:spPr>
      </p:pic>
    </p:spTree>
    <p:extLst>
      <p:ext uri="{BB962C8B-B14F-4D97-AF65-F5344CB8AC3E}">
        <p14:creationId xmlns:p14="http://schemas.microsoft.com/office/powerpoint/2010/main" val="36423160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lstStyle/>
          <a:p>
            <a:r>
              <a:rPr lang="en-AU" altLang="en-US" dirty="0"/>
              <a:t>Using Chloramine Can Assist with </a:t>
            </a:r>
            <a:r>
              <a:rPr lang="en-AU" altLang="en-US" dirty="0" smtClean="0"/>
              <a:t>Biology</a:t>
            </a:r>
            <a:endParaRPr lang="en-US" dirty="0"/>
          </a:p>
        </p:txBody>
      </p:sp>
      <p:grpSp>
        <p:nvGrpSpPr>
          <p:cNvPr id="5" name="Group 4"/>
          <p:cNvGrpSpPr/>
          <p:nvPr/>
        </p:nvGrpSpPr>
        <p:grpSpPr>
          <a:xfrm>
            <a:off x="4235116" y="1414076"/>
            <a:ext cx="7543799" cy="3840222"/>
            <a:chOff x="894283" y="2071688"/>
            <a:chExt cx="7727695" cy="4527369"/>
          </a:xfrm>
        </p:grpSpPr>
        <p:sp>
          <p:nvSpPr>
            <p:cNvPr id="6" name="Freeform 2"/>
            <p:cNvSpPr>
              <a:spLocks/>
            </p:cNvSpPr>
            <p:nvPr/>
          </p:nvSpPr>
          <p:spPr bwMode="auto">
            <a:xfrm>
              <a:off x="2501900" y="3287713"/>
              <a:ext cx="85725" cy="96837"/>
            </a:xfrm>
            <a:custGeom>
              <a:avLst/>
              <a:gdLst>
                <a:gd name="T0" fmla="*/ 59248623 w 61"/>
                <a:gd name="T1" fmla="*/ 0 h 61"/>
                <a:gd name="T2" fmla="*/ 120471732 w 61"/>
                <a:gd name="T3" fmla="*/ 153727944 h 61"/>
                <a:gd name="T4" fmla="*/ 0 w 61"/>
                <a:gd name="T5" fmla="*/ 153727944 h 61"/>
                <a:gd name="T6" fmla="*/ 59248623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chemeClr val="accent2"/>
            </a:solidFill>
            <a:ln w="15875">
              <a:solidFill>
                <a:srgbClr val="FFFF00"/>
              </a:solidFill>
              <a:prstDash val="solid"/>
              <a:round/>
              <a:headEnd/>
              <a:tailEnd/>
            </a:ln>
          </p:spPr>
          <p:txBody>
            <a:bodyPr/>
            <a:lstStyle/>
            <a:p>
              <a:endParaRPr lang="en-US" sz="1600"/>
            </a:p>
          </p:txBody>
        </p:sp>
        <p:sp>
          <p:nvSpPr>
            <p:cNvPr id="7" name="Freeform 3"/>
            <p:cNvSpPr>
              <a:spLocks/>
            </p:cNvSpPr>
            <p:nvPr/>
          </p:nvSpPr>
          <p:spPr bwMode="auto">
            <a:xfrm>
              <a:off x="2632075" y="3271838"/>
              <a:ext cx="85725" cy="96837"/>
            </a:xfrm>
            <a:custGeom>
              <a:avLst/>
              <a:gdLst>
                <a:gd name="T0" fmla="*/ 59248623 w 61"/>
                <a:gd name="T1" fmla="*/ 0 h 61"/>
                <a:gd name="T2" fmla="*/ 120471732 w 61"/>
                <a:gd name="T3" fmla="*/ 153727944 h 61"/>
                <a:gd name="T4" fmla="*/ 0 w 61"/>
                <a:gd name="T5" fmla="*/ 153727944 h 61"/>
                <a:gd name="T6" fmla="*/ 59248623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chemeClr val="accent2"/>
            </a:solidFill>
            <a:ln w="15875">
              <a:solidFill>
                <a:srgbClr val="FFFF00"/>
              </a:solidFill>
              <a:prstDash val="solid"/>
              <a:round/>
              <a:headEnd/>
              <a:tailEnd/>
            </a:ln>
          </p:spPr>
          <p:txBody>
            <a:bodyPr/>
            <a:lstStyle/>
            <a:p>
              <a:endParaRPr lang="en-US" sz="1600"/>
            </a:p>
          </p:txBody>
        </p:sp>
        <p:sp>
          <p:nvSpPr>
            <p:cNvPr id="8" name="Freeform 4"/>
            <p:cNvSpPr>
              <a:spLocks/>
            </p:cNvSpPr>
            <p:nvPr/>
          </p:nvSpPr>
          <p:spPr bwMode="auto">
            <a:xfrm>
              <a:off x="2774950" y="3255963"/>
              <a:ext cx="87313" cy="96837"/>
            </a:xfrm>
            <a:custGeom>
              <a:avLst/>
              <a:gdLst>
                <a:gd name="T0" fmla="*/ 61464058 w 61"/>
                <a:gd name="T1" fmla="*/ 0 h 61"/>
                <a:gd name="T2" fmla="*/ 124976393 w 61"/>
                <a:gd name="T3" fmla="*/ 153727944 h 61"/>
                <a:gd name="T4" fmla="*/ 0 w 61"/>
                <a:gd name="T5" fmla="*/ 153727944 h 61"/>
                <a:gd name="T6" fmla="*/ 61464058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chemeClr val="accent2"/>
            </a:solidFill>
            <a:ln w="15875">
              <a:solidFill>
                <a:srgbClr val="FF6600"/>
              </a:solidFill>
              <a:prstDash val="solid"/>
              <a:round/>
              <a:headEnd/>
              <a:tailEnd/>
            </a:ln>
          </p:spPr>
          <p:txBody>
            <a:bodyPr/>
            <a:lstStyle/>
            <a:p>
              <a:endParaRPr lang="en-US" sz="1600"/>
            </a:p>
          </p:txBody>
        </p:sp>
        <p:sp>
          <p:nvSpPr>
            <p:cNvPr id="9" name="Freeform 5"/>
            <p:cNvSpPr>
              <a:spLocks/>
            </p:cNvSpPr>
            <p:nvPr/>
          </p:nvSpPr>
          <p:spPr bwMode="auto">
            <a:xfrm>
              <a:off x="2903538" y="3255963"/>
              <a:ext cx="87312" cy="96837"/>
            </a:xfrm>
            <a:custGeom>
              <a:avLst/>
              <a:gdLst>
                <a:gd name="T0" fmla="*/ 61478914 w 62"/>
                <a:gd name="T1" fmla="*/ 0 h 61"/>
                <a:gd name="T2" fmla="*/ 122957828 w 62"/>
                <a:gd name="T3" fmla="*/ 153727944 h 61"/>
                <a:gd name="T4" fmla="*/ 0 w 62"/>
                <a:gd name="T5" fmla="*/ 153727944 h 61"/>
                <a:gd name="T6" fmla="*/ 61478914 w 62"/>
                <a:gd name="T7" fmla="*/ 0 h 61"/>
                <a:gd name="T8" fmla="*/ 0 60000 65536"/>
                <a:gd name="T9" fmla="*/ 0 60000 65536"/>
                <a:gd name="T10" fmla="*/ 0 60000 65536"/>
                <a:gd name="T11" fmla="*/ 0 60000 65536"/>
                <a:gd name="T12" fmla="*/ 0 w 62"/>
                <a:gd name="T13" fmla="*/ 0 h 61"/>
                <a:gd name="T14" fmla="*/ 62 w 62"/>
                <a:gd name="T15" fmla="*/ 61 h 61"/>
              </a:gdLst>
              <a:ahLst/>
              <a:cxnLst>
                <a:cxn ang="T8">
                  <a:pos x="T0" y="T1"/>
                </a:cxn>
                <a:cxn ang="T9">
                  <a:pos x="T2" y="T3"/>
                </a:cxn>
                <a:cxn ang="T10">
                  <a:pos x="T4" y="T5"/>
                </a:cxn>
                <a:cxn ang="T11">
                  <a:pos x="T6" y="T7"/>
                </a:cxn>
              </a:cxnLst>
              <a:rect l="T12" t="T13" r="T14" b="T15"/>
              <a:pathLst>
                <a:path w="62" h="61">
                  <a:moveTo>
                    <a:pt x="31" y="0"/>
                  </a:moveTo>
                  <a:lnTo>
                    <a:pt x="62" y="61"/>
                  </a:lnTo>
                  <a:lnTo>
                    <a:pt x="0" y="61"/>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0" name="Freeform 6"/>
            <p:cNvSpPr>
              <a:spLocks/>
            </p:cNvSpPr>
            <p:nvPr/>
          </p:nvSpPr>
          <p:spPr bwMode="auto">
            <a:xfrm>
              <a:off x="3048000" y="3238500"/>
              <a:ext cx="87313" cy="98425"/>
            </a:xfrm>
            <a:custGeom>
              <a:avLst/>
              <a:gdLst>
                <a:gd name="T0" fmla="*/ 61481026 w 62"/>
                <a:gd name="T1" fmla="*/ 0 h 62"/>
                <a:gd name="T2" fmla="*/ 122960645 w 62"/>
                <a:gd name="T3" fmla="*/ 156249688 h 62"/>
                <a:gd name="T4" fmla="*/ 0 w 62"/>
                <a:gd name="T5" fmla="*/ 156249688 h 62"/>
                <a:gd name="T6" fmla="*/ 61481026 w 62"/>
                <a:gd name="T7" fmla="*/ 0 h 62"/>
                <a:gd name="T8" fmla="*/ 0 60000 65536"/>
                <a:gd name="T9" fmla="*/ 0 60000 65536"/>
                <a:gd name="T10" fmla="*/ 0 60000 65536"/>
                <a:gd name="T11" fmla="*/ 0 60000 65536"/>
                <a:gd name="T12" fmla="*/ 0 w 62"/>
                <a:gd name="T13" fmla="*/ 0 h 62"/>
                <a:gd name="T14" fmla="*/ 62 w 62"/>
                <a:gd name="T15" fmla="*/ 62 h 62"/>
              </a:gdLst>
              <a:ahLst/>
              <a:cxnLst>
                <a:cxn ang="T8">
                  <a:pos x="T0" y="T1"/>
                </a:cxn>
                <a:cxn ang="T9">
                  <a:pos x="T2" y="T3"/>
                </a:cxn>
                <a:cxn ang="T10">
                  <a:pos x="T4" y="T5"/>
                </a:cxn>
                <a:cxn ang="T11">
                  <a:pos x="T6" y="T7"/>
                </a:cxn>
              </a:cxnLst>
              <a:rect l="T12" t="T13" r="T14" b="T15"/>
              <a:pathLst>
                <a:path w="62" h="62">
                  <a:moveTo>
                    <a:pt x="31" y="0"/>
                  </a:moveTo>
                  <a:lnTo>
                    <a:pt x="62" y="62"/>
                  </a:lnTo>
                  <a:lnTo>
                    <a:pt x="0" y="62"/>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1" name="Freeform 7"/>
            <p:cNvSpPr>
              <a:spLocks/>
            </p:cNvSpPr>
            <p:nvPr/>
          </p:nvSpPr>
          <p:spPr bwMode="auto">
            <a:xfrm>
              <a:off x="3192463" y="3222625"/>
              <a:ext cx="87312" cy="96838"/>
            </a:xfrm>
            <a:custGeom>
              <a:avLst/>
              <a:gdLst>
                <a:gd name="T0" fmla="*/ 61478914 w 62"/>
                <a:gd name="T1" fmla="*/ 0 h 61"/>
                <a:gd name="T2" fmla="*/ 122957828 w 62"/>
                <a:gd name="T3" fmla="*/ 153731119 h 61"/>
                <a:gd name="T4" fmla="*/ 0 w 62"/>
                <a:gd name="T5" fmla="*/ 153731119 h 61"/>
                <a:gd name="T6" fmla="*/ 61478914 w 62"/>
                <a:gd name="T7" fmla="*/ 0 h 61"/>
                <a:gd name="T8" fmla="*/ 0 60000 65536"/>
                <a:gd name="T9" fmla="*/ 0 60000 65536"/>
                <a:gd name="T10" fmla="*/ 0 60000 65536"/>
                <a:gd name="T11" fmla="*/ 0 60000 65536"/>
                <a:gd name="T12" fmla="*/ 0 w 62"/>
                <a:gd name="T13" fmla="*/ 0 h 61"/>
                <a:gd name="T14" fmla="*/ 62 w 62"/>
                <a:gd name="T15" fmla="*/ 61 h 61"/>
              </a:gdLst>
              <a:ahLst/>
              <a:cxnLst>
                <a:cxn ang="T8">
                  <a:pos x="T0" y="T1"/>
                </a:cxn>
                <a:cxn ang="T9">
                  <a:pos x="T2" y="T3"/>
                </a:cxn>
                <a:cxn ang="T10">
                  <a:pos x="T4" y="T5"/>
                </a:cxn>
                <a:cxn ang="T11">
                  <a:pos x="T6" y="T7"/>
                </a:cxn>
              </a:cxnLst>
              <a:rect l="T12" t="T13" r="T14" b="T15"/>
              <a:pathLst>
                <a:path w="62" h="61">
                  <a:moveTo>
                    <a:pt x="31" y="0"/>
                  </a:moveTo>
                  <a:lnTo>
                    <a:pt x="62" y="61"/>
                  </a:lnTo>
                  <a:lnTo>
                    <a:pt x="0" y="61"/>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2" name="Freeform 8"/>
            <p:cNvSpPr>
              <a:spLocks/>
            </p:cNvSpPr>
            <p:nvPr/>
          </p:nvSpPr>
          <p:spPr bwMode="auto">
            <a:xfrm>
              <a:off x="3321050" y="3206750"/>
              <a:ext cx="87313" cy="96838"/>
            </a:xfrm>
            <a:custGeom>
              <a:avLst/>
              <a:gdLst>
                <a:gd name="T0" fmla="*/ 63512335 w 61"/>
                <a:gd name="T1" fmla="*/ 0 h 61"/>
                <a:gd name="T2" fmla="*/ 124976393 w 61"/>
                <a:gd name="T3" fmla="*/ 153731119 h 61"/>
                <a:gd name="T4" fmla="*/ 0 w 61"/>
                <a:gd name="T5" fmla="*/ 153731119 h 61"/>
                <a:gd name="T6" fmla="*/ 63512335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1" y="0"/>
                  </a:moveTo>
                  <a:lnTo>
                    <a:pt x="61" y="61"/>
                  </a:lnTo>
                  <a:lnTo>
                    <a:pt x="0" y="61"/>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3" name="Freeform 9"/>
            <p:cNvSpPr>
              <a:spLocks/>
            </p:cNvSpPr>
            <p:nvPr/>
          </p:nvSpPr>
          <p:spPr bwMode="auto">
            <a:xfrm>
              <a:off x="3465513" y="3206750"/>
              <a:ext cx="85725" cy="96838"/>
            </a:xfrm>
            <a:custGeom>
              <a:avLst/>
              <a:gdLst>
                <a:gd name="T0" fmla="*/ 61223109 w 61"/>
                <a:gd name="T1" fmla="*/ 0 h 61"/>
                <a:gd name="T2" fmla="*/ 120471732 w 61"/>
                <a:gd name="T3" fmla="*/ 153731119 h 61"/>
                <a:gd name="T4" fmla="*/ 0 w 61"/>
                <a:gd name="T5" fmla="*/ 153731119 h 61"/>
                <a:gd name="T6" fmla="*/ 61223109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1" y="0"/>
                  </a:moveTo>
                  <a:lnTo>
                    <a:pt x="61" y="61"/>
                  </a:lnTo>
                  <a:lnTo>
                    <a:pt x="0" y="61"/>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4" name="Freeform 10"/>
            <p:cNvSpPr>
              <a:spLocks/>
            </p:cNvSpPr>
            <p:nvPr/>
          </p:nvSpPr>
          <p:spPr bwMode="auto">
            <a:xfrm>
              <a:off x="3597275" y="3190875"/>
              <a:ext cx="84138" cy="96838"/>
            </a:xfrm>
            <a:custGeom>
              <a:avLst/>
              <a:gdLst>
                <a:gd name="T0" fmla="*/ 57074530 w 61"/>
                <a:gd name="T1" fmla="*/ 0 h 61"/>
                <a:gd name="T2" fmla="*/ 116052509 w 61"/>
                <a:gd name="T3" fmla="*/ 153731119 h 61"/>
                <a:gd name="T4" fmla="*/ 0 w 61"/>
                <a:gd name="T5" fmla="*/ 153731119 h 61"/>
                <a:gd name="T6" fmla="*/ 57074530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5" name="Freeform 11"/>
            <p:cNvSpPr>
              <a:spLocks/>
            </p:cNvSpPr>
            <p:nvPr/>
          </p:nvSpPr>
          <p:spPr bwMode="auto">
            <a:xfrm>
              <a:off x="3740150" y="3175000"/>
              <a:ext cx="85725" cy="96838"/>
            </a:xfrm>
            <a:custGeom>
              <a:avLst/>
              <a:gdLst>
                <a:gd name="T0" fmla="*/ 59248623 w 61"/>
                <a:gd name="T1" fmla="*/ 0 h 61"/>
                <a:gd name="T2" fmla="*/ 120471732 w 61"/>
                <a:gd name="T3" fmla="*/ 153731119 h 61"/>
                <a:gd name="T4" fmla="*/ 0 w 61"/>
                <a:gd name="T5" fmla="*/ 153731119 h 61"/>
                <a:gd name="T6" fmla="*/ 59248623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6" name="Freeform 12"/>
            <p:cNvSpPr>
              <a:spLocks/>
            </p:cNvSpPr>
            <p:nvPr/>
          </p:nvSpPr>
          <p:spPr bwMode="auto">
            <a:xfrm>
              <a:off x="3883025" y="3175000"/>
              <a:ext cx="85725" cy="96838"/>
            </a:xfrm>
            <a:custGeom>
              <a:avLst/>
              <a:gdLst>
                <a:gd name="T0" fmla="*/ 59248623 w 61"/>
                <a:gd name="T1" fmla="*/ 0 h 61"/>
                <a:gd name="T2" fmla="*/ 120471732 w 61"/>
                <a:gd name="T3" fmla="*/ 153731119 h 61"/>
                <a:gd name="T4" fmla="*/ 0 w 61"/>
                <a:gd name="T5" fmla="*/ 153731119 h 61"/>
                <a:gd name="T6" fmla="*/ 59248623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7" name="Freeform 13"/>
            <p:cNvSpPr>
              <a:spLocks/>
            </p:cNvSpPr>
            <p:nvPr/>
          </p:nvSpPr>
          <p:spPr bwMode="auto">
            <a:xfrm>
              <a:off x="4013200" y="3157538"/>
              <a:ext cx="85725" cy="98425"/>
            </a:xfrm>
            <a:custGeom>
              <a:avLst/>
              <a:gdLst>
                <a:gd name="T0" fmla="*/ 59248623 w 61"/>
                <a:gd name="T1" fmla="*/ 0 h 62"/>
                <a:gd name="T2" fmla="*/ 120471732 w 61"/>
                <a:gd name="T3" fmla="*/ 156249688 h 62"/>
                <a:gd name="T4" fmla="*/ 0 w 61"/>
                <a:gd name="T5" fmla="*/ 156249688 h 62"/>
                <a:gd name="T6" fmla="*/ 59248623 w 61"/>
                <a:gd name="T7" fmla="*/ 0 h 62"/>
                <a:gd name="T8" fmla="*/ 0 60000 65536"/>
                <a:gd name="T9" fmla="*/ 0 60000 65536"/>
                <a:gd name="T10" fmla="*/ 0 60000 65536"/>
                <a:gd name="T11" fmla="*/ 0 60000 65536"/>
                <a:gd name="T12" fmla="*/ 0 w 61"/>
                <a:gd name="T13" fmla="*/ 0 h 62"/>
                <a:gd name="T14" fmla="*/ 61 w 61"/>
                <a:gd name="T15" fmla="*/ 62 h 62"/>
              </a:gdLst>
              <a:ahLst/>
              <a:cxnLst>
                <a:cxn ang="T8">
                  <a:pos x="T0" y="T1"/>
                </a:cxn>
                <a:cxn ang="T9">
                  <a:pos x="T2" y="T3"/>
                </a:cxn>
                <a:cxn ang="T10">
                  <a:pos x="T4" y="T5"/>
                </a:cxn>
                <a:cxn ang="T11">
                  <a:pos x="T6" y="T7"/>
                </a:cxn>
              </a:cxnLst>
              <a:rect l="T12" t="T13" r="T14" b="T15"/>
              <a:pathLst>
                <a:path w="61" h="62">
                  <a:moveTo>
                    <a:pt x="30" y="0"/>
                  </a:moveTo>
                  <a:lnTo>
                    <a:pt x="61" y="62"/>
                  </a:lnTo>
                  <a:lnTo>
                    <a:pt x="0" y="62"/>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8" name="Freeform 14"/>
            <p:cNvSpPr>
              <a:spLocks/>
            </p:cNvSpPr>
            <p:nvPr/>
          </p:nvSpPr>
          <p:spPr bwMode="auto">
            <a:xfrm>
              <a:off x="4157663" y="3141663"/>
              <a:ext cx="87312" cy="96837"/>
            </a:xfrm>
            <a:custGeom>
              <a:avLst/>
              <a:gdLst>
                <a:gd name="T0" fmla="*/ 61461923 w 61"/>
                <a:gd name="T1" fmla="*/ 0 h 61"/>
                <a:gd name="T2" fmla="*/ 124973530 w 61"/>
                <a:gd name="T3" fmla="*/ 153727944 h 61"/>
                <a:gd name="T4" fmla="*/ 0 w 61"/>
                <a:gd name="T5" fmla="*/ 153727944 h 61"/>
                <a:gd name="T6" fmla="*/ 61461923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19" name="Freeform 15"/>
            <p:cNvSpPr>
              <a:spLocks/>
            </p:cNvSpPr>
            <p:nvPr/>
          </p:nvSpPr>
          <p:spPr bwMode="auto">
            <a:xfrm>
              <a:off x="4286250" y="3125788"/>
              <a:ext cx="87313" cy="96837"/>
            </a:xfrm>
            <a:custGeom>
              <a:avLst/>
              <a:gdLst>
                <a:gd name="T0" fmla="*/ 61481026 w 62"/>
                <a:gd name="T1" fmla="*/ 0 h 61"/>
                <a:gd name="T2" fmla="*/ 122960645 w 62"/>
                <a:gd name="T3" fmla="*/ 153727944 h 61"/>
                <a:gd name="T4" fmla="*/ 0 w 62"/>
                <a:gd name="T5" fmla="*/ 153727944 h 61"/>
                <a:gd name="T6" fmla="*/ 61481026 w 62"/>
                <a:gd name="T7" fmla="*/ 0 h 61"/>
                <a:gd name="T8" fmla="*/ 0 60000 65536"/>
                <a:gd name="T9" fmla="*/ 0 60000 65536"/>
                <a:gd name="T10" fmla="*/ 0 60000 65536"/>
                <a:gd name="T11" fmla="*/ 0 60000 65536"/>
                <a:gd name="T12" fmla="*/ 0 w 62"/>
                <a:gd name="T13" fmla="*/ 0 h 61"/>
                <a:gd name="T14" fmla="*/ 62 w 62"/>
                <a:gd name="T15" fmla="*/ 61 h 61"/>
              </a:gdLst>
              <a:ahLst/>
              <a:cxnLst>
                <a:cxn ang="T8">
                  <a:pos x="T0" y="T1"/>
                </a:cxn>
                <a:cxn ang="T9">
                  <a:pos x="T2" y="T3"/>
                </a:cxn>
                <a:cxn ang="T10">
                  <a:pos x="T4" y="T5"/>
                </a:cxn>
                <a:cxn ang="T11">
                  <a:pos x="T6" y="T7"/>
                </a:cxn>
              </a:cxnLst>
              <a:rect l="T12" t="T13" r="T14" b="T15"/>
              <a:pathLst>
                <a:path w="62" h="61">
                  <a:moveTo>
                    <a:pt x="31" y="0"/>
                  </a:moveTo>
                  <a:lnTo>
                    <a:pt x="62" y="61"/>
                  </a:lnTo>
                  <a:lnTo>
                    <a:pt x="0" y="61"/>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0" name="Freeform 16"/>
            <p:cNvSpPr>
              <a:spLocks/>
            </p:cNvSpPr>
            <p:nvPr/>
          </p:nvSpPr>
          <p:spPr bwMode="auto">
            <a:xfrm>
              <a:off x="4429125" y="3125788"/>
              <a:ext cx="87313" cy="96837"/>
            </a:xfrm>
            <a:custGeom>
              <a:avLst/>
              <a:gdLst>
                <a:gd name="T0" fmla="*/ 61481026 w 62"/>
                <a:gd name="T1" fmla="*/ 0 h 61"/>
                <a:gd name="T2" fmla="*/ 122960645 w 62"/>
                <a:gd name="T3" fmla="*/ 153727944 h 61"/>
                <a:gd name="T4" fmla="*/ 0 w 62"/>
                <a:gd name="T5" fmla="*/ 153727944 h 61"/>
                <a:gd name="T6" fmla="*/ 61481026 w 62"/>
                <a:gd name="T7" fmla="*/ 0 h 61"/>
                <a:gd name="T8" fmla="*/ 0 60000 65536"/>
                <a:gd name="T9" fmla="*/ 0 60000 65536"/>
                <a:gd name="T10" fmla="*/ 0 60000 65536"/>
                <a:gd name="T11" fmla="*/ 0 60000 65536"/>
                <a:gd name="T12" fmla="*/ 0 w 62"/>
                <a:gd name="T13" fmla="*/ 0 h 61"/>
                <a:gd name="T14" fmla="*/ 62 w 62"/>
                <a:gd name="T15" fmla="*/ 61 h 61"/>
              </a:gdLst>
              <a:ahLst/>
              <a:cxnLst>
                <a:cxn ang="T8">
                  <a:pos x="T0" y="T1"/>
                </a:cxn>
                <a:cxn ang="T9">
                  <a:pos x="T2" y="T3"/>
                </a:cxn>
                <a:cxn ang="T10">
                  <a:pos x="T4" y="T5"/>
                </a:cxn>
                <a:cxn ang="T11">
                  <a:pos x="T6" y="T7"/>
                </a:cxn>
              </a:cxnLst>
              <a:rect l="T12" t="T13" r="T14" b="T15"/>
              <a:pathLst>
                <a:path w="62" h="61">
                  <a:moveTo>
                    <a:pt x="31" y="0"/>
                  </a:moveTo>
                  <a:lnTo>
                    <a:pt x="62" y="61"/>
                  </a:lnTo>
                  <a:lnTo>
                    <a:pt x="0" y="61"/>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1" name="Freeform 17"/>
            <p:cNvSpPr>
              <a:spLocks/>
            </p:cNvSpPr>
            <p:nvPr/>
          </p:nvSpPr>
          <p:spPr bwMode="auto">
            <a:xfrm>
              <a:off x="4575175" y="3109913"/>
              <a:ext cx="84138" cy="96837"/>
            </a:xfrm>
            <a:custGeom>
              <a:avLst/>
              <a:gdLst>
                <a:gd name="T0" fmla="*/ 58977979 w 61"/>
                <a:gd name="T1" fmla="*/ 0 h 61"/>
                <a:gd name="T2" fmla="*/ 116052509 w 61"/>
                <a:gd name="T3" fmla="*/ 153727944 h 61"/>
                <a:gd name="T4" fmla="*/ 0 w 61"/>
                <a:gd name="T5" fmla="*/ 153727944 h 61"/>
                <a:gd name="T6" fmla="*/ 58977979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1" y="0"/>
                  </a:moveTo>
                  <a:lnTo>
                    <a:pt x="61" y="61"/>
                  </a:lnTo>
                  <a:lnTo>
                    <a:pt x="0" y="61"/>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2" name="Freeform 18"/>
            <p:cNvSpPr>
              <a:spLocks/>
            </p:cNvSpPr>
            <p:nvPr/>
          </p:nvSpPr>
          <p:spPr bwMode="auto">
            <a:xfrm>
              <a:off x="4703763" y="3094038"/>
              <a:ext cx="87312" cy="96837"/>
            </a:xfrm>
            <a:custGeom>
              <a:avLst/>
              <a:gdLst>
                <a:gd name="T0" fmla="*/ 63511608 w 61"/>
                <a:gd name="T1" fmla="*/ 0 h 61"/>
                <a:gd name="T2" fmla="*/ 124973530 w 61"/>
                <a:gd name="T3" fmla="*/ 153727944 h 61"/>
                <a:gd name="T4" fmla="*/ 0 w 61"/>
                <a:gd name="T5" fmla="*/ 153727944 h 61"/>
                <a:gd name="T6" fmla="*/ 63511608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1" y="0"/>
                  </a:moveTo>
                  <a:lnTo>
                    <a:pt x="61" y="61"/>
                  </a:lnTo>
                  <a:lnTo>
                    <a:pt x="0" y="61"/>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3" name="Freeform 19"/>
            <p:cNvSpPr>
              <a:spLocks/>
            </p:cNvSpPr>
            <p:nvPr/>
          </p:nvSpPr>
          <p:spPr bwMode="auto">
            <a:xfrm>
              <a:off x="4846638" y="3076575"/>
              <a:ext cx="87312" cy="98425"/>
            </a:xfrm>
            <a:custGeom>
              <a:avLst/>
              <a:gdLst>
                <a:gd name="T0" fmla="*/ 63511608 w 61"/>
                <a:gd name="T1" fmla="*/ 0 h 62"/>
                <a:gd name="T2" fmla="*/ 124973530 w 61"/>
                <a:gd name="T3" fmla="*/ 156249688 h 62"/>
                <a:gd name="T4" fmla="*/ 0 w 61"/>
                <a:gd name="T5" fmla="*/ 156249688 h 62"/>
                <a:gd name="T6" fmla="*/ 63511608 w 61"/>
                <a:gd name="T7" fmla="*/ 0 h 62"/>
                <a:gd name="T8" fmla="*/ 0 60000 65536"/>
                <a:gd name="T9" fmla="*/ 0 60000 65536"/>
                <a:gd name="T10" fmla="*/ 0 60000 65536"/>
                <a:gd name="T11" fmla="*/ 0 60000 65536"/>
                <a:gd name="T12" fmla="*/ 0 w 61"/>
                <a:gd name="T13" fmla="*/ 0 h 62"/>
                <a:gd name="T14" fmla="*/ 61 w 61"/>
                <a:gd name="T15" fmla="*/ 62 h 62"/>
              </a:gdLst>
              <a:ahLst/>
              <a:cxnLst>
                <a:cxn ang="T8">
                  <a:pos x="T0" y="T1"/>
                </a:cxn>
                <a:cxn ang="T9">
                  <a:pos x="T2" y="T3"/>
                </a:cxn>
                <a:cxn ang="T10">
                  <a:pos x="T4" y="T5"/>
                </a:cxn>
                <a:cxn ang="T11">
                  <a:pos x="T6" y="T7"/>
                </a:cxn>
              </a:cxnLst>
              <a:rect l="T12" t="T13" r="T14" b="T15"/>
              <a:pathLst>
                <a:path w="61" h="62">
                  <a:moveTo>
                    <a:pt x="31" y="0"/>
                  </a:moveTo>
                  <a:lnTo>
                    <a:pt x="61" y="62"/>
                  </a:lnTo>
                  <a:lnTo>
                    <a:pt x="0" y="62"/>
                  </a:lnTo>
                  <a:lnTo>
                    <a:pt x="31"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4" name="Freeform 20"/>
            <p:cNvSpPr>
              <a:spLocks/>
            </p:cNvSpPr>
            <p:nvPr/>
          </p:nvSpPr>
          <p:spPr bwMode="auto">
            <a:xfrm>
              <a:off x="4976813" y="3076575"/>
              <a:ext cx="85725" cy="98425"/>
            </a:xfrm>
            <a:custGeom>
              <a:avLst/>
              <a:gdLst>
                <a:gd name="T0" fmla="*/ 59248623 w 61"/>
                <a:gd name="T1" fmla="*/ 0 h 62"/>
                <a:gd name="T2" fmla="*/ 120471732 w 61"/>
                <a:gd name="T3" fmla="*/ 156249688 h 62"/>
                <a:gd name="T4" fmla="*/ 0 w 61"/>
                <a:gd name="T5" fmla="*/ 156249688 h 62"/>
                <a:gd name="T6" fmla="*/ 59248623 w 61"/>
                <a:gd name="T7" fmla="*/ 0 h 62"/>
                <a:gd name="T8" fmla="*/ 0 60000 65536"/>
                <a:gd name="T9" fmla="*/ 0 60000 65536"/>
                <a:gd name="T10" fmla="*/ 0 60000 65536"/>
                <a:gd name="T11" fmla="*/ 0 60000 65536"/>
                <a:gd name="T12" fmla="*/ 0 w 61"/>
                <a:gd name="T13" fmla="*/ 0 h 62"/>
                <a:gd name="T14" fmla="*/ 61 w 61"/>
                <a:gd name="T15" fmla="*/ 62 h 62"/>
              </a:gdLst>
              <a:ahLst/>
              <a:cxnLst>
                <a:cxn ang="T8">
                  <a:pos x="T0" y="T1"/>
                </a:cxn>
                <a:cxn ang="T9">
                  <a:pos x="T2" y="T3"/>
                </a:cxn>
                <a:cxn ang="T10">
                  <a:pos x="T4" y="T5"/>
                </a:cxn>
                <a:cxn ang="T11">
                  <a:pos x="T6" y="T7"/>
                </a:cxn>
              </a:cxnLst>
              <a:rect l="T12" t="T13" r="T14" b="T15"/>
              <a:pathLst>
                <a:path w="61" h="62">
                  <a:moveTo>
                    <a:pt x="30" y="0"/>
                  </a:moveTo>
                  <a:lnTo>
                    <a:pt x="61" y="62"/>
                  </a:lnTo>
                  <a:lnTo>
                    <a:pt x="0" y="62"/>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5" name="Freeform 21"/>
            <p:cNvSpPr>
              <a:spLocks/>
            </p:cNvSpPr>
            <p:nvPr/>
          </p:nvSpPr>
          <p:spPr bwMode="auto">
            <a:xfrm>
              <a:off x="5121275" y="3060700"/>
              <a:ext cx="85725" cy="96838"/>
            </a:xfrm>
            <a:custGeom>
              <a:avLst/>
              <a:gdLst>
                <a:gd name="T0" fmla="*/ 59248623 w 61"/>
                <a:gd name="T1" fmla="*/ 0 h 61"/>
                <a:gd name="T2" fmla="*/ 120471732 w 61"/>
                <a:gd name="T3" fmla="*/ 153731119 h 61"/>
                <a:gd name="T4" fmla="*/ 0 w 61"/>
                <a:gd name="T5" fmla="*/ 153731119 h 61"/>
                <a:gd name="T6" fmla="*/ 59248623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6" name="Freeform 22"/>
            <p:cNvSpPr>
              <a:spLocks/>
            </p:cNvSpPr>
            <p:nvPr/>
          </p:nvSpPr>
          <p:spPr bwMode="auto">
            <a:xfrm>
              <a:off x="5264150" y="3044825"/>
              <a:ext cx="87313" cy="96838"/>
            </a:xfrm>
            <a:custGeom>
              <a:avLst/>
              <a:gdLst>
                <a:gd name="T0" fmla="*/ 61464058 w 61"/>
                <a:gd name="T1" fmla="*/ 0 h 61"/>
                <a:gd name="T2" fmla="*/ 124976393 w 61"/>
                <a:gd name="T3" fmla="*/ 153731119 h 61"/>
                <a:gd name="T4" fmla="*/ 0 w 61"/>
                <a:gd name="T5" fmla="*/ 153731119 h 61"/>
                <a:gd name="T6" fmla="*/ 61464058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7" name="Rectangle 23"/>
            <p:cNvSpPr>
              <a:spLocks noChangeArrowheads="1"/>
            </p:cNvSpPr>
            <p:nvPr/>
          </p:nvSpPr>
          <p:spPr bwMode="auto">
            <a:xfrm>
              <a:off x="2487613" y="3271838"/>
              <a:ext cx="128587"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28" name="Line 24"/>
            <p:cNvSpPr>
              <a:spLocks noChangeShapeType="1"/>
            </p:cNvSpPr>
            <p:nvPr/>
          </p:nvSpPr>
          <p:spPr bwMode="auto">
            <a:xfrm flipH="1" flipV="1">
              <a:off x="2501900" y="3287713"/>
              <a:ext cx="42863" cy="49212"/>
            </a:xfrm>
            <a:prstGeom prst="line">
              <a:avLst/>
            </a:prstGeom>
            <a:noFill/>
            <a:ln w="15875">
              <a:solidFill>
                <a:srgbClr val="00FFFF"/>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29" name="Line 25"/>
            <p:cNvSpPr>
              <a:spLocks noChangeShapeType="1"/>
            </p:cNvSpPr>
            <p:nvPr/>
          </p:nvSpPr>
          <p:spPr bwMode="auto">
            <a:xfrm>
              <a:off x="2544763" y="3336925"/>
              <a:ext cx="42862"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30" name="Line 26"/>
            <p:cNvSpPr>
              <a:spLocks noChangeShapeType="1"/>
            </p:cNvSpPr>
            <p:nvPr/>
          </p:nvSpPr>
          <p:spPr bwMode="auto">
            <a:xfrm flipH="1">
              <a:off x="2501900" y="3336925"/>
              <a:ext cx="42863" cy="47625"/>
            </a:xfrm>
            <a:prstGeom prst="line">
              <a:avLst/>
            </a:prstGeom>
            <a:noFill/>
            <a:ln w="15875">
              <a:solidFill>
                <a:srgbClr val="00FFFF"/>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31" name="Line 27"/>
            <p:cNvSpPr>
              <a:spLocks noChangeShapeType="1"/>
            </p:cNvSpPr>
            <p:nvPr/>
          </p:nvSpPr>
          <p:spPr bwMode="auto">
            <a:xfrm flipV="1">
              <a:off x="2544763" y="3287713"/>
              <a:ext cx="42862"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32" name="Rectangle 28"/>
            <p:cNvSpPr>
              <a:spLocks noChangeArrowheads="1"/>
            </p:cNvSpPr>
            <p:nvPr/>
          </p:nvSpPr>
          <p:spPr bwMode="auto">
            <a:xfrm>
              <a:off x="2616200" y="3238500"/>
              <a:ext cx="130175" cy="146050"/>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33" name="Line 29"/>
            <p:cNvSpPr>
              <a:spLocks noChangeShapeType="1"/>
            </p:cNvSpPr>
            <p:nvPr/>
          </p:nvSpPr>
          <p:spPr bwMode="auto">
            <a:xfrm flipH="1" flipV="1">
              <a:off x="2632075" y="3255963"/>
              <a:ext cx="41275"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34" name="Line 30"/>
            <p:cNvSpPr>
              <a:spLocks noChangeShapeType="1"/>
            </p:cNvSpPr>
            <p:nvPr/>
          </p:nvSpPr>
          <p:spPr bwMode="auto">
            <a:xfrm>
              <a:off x="2673350" y="3303588"/>
              <a:ext cx="44450"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35" name="Line 31"/>
            <p:cNvSpPr>
              <a:spLocks noChangeShapeType="1"/>
            </p:cNvSpPr>
            <p:nvPr/>
          </p:nvSpPr>
          <p:spPr bwMode="auto">
            <a:xfrm flipH="1">
              <a:off x="2632075" y="3303588"/>
              <a:ext cx="41275"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36" name="Line 32"/>
            <p:cNvSpPr>
              <a:spLocks noChangeShapeType="1"/>
            </p:cNvSpPr>
            <p:nvPr/>
          </p:nvSpPr>
          <p:spPr bwMode="auto">
            <a:xfrm flipV="1">
              <a:off x="2673350" y="3255963"/>
              <a:ext cx="44450" cy="47625"/>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37" name="Rectangle 33"/>
            <p:cNvSpPr>
              <a:spLocks noChangeArrowheads="1"/>
            </p:cNvSpPr>
            <p:nvPr/>
          </p:nvSpPr>
          <p:spPr bwMode="auto">
            <a:xfrm>
              <a:off x="2760663" y="3190875"/>
              <a:ext cx="128587"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38" name="Line 34"/>
            <p:cNvSpPr>
              <a:spLocks noChangeShapeType="1"/>
            </p:cNvSpPr>
            <p:nvPr/>
          </p:nvSpPr>
          <p:spPr bwMode="auto">
            <a:xfrm flipH="1" flipV="1">
              <a:off x="2774950" y="3206750"/>
              <a:ext cx="42863" cy="49213"/>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39" name="Line 35"/>
            <p:cNvSpPr>
              <a:spLocks noChangeShapeType="1"/>
            </p:cNvSpPr>
            <p:nvPr/>
          </p:nvSpPr>
          <p:spPr bwMode="auto">
            <a:xfrm>
              <a:off x="2817813" y="3255963"/>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40" name="Line 36"/>
            <p:cNvSpPr>
              <a:spLocks noChangeShapeType="1"/>
            </p:cNvSpPr>
            <p:nvPr/>
          </p:nvSpPr>
          <p:spPr bwMode="auto">
            <a:xfrm flipH="1">
              <a:off x="2774950" y="3255963"/>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41" name="Line 37"/>
            <p:cNvSpPr>
              <a:spLocks noChangeShapeType="1"/>
            </p:cNvSpPr>
            <p:nvPr/>
          </p:nvSpPr>
          <p:spPr bwMode="auto">
            <a:xfrm flipV="1">
              <a:off x="2817813" y="3206750"/>
              <a:ext cx="44450" cy="49213"/>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42" name="Rectangle 38"/>
            <p:cNvSpPr>
              <a:spLocks noChangeArrowheads="1"/>
            </p:cNvSpPr>
            <p:nvPr/>
          </p:nvSpPr>
          <p:spPr bwMode="auto">
            <a:xfrm>
              <a:off x="2889250" y="3157538"/>
              <a:ext cx="130175" cy="146050"/>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43" name="Line 39"/>
            <p:cNvSpPr>
              <a:spLocks noChangeShapeType="1"/>
            </p:cNvSpPr>
            <p:nvPr/>
          </p:nvSpPr>
          <p:spPr bwMode="auto">
            <a:xfrm flipH="1" flipV="1">
              <a:off x="2903538" y="3175000"/>
              <a:ext cx="46037"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44" name="Line 40"/>
            <p:cNvSpPr>
              <a:spLocks noChangeShapeType="1"/>
            </p:cNvSpPr>
            <p:nvPr/>
          </p:nvSpPr>
          <p:spPr bwMode="auto">
            <a:xfrm>
              <a:off x="2949575" y="3222625"/>
              <a:ext cx="41275" cy="49213"/>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45" name="Line 41"/>
            <p:cNvSpPr>
              <a:spLocks noChangeShapeType="1"/>
            </p:cNvSpPr>
            <p:nvPr/>
          </p:nvSpPr>
          <p:spPr bwMode="auto">
            <a:xfrm flipH="1">
              <a:off x="2903538" y="3222625"/>
              <a:ext cx="46037"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46" name="Line 42"/>
            <p:cNvSpPr>
              <a:spLocks noChangeShapeType="1"/>
            </p:cNvSpPr>
            <p:nvPr/>
          </p:nvSpPr>
          <p:spPr bwMode="auto">
            <a:xfrm flipV="1">
              <a:off x="2949575" y="3175000"/>
              <a:ext cx="41275"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47" name="Rectangle 43"/>
            <p:cNvSpPr>
              <a:spLocks noChangeArrowheads="1"/>
            </p:cNvSpPr>
            <p:nvPr/>
          </p:nvSpPr>
          <p:spPr bwMode="auto">
            <a:xfrm>
              <a:off x="3033713" y="3125788"/>
              <a:ext cx="131762"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48" name="Line 44"/>
            <p:cNvSpPr>
              <a:spLocks noChangeShapeType="1"/>
            </p:cNvSpPr>
            <p:nvPr/>
          </p:nvSpPr>
          <p:spPr bwMode="auto">
            <a:xfrm flipH="1" flipV="1">
              <a:off x="3048000" y="3141663"/>
              <a:ext cx="44450"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49" name="Line 45"/>
            <p:cNvSpPr>
              <a:spLocks noChangeShapeType="1"/>
            </p:cNvSpPr>
            <p:nvPr/>
          </p:nvSpPr>
          <p:spPr bwMode="auto">
            <a:xfrm>
              <a:off x="3092450" y="3190875"/>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50" name="Line 46"/>
            <p:cNvSpPr>
              <a:spLocks noChangeShapeType="1"/>
            </p:cNvSpPr>
            <p:nvPr/>
          </p:nvSpPr>
          <p:spPr bwMode="auto">
            <a:xfrm flipH="1">
              <a:off x="3048000" y="3190875"/>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51" name="Line 47"/>
            <p:cNvSpPr>
              <a:spLocks noChangeShapeType="1"/>
            </p:cNvSpPr>
            <p:nvPr/>
          </p:nvSpPr>
          <p:spPr bwMode="auto">
            <a:xfrm flipV="1">
              <a:off x="3092450" y="3141663"/>
              <a:ext cx="42863"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52" name="Rectangle 48"/>
            <p:cNvSpPr>
              <a:spLocks noChangeArrowheads="1"/>
            </p:cNvSpPr>
            <p:nvPr/>
          </p:nvSpPr>
          <p:spPr bwMode="auto">
            <a:xfrm>
              <a:off x="3178175" y="3076575"/>
              <a:ext cx="130175"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53" name="Line 49"/>
            <p:cNvSpPr>
              <a:spLocks noChangeShapeType="1"/>
            </p:cNvSpPr>
            <p:nvPr/>
          </p:nvSpPr>
          <p:spPr bwMode="auto">
            <a:xfrm flipH="1" flipV="1">
              <a:off x="3192463" y="3094038"/>
              <a:ext cx="42862"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54" name="Line 50"/>
            <p:cNvSpPr>
              <a:spLocks noChangeShapeType="1"/>
            </p:cNvSpPr>
            <p:nvPr/>
          </p:nvSpPr>
          <p:spPr bwMode="auto">
            <a:xfrm>
              <a:off x="3235325" y="3141663"/>
              <a:ext cx="44450"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55" name="Line 51"/>
            <p:cNvSpPr>
              <a:spLocks noChangeShapeType="1"/>
            </p:cNvSpPr>
            <p:nvPr/>
          </p:nvSpPr>
          <p:spPr bwMode="auto">
            <a:xfrm flipH="1">
              <a:off x="3192463" y="3141663"/>
              <a:ext cx="42862"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56" name="Line 52"/>
            <p:cNvSpPr>
              <a:spLocks noChangeShapeType="1"/>
            </p:cNvSpPr>
            <p:nvPr/>
          </p:nvSpPr>
          <p:spPr bwMode="auto">
            <a:xfrm flipV="1">
              <a:off x="3235325" y="3094038"/>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57" name="Rectangle 53"/>
            <p:cNvSpPr>
              <a:spLocks noChangeArrowheads="1"/>
            </p:cNvSpPr>
            <p:nvPr/>
          </p:nvSpPr>
          <p:spPr bwMode="auto">
            <a:xfrm>
              <a:off x="3308350" y="3044825"/>
              <a:ext cx="128588" cy="146050"/>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58" name="Line 54"/>
            <p:cNvSpPr>
              <a:spLocks noChangeShapeType="1"/>
            </p:cNvSpPr>
            <p:nvPr/>
          </p:nvSpPr>
          <p:spPr bwMode="auto">
            <a:xfrm flipH="1" flipV="1">
              <a:off x="3321050" y="3060700"/>
              <a:ext cx="44450"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59" name="Line 55"/>
            <p:cNvSpPr>
              <a:spLocks noChangeShapeType="1"/>
            </p:cNvSpPr>
            <p:nvPr/>
          </p:nvSpPr>
          <p:spPr bwMode="auto">
            <a:xfrm>
              <a:off x="3365500" y="3109913"/>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60" name="Line 56"/>
            <p:cNvSpPr>
              <a:spLocks noChangeShapeType="1"/>
            </p:cNvSpPr>
            <p:nvPr/>
          </p:nvSpPr>
          <p:spPr bwMode="auto">
            <a:xfrm flipH="1">
              <a:off x="3321050" y="3109913"/>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61" name="Line 57"/>
            <p:cNvSpPr>
              <a:spLocks noChangeShapeType="1"/>
            </p:cNvSpPr>
            <p:nvPr/>
          </p:nvSpPr>
          <p:spPr bwMode="auto">
            <a:xfrm flipV="1">
              <a:off x="3365500" y="3060700"/>
              <a:ext cx="42863"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62" name="Rectangle 58"/>
            <p:cNvSpPr>
              <a:spLocks noChangeArrowheads="1"/>
            </p:cNvSpPr>
            <p:nvPr/>
          </p:nvSpPr>
          <p:spPr bwMode="auto">
            <a:xfrm>
              <a:off x="3451225" y="3013075"/>
              <a:ext cx="130175" cy="144463"/>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63" name="Line 59"/>
            <p:cNvSpPr>
              <a:spLocks noChangeShapeType="1"/>
            </p:cNvSpPr>
            <p:nvPr/>
          </p:nvSpPr>
          <p:spPr bwMode="auto">
            <a:xfrm flipH="1" flipV="1">
              <a:off x="3465513" y="3028950"/>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64" name="Line 60"/>
            <p:cNvSpPr>
              <a:spLocks noChangeShapeType="1"/>
            </p:cNvSpPr>
            <p:nvPr/>
          </p:nvSpPr>
          <p:spPr bwMode="auto">
            <a:xfrm>
              <a:off x="3509963" y="3076575"/>
              <a:ext cx="41275"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65" name="Line 61"/>
            <p:cNvSpPr>
              <a:spLocks noChangeShapeType="1"/>
            </p:cNvSpPr>
            <p:nvPr/>
          </p:nvSpPr>
          <p:spPr bwMode="auto">
            <a:xfrm flipH="1">
              <a:off x="3465513" y="3076575"/>
              <a:ext cx="44450"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66" name="Line 62"/>
            <p:cNvSpPr>
              <a:spLocks noChangeShapeType="1"/>
            </p:cNvSpPr>
            <p:nvPr/>
          </p:nvSpPr>
          <p:spPr bwMode="auto">
            <a:xfrm flipV="1">
              <a:off x="3509963" y="3028950"/>
              <a:ext cx="41275" cy="47625"/>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67" name="Rectangle 63"/>
            <p:cNvSpPr>
              <a:spLocks noChangeArrowheads="1"/>
            </p:cNvSpPr>
            <p:nvPr/>
          </p:nvSpPr>
          <p:spPr bwMode="auto">
            <a:xfrm>
              <a:off x="3581400" y="2963863"/>
              <a:ext cx="130175" cy="146050"/>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68" name="Line 64"/>
            <p:cNvSpPr>
              <a:spLocks noChangeShapeType="1"/>
            </p:cNvSpPr>
            <p:nvPr/>
          </p:nvSpPr>
          <p:spPr bwMode="auto">
            <a:xfrm flipH="1" flipV="1">
              <a:off x="3597275" y="2979738"/>
              <a:ext cx="41275"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69" name="Line 65"/>
            <p:cNvSpPr>
              <a:spLocks noChangeShapeType="1"/>
            </p:cNvSpPr>
            <p:nvPr/>
          </p:nvSpPr>
          <p:spPr bwMode="auto">
            <a:xfrm>
              <a:off x="3638550" y="3028950"/>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70" name="Line 66"/>
            <p:cNvSpPr>
              <a:spLocks noChangeShapeType="1"/>
            </p:cNvSpPr>
            <p:nvPr/>
          </p:nvSpPr>
          <p:spPr bwMode="auto">
            <a:xfrm flipH="1">
              <a:off x="3597275" y="3028950"/>
              <a:ext cx="41275"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71" name="Line 67"/>
            <p:cNvSpPr>
              <a:spLocks noChangeShapeType="1"/>
            </p:cNvSpPr>
            <p:nvPr/>
          </p:nvSpPr>
          <p:spPr bwMode="auto">
            <a:xfrm flipV="1">
              <a:off x="3638550" y="2979738"/>
              <a:ext cx="42863" cy="49212"/>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72" name="Rectangle 68"/>
            <p:cNvSpPr>
              <a:spLocks noChangeArrowheads="1"/>
            </p:cNvSpPr>
            <p:nvPr/>
          </p:nvSpPr>
          <p:spPr bwMode="auto">
            <a:xfrm>
              <a:off x="3725863" y="2932113"/>
              <a:ext cx="128587" cy="144462"/>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73" name="Line 69"/>
            <p:cNvSpPr>
              <a:spLocks noChangeShapeType="1"/>
            </p:cNvSpPr>
            <p:nvPr/>
          </p:nvSpPr>
          <p:spPr bwMode="auto">
            <a:xfrm flipH="1" flipV="1">
              <a:off x="3740150" y="2947988"/>
              <a:ext cx="41275"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74" name="Line 70"/>
            <p:cNvSpPr>
              <a:spLocks noChangeShapeType="1"/>
            </p:cNvSpPr>
            <p:nvPr/>
          </p:nvSpPr>
          <p:spPr bwMode="auto">
            <a:xfrm>
              <a:off x="3781425" y="2995613"/>
              <a:ext cx="44450"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75" name="Line 71"/>
            <p:cNvSpPr>
              <a:spLocks noChangeShapeType="1"/>
            </p:cNvSpPr>
            <p:nvPr/>
          </p:nvSpPr>
          <p:spPr bwMode="auto">
            <a:xfrm flipH="1">
              <a:off x="3740150" y="2995613"/>
              <a:ext cx="41275"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76" name="Line 72"/>
            <p:cNvSpPr>
              <a:spLocks noChangeShapeType="1"/>
            </p:cNvSpPr>
            <p:nvPr/>
          </p:nvSpPr>
          <p:spPr bwMode="auto">
            <a:xfrm flipV="1">
              <a:off x="3781425" y="2947988"/>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77" name="Rectangle 73"/>
            <p:cNvSpPr>
              <a:spLocks noChangeArrowheads="1"/>
            </p:cNvSpPr>
            <p:nvPr/>
          </p:nvSpPr>
          <p:spPr bwMode="auto">
            <a:xfrm>
              <a:off x="3868738" y="2882900"/>
              <a:ext cx="128587" cy="146050"/>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78" name="Line 74"/>
            <p:cNvSpPr>
              <a:spLocks noChangeShapeType="1"/>
            </p:cNvSpPr>
            <p:nvPr/>
          </p:nvSpPr>
          <p:spPr bwMode="auto">
            <a:xfrm flipH="1" flipV="1">
              <a:off x="3883025" y="2898775"/>
              <a:ext cx="44450"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79" name="Line 75"/>
            <p:cNvSpPr>
              <a:spLocks noChangeShapeType="1"/>
            </p:cNvSpPr>
            <p:nvPr/>
          </p:nvSpPr>
          <p:spPr bwMode="auto">
            <a:xfrm>
              <a:off x="3927475" y="2947988"/>
              <a:ext cx="41275"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80" name="Line 76"/>
            <p:cNvSpPr>
              <a:spLocks noChangeShapeType="1"/>
            </p:cNvSpPr>
            <p:nvPr/>
          </p:nvSpPr>
          <p:spPr bwMode="auto">
            <a:xfrm flipH="1">
              <a:off x="3883025" y="2947988"/>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81" name="Line 77"/>
            <p:cNvSpPr>
              <a:spLocks noChangeShapeType="1"/>
            </p:cNvSpPr>
            <p:nvPr/>
          </p:nvSpPr>
          <p:spPr bwMode="auto">
            <a:xfrm flipV="1">
              <a:off x="3927475" y="2898775"/>
              <a:ext cx="41275"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82" name="Rectangle 78"/>
            <p:cNvSpPr>
              <a:spLocks noChangeArrowheads="1"/>
            </p:cNvSpPr>
            <p:nvPr/>
          </p:nvSpPr>
          <p:spPr bwMode="auto">
            <a:xfrm>
              <a:off x="3997325" y="2851150"/>
              <a:ext cx="130175" cy="144463"/>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83" name="Line 79"/>
            <p:cNvSpPr>
              <a:spLocks noChangeShapeType="1"/>
            </p:cNvSpPr>
            <p:nvPr/>
          </p:nvSpPr>
          <p:spPr bwMode="auto">
            <a:xfrm flipH="1" flipV="1">
              <a:off x="4013200" y="2867025"/>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84" name="Line 80"/>
            <p:cNvSpPr>
              <a:spLocks noChangeShapeType="1"/>
            </p:cNvSpPr>
            <p:nvPr/>
          </p:nvSpPr>
          <p:spPr bwMode="auto">
            <a:xfrm>
              <a:off x="4056063" y="2914650"/>
              <a:ext cx="42862"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85" name="Line 81"/>
            <p:cNvSpPr>
              <a:spLocks noChangeShapeType="1"/>
            </p:cNvSpPr>
            <p:nvPr/>
          </p:nvSpPr>
          <p:spPr bwMode="auto">
            <a:xfrm flipH="1">
              <a:off x="4013200" y="2914650"/>
              <a:ext cx="42863"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86" name="Line 82"/>
            <p:cNvSpPr>
              <a:spLocks noChangeShapeType="1"/>
            </p:cNvSpPr>
            <p:nvPr/>
          </p:nvSpPr>
          <p:spPr bwMode="auto">
            <a:xfrm flipV="1">
              <a:off x="4056063" y="2867025"/>
              <a:ext cx="42862"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87" name="Rectangle 83"/>
            <p:cNvSpPr>
              <a:spLocks noChangeArrowheads="1"/>
            </p:cNvSpPr>
            <p:nvPr/>
          </p:nvSpPr>
          <p:spPr bwMode="auto">
            <a:xfrm>
              <a:off x="4143375" y="2801938"/>
              <a:ext cx="128588"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88" name="Line 84"/>
            <p:cNvSpPr>
              <a:spLocks noChangeShapeType="1"/>
            </p:cNvSpPr>
            <p:nvPr/>
          </p:nvSpPr>
          <p:spPr bwMode="auto">
            <a:xfrm flipH="1" flipV="1">
              <a:off x="4157663" y="2817813"/>
              <a:ext cx="41275"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89" name="Line 85"/>
            <p:cNvSpPr>
              <a:spLocks noChangeShapeType="1"/>
            </p:cNvSpPr>
            <p:nvPr/>
          </p:nvSpPr>
          <p:spPr bwMode="auto">
            <a:xfrm>
              <a:off x="4198938" y="2867025"/>
              <a:ext cx="46037"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90" name="Line 86"/>
            <p:cNvSpPr>
              <a:spLocks noChangeShapeType="1"/>
            </p:cNvSpPr>
            <p:nvPr/>
          </p:nvSpPr>
          <p:spPr bwMode="auto">
            <a:xfrm flipH="1">
              <a:off x="4157663" y="2867025"/>
              <a:ext cx="41275"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91" name="Line 87"/>
            <p:cNvSpPr>
              <a:spLocks noChangeShapeType="1"/>
            </p:cNvSpPr>
            <p:nvPr/>
          </p:nvSpPr>
          <p:spPr bwMode="auto">
            <a:xfrm flipV="1">
              <a:off x="4198938" y="2817813"/>
              <a:ext cx="46037"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92" name="Rectangle 88"/>
            <p:cNvSpPr>
              <a:spLocks noChangeArrowheads="1"/>
            </p:cNvSpPr>
            <p:nvPr/>
          </p:nvSpPr>
          <p:spPr bwMode="auto">
            <a:xfrm>
              <a:off x="4271963" y="2752725"/>
              <a:ext cx="128587"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93" name="Line 89"/>
            <p:cNvSpPr>
              <a:spLocks noChangeShapeType="1"/>
            </p:cNvSpPr>
            <p:nvPr/>
          </p:nvSpPr>
          <p:spPr bwMode="auto">
            <a:xfrm flipH="1" flipV="1">
              <a:off x="4286250" y="2770188"/>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94" name="Line 90"/>
            <p:cNvSpPr>
              <a:spLocks noChangeShapeType="1"/>
            </p:cNvSpPr>
            <p:nvPr/>
          </p:nvSpPr>
          <p:spPr bwMode="auto">
            <a:xfrm>
              <a:off x="4329113" y="2817813"/>
              <a:ext cx="44450"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95" name="Line 91"/>
            <p:cNvSpPr>
              <a:spLocks noChangeShapeType="1"/>
            </p:cNvSpPr>
            <p:nvPr/>
          </p:nvSpPr>
          <p:spPr bwMode="auto">
            <a:xfrm flipH="1">
              <a:off x="4286250" y="2817813"/>
              <a:ext cx="42863"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96" name="Line 92"/>
            <p:cNvSpPr>
              <a:spLocks noChangeShapeType="1"/>
            </p:cNvSpPr>
            <p:nvPr/>
          </p:nvSpPr>
          <p:spPr bwMode="auto">
            <a:xfrm flipV="1">
              <a:off x="4329113" y="2770188"/>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97" name="Rectangle 93"/>
            <p:cNvSpPr>
              <a:spLocks noChangeArrowheads="1"/>
            </p:cNvSpPr>
            <p:nvPr/>
          </p:nvSpPr>
          <p:spPr bwMode="auto">
            <a:xfrm>
              <a:off x="4414838" y="2720975"/>
              <a:ext cx="130175"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98" name="Line 94"/>
            <p:cNvSpPr>
              <a:spLocks noChangeShapeType="1"/>
            </p:cNvSpPr>
            <p:nvPr/>
          </p:nvSpPr>
          <p:spPr bwMode="auto">
            <a:xfrm flipH="1" flipV="1">
              <a:off x="4429125" y="2736850"/>
              <a:ext cx="44450"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99" name="Line 95"/>
            <p:cNvSpPr>
              <a:spLocks noChangeShapeType="1"/>
            </p:cNvSpPr>
            <p:nvPr/>
          </p:nvSpPr>
          <p:spPr bwMode="auto">
            <a:xfrm>
              <a:off x="4473575" y="2786063"/>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00" name="Line 96"/>
            <p:cNvSpPr>
              <a:spLocks noChangeShapeType="1"/>
            </p:cNvSpPr>
            <p:nvPr/>
          </p:nvSpPr>
          <p:spPr bwMode="auto">
            <a:xfrm flipH="1">
              <a:off x="4429125" y="2786063"/>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01" name="Line 97"/>
            <p:cNvSpPr>
              <a:spLocks noChangeShapeType="1"/>
            </p:cNvSpPr>
            <p:nvPr/>
          </p:nvSpPr>
          <p:spPr bwMode="auto">
            <a:xfrm flipV="1">
              <a:off x="4473575" y="2736850"/>
              <a:ext cx="42863"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02" name="Rectangle 98"/>
            <p:cNvSpPr>
              <a:spLocks noChangeArrowheads="1"/>
            </p:cNvSpPr>
            <p:nvPr/>
          </p:nvSpPr>
          <p:spPr bwMode="auto">
            <a:xfrm>
              <a:off x="4559300" y="2671763"/>
              <a:ext cx="130175" cy="146050"/>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03" name="Line 99"/>
            <p:cNvSpPr>
              <a:spLocks noChangeShapeType="1"/>
            </p:cNvSpPr>
            <p:nvPr/>
          </p:nvSpPr>
          <p:spPr bwMode="auto">
            <a:xfrm flipH="1" flipV="1">
              <a:off x="4575175" y="2689225"/>
              <a:ext cx="41275"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04" name="Line 100"/>
            <p:cNvSpPr>
              <a:spLocks noChangeShapeType="1"/>
            </p:cNvSpPr>
            <p:nvPr/>
          </p:nvSpPr>
          <p:spPr bwMode="auto">
            <a:xfrm>
              <a:off x="4616450" y="2736850"/>
              <a:ext cx="42863"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05" name="Line 101"/>
            <p:cNvSpPr>
              <a:spLocks noChangeShapeType="1"/>
            </p:cNvSpPr>
            <p:nvPr/>
          </p:nvSpPr>
          <p:spPr bwMode="auto">
            <a:xfrm flipH="1">
              <a:off x="4575175" y="2736850"/>
              <a:ext cx="41275"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06" name="Line 102"/>
            <p:cNvSpPr>
              <a:spLocks noChangeShapeType="1"/>
            </p:cNvSpPr>
            <p:nvPr/>
          </p:nvSpPr>
          <p:spPr bwMode="auto">
            <a:xfrm flipV="1">
              <a:off x="4616450" y="2689225"/>
              <a:ext cx="42863" cy="47625"/>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07" name="Rectangle 103"/>
            <p:cNvSpPr>
              <a:spLocks noChangeArrowheads="1"/>
            </p:cNvSpPr>
            <p:nvPr/>
          </p:nvSpPr>
          <p:spPr bwMode="auto">
            <a:xfrm>
              <a:off x="4689475" y="2640013"/>
              <a:ext cx="130175"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08" name="Line 104"/>
            <p:cNvSpPr>
              <a:spLocks noChangeShapeType="1"/>
            </p:cNvSpPr>
            <p:nvPr/>
          </p:nvSpPr>
          <p:spPr bwMode="auto">
            <a:xfrm flipH="1" flipV="1">
              <a:off x="4703763" y="2655888"/>
              <a:ext cx="42862"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09" name="Line 105"/>
            <p:cNvSpPr>
              <a:spLocks noChangeShapeType="1"/>
            </p:cNvSpPr>
            <p:nvPr/>
          </p:nvSpPr>
          <p:spPr bwMode="auto">
            <a:xfrm>
              <a:off x="4746625" y="2705100"/>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10" name="Line 106"/>
            <p:cNvSpPr>
              <a:spLocks noChangeShapeType="1"/>
            </p:cNvSpPr>
            <p:nvPr/>
          </p:nvSpPr>
          <p:spPr bwMode="auto">
            <a:xfrm flipH="1">
              <a:off x="4703763" y="2705100"/>
              <a:ext cx="42862"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11" name="Line 107"/>
            <p:cNvSpPr>
              <a:spLocks noChangeShapeType="1"/>
            </p:cNvSpPr>
            <p:nvPr/>
          </p:nvSpPr>
          <p:spPr bwMode="auto">
            <a:xfrm flipV="1">
              <a:off x="4746625" y="2655888"/>
              <a:ext cx="44450"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12" name="Rectangle 108"/>
            <p:cNvSpPr>
              <a:spLocks noChangeArrowheads="1"/>
            </p:cNvSpPr>
            <p:nvPr/>
          </p:nvSpPr>
          <p:spPr bwMode="auto">
            <a:xfrm>
              <a:off x="4832350" y="2590800"/>
              <a:ext cx="130175" cy="146050"/>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13" name="Line 109"/>
            <p:cNvSpPr>
              <a:spLocks noChangeShapeType="1"/>
            </p:cNvSpPr>
            <p:nvPr/>
          </p:nvSpPr>
          <p:spPr bwMode="auto">
            <a:xfrm flipH="1" flipV="1">
              <a:off x="4846638" y="2608263"/>
              <a:ext cx="46037"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14" name="Line 110"/>
            <p:cNvSpPr>
              <a:spLocks noChangeShapeType="1"/>
            </p:cNvSpPr>
            <p:nvPr/>
          </p:nvSpPr>
          <p:spPr bwMode="auto">
            <a:xfrm>
              <a:off x="4892675" y="2655888"/>
              <a:ext cx="41275"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15" name="Line 111"/>
            <p:cNvSpPr>
              <a:spLocks noChangeShapeType="1"/>
            </p:cNvSpPr>
            <p:nvPr/>
          </p:nvSpPr>
          <p:spPr bwMode="auto">
            <a:xfrm flipH="1">
              <a:off x="4846638" y="2655888"/>
              <a:ext cx="46037"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16" name="Line 112"/>
            <p:cNvSpPr>
              <a:spLocks noChangeShapeType="1"/>
            </p:cNvSpPr>
            <p:nvPr/>
          </p:nvSpPr>
          <p:spPr bwMode="auto">
            <a:xfrm flipV="1">
              <a:off x="4892675" y="2608263"/>
              <a:ext cx="41275" cy="47625"/>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17" name="Rectangle 113"/>
            <p:cNvSpPr>
              <a:spLocks noChangeArrowheads="1"/>
            </p:cNvSpPr>
            <p:nvPr/>
          </p:nvSpPr>
          <p:spPr bwMode="auto">
            <a:xfrm>
              <a:off x="4962525" y="2543175"/>
              <a:ext cx="128588"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18" name="Line 114"/>
            <p:cNvSpPr>
              <a:spLocks noChangeShapeType="1"/>
            </p:cNvSpPr>
            <p:nvPr/>
          </p:nvSpPr>
          <p:spPr bwMode="auto">
            <a:xfrm flipH="1" flipV="1">
              <a:off x="4976813" y="2559050"/>
              <a:ext cx="42862"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19" name="Line 115"/>
            <p:cNvSpPr>
              <a:spLocks noChangeShapeType="1"/>
            </p:cNvSpPr>
            <p:nvPr/>
          </p:nvSpPr>
          <p:spPr bwMode="auto">
            <a:xfrm>
              <a:off x="5019675" y="2608263"/>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20" name="Line 116"/>
            <p:cNvSpPr>
              <a:spLocks noChangeShapeType="1"/>
            </p:cNvSpPr>
            <p:nvPr/>
          </p:nvSpPr>
          <p:spPr bwMode="auto">
            <a:xfrm flipH="1">
              <a:off x="4976813" y="2608263"/>
              <a:ext cx="42862"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21" name="Line 117"/>
            <p:cNvSpPr>
              <a:spLocks noChangeShapeType="1"/>
            </p:cNvSpPr>
            <p:nvPr/>
          </p:nvSpPr>
          <p:spPr bwMode="auto">
            <a:xfrm flipV="1">
              <a:off x="5019675" y="2559050"/>
              <a:ext cx="42863"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22" name="Rectangle 118"/>
            <p:cNvSpPr>
              <a:spLocks noChangeArrowheads="1"/>
            </p:cNvSpPr>
            <p:nvPr/>
          </p:nvSpPr>
          <p:spPr bwMode="auto">
            <a:xfrm>
              <a:off x="5108575" y="2493963"/>
              <a:ext cx="127000" cy="146050"/>
            </a:xfrm>
            <a:prstGeom prst="rect">
              <a:avLst/>
            </a:prstGeom>
            <a:solidFill>
              <a:schemeClr val="accent2"/>
            </a:solidFill>
            <a:ln w="9525">
              <a:solidFill>
                <a:srgbClr val="FFFF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23" name="Line 119"/>
            <p:cNvSpPr>
              <a:spLocks noChangeShapeType="1"/>
            </p:cNvSpPr>
            <p:nvPr/>
          </p:nvSpPr>
          <p:spPr bwMode="auto">
            <a:xfrm flipH="1" flipV="1">
              <a:off x="5121275" y="2511425"/>
              <a:ext cx="41275"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24" name="Line 120"/>
            <p:cNvSpPr>
              <a:spLocks noChangeShapeType="1"/>
            </p:cNvSpPr>
            <p:nvPr/>
          </p:nvSpPr>
          <p:spPr bwMode="auto">
            <a:xfrm>
              <a:off x="5162550" y="2559050"/>
              <a:ext cx="44450"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25" name="Line 121"/>
            <p:cNvSpPr>
              <a:spLocks noChangeShapeType="1"/>
            </p:cNvSpPr>
            <p:nvPr/>
          </p:nvSpPr>
          <p:spPr bwMode="auto">
            <a:xfrm flipH="1">
              <a:off x="5121275" y="2559050"/>
              <a:ext cx="41275" cy="49213"/>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26" name="Line 122"/>
            <p:cNvSpPr>
              <a:spLocks noChangeShapeType="1"/>
            </p:cNvSpPr>
            <p:nvPr/>
          </p:nvSpPr>
          <p:spPr bwMode="auto">
            <a:xfrm flipV="1">
              <a:off x="5162550" y="2511425"/>
              <a:ext cx="44450" cy="47625"/>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27" name="Rectangle 123"/>
            <p:cNvSpPr>
              <a:spLocks noChangeArrowheads="1"/>
            </p:cNvSpPr>
            <p:nvPr/>
          </p:nvSpPr>
          <p:spPr bwMode="auto">
            <a:xfrm>
              <a:off x="5251450" y="2462213"/>
              <a:ext cx="127000" cy="146050"/>
            </a:xfrm>
            <a:prstGeom prst="rect">
              <a:avLst/>
            </a:prstGeom>
            <a:solidFill>
              <a:schemeClr val="accent2"/>
            </a:solidFill>
            <a:ln w="952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28" name="Line 124"/>
            <p:cNvSpPr>
              <a:spLocks noChangeShapeType="1"/>
            </p:cNvSpPr>
            <p:nvPr/>
          </p:nvSpPr>
          <p:spPr bwMode="auto">
            <a:xfrm flipH="1" flipV="1">
              <a:off x="5264150" y="2478088"/>
              <a:ext cx="42863"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29" name="Line 125"/>
            <p:cNvSpPr>
              <a:spLocks noChangeShapeType="1"/>
            </p:cNvSpPr>
            <p:nvPr/>
          </p:nvSpPr>
          <p:spPr bwMode="auto">
            <a:xfrm>
              <a:off x="5307013" y="2527300"/>
              <a:ext cx="44450"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30" name="Line 126"/>
            <p:cNvSpPr>
              <a:spLocks noChangeShapeType="1"/>
            </p:cNvSpPr>
            <p:nvPr/>
          </p:nvSpPr>
          <p:spPr bwMode="auto">
            <a:xfrm flipH="1">
              <a:off x="5264150" y="2527300"/>
              <a:ext cx="42863" cy="47625"/>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31" name="Line 127"/>
            <p:cNvSpPr>
              <a:spLocks noChangeShapeType="1"/>
            </p:cNvSpPr>
            <p:nvPr/>
          </p:nvSpPr>
          <p:spPr bwMode="auto">
            <a:xfrm flipV="1">
              <a:off x="5307013" y="2478088"/>
              <a:ext cx="44450" cy="49212"/>
            </a:xfrm>
            <a:prstGeom prst="line">
              <a:avLst/>
            </a:prstGeom>
            <a:noFill/>
            <a:ln w="158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32" name="Rectangle 128"/>
            <p:cNvSpPr>
              <a:spLocks noChangeArrowheads="1"/>
            </p:cNvSpPr>
            <p:nvPr/>
          </p:nvSpPr>
          <p:spPr bwMode="auto">
            <a:xfrm>
              <a:off x="1808163" y="3208339"/>
              <a:ext cx="403527" cy="323141"/>
            </a:xfrm>
            <a:prstGeom prst="rect">
              <a:avLst/>
            </a:prstGeom>
            <a:noFill/>
            <a:ln w="9525">
              <a:noFill/>
              <a:miter lim="800000"/>
              <a:headEnd/>
              <a:tailEnd/>
            </a:ln>
          </p:spPr>
          <p:txBody>
            <a:bodyPr wrap="none" lIns="0" tIns="0" rIns="0" bIns="0">
              <a:spAutoFit/>
            </a:bodyPr>
            <a:lstStyle/>
            <a:p>
              <a:pPr eaLnBrk="0" hangingPunct="0">
                <a:defRPr/>
              </a:pPr>
              <a:r>
                <a:rPr lang="en-AU" sz="1600" dirty="0">
                  <a:solidFill>
                    <a:schemeClr val="accent2"/>
                  </a:solidFill>
                  <a:latin typeface="Arial" charset="0"/>
                </a:rPr>
                <a:t>100</a:t>
              </a:r>
              <a:endParaRPr lang="en-AU" sz="1600" dirty="0">
                <a:solidFill>
                  <a:schemeClr val="accent2"/>
                </a:solidFill>
                <a:effectLst>
                  <a:outerShdw blurRad="38100" dist="38100" dir="2700000" algn="tl">
                    <a:srgbClr val="C0C0C0"/>
                  </a:outerShdw>
                </a:effectLst>
                <a:latin typeface="Arial" charset="0"/>
              </a:endParaRPr>
            </a:p>
          </p:txBody>
        </p:sp>
        <p:sp>
          <p:nvSpPr>
            <p:cNvPr id="133" name="Rectangle 129"/>
            <p:cNvSpPr>
              <a:spLocks noChangeArrowheads="1"/>
            </p:cNvSpPr>
            <p:nvPr/>
          </p:nvSpPr>
          <p:spPr bwMode="auto">
            <a:xfrm>
              <a:off x="1808163" y="2851150"/>
              <a:ext cx="40352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150</a:t>
              </a:r>
              <a:endParaRPr lang="en-AU" sz="1600">
                <a:solidFill>
                  <a:schemeClr val="accent2"/>
                </a:solidFill>
                <a:effectLst>
                  <a:outerShdw blurRad="38100" dist="38100" dir="2700000" algn="tl">
                    <a:srgbClr val="C0C0C0"/>
                  </a:outerShdw>
                </a:effectLst>
                <a:latin typeface="Arial" charset="0"/>
              </a:endParaRPr>
            </a:p>
          </p:txBody>
        </p:sp>
        <p:sp>
          <p:nvSpPr>
            <p:cNvPr id="134" name="Rectangle 130"/>
            <p:cNvSpPr>
              <a:spLocks noChangeArrowheads="1"/>
            </p:cNvSpPr>
            <p:nvPr/>
          </p:nvSpPr>
          <p:spPr bwMode="auto">
            <a:xfrm>
              <a:off x="1808163" y="2479674"/>
              <a:ext cx="40352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200</a:t>
              </a:r>
              <a:endParaRPr lang="en-AU" sz="1600">
                <a:solidFill>
                  <a:schemeClr val="accent2"/>
                </a:solidFill>
                <a:effectLst>
                  <a:outerShdw blurRad="38100" dist="38100" dir="2700000" algn="tl">
                    <a:srgbClr val="C0C0C0"/>
                  </a:outerShdw>
                </a:effectLst>
                <a:latin typeface="Arial" charset="0"/>
              </a:endParaRPr>
            </a:p>
          </p:txBody>
        </p:sp>
        <p:sp>
          <p:nvSpPr>
            <p:cNvPr id="135" name="Rectangle 131"/>
            <p:cNvSpPr>
              <a:spLocks noChangeArrowheads="1"/>
            </p:cNvSpPr>
            <p:nvPr/>
          </p:nvSpPr>
          <p:spPr bwMode="auto">
            <a:xfrm>
              <a:off x="1808163" y="2124075"/>
              <a:ext cx="40352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250</a:t>
              </a:r>
              <a:endParaRPr lang="en-AU" sz="1600">
                <a:solidFill>
                  <a:schemeClr val="accent2"/>
                </a:solidFill>
                <a:effectLst>
                  <a:outerShdw blurRad="38100" dist="38100" dir="2700000" algn="tl">
                    <a:srgbClr val="C0C0C0"/>
                  </a:outerShdw>
                </a:effectLst>
                <a:latin typeface="Arial" charset="0"/>
              </a:endParaRPr>
            </a:p>
          </p:txBody>
        </p:sp>
        <p:grpSp>
          <p:nvGrpSpPr>
            <p:cNvPr id="136" name="Group 132"/>
            <p:cNvGrpSpPr>
              <a:grpSpLocks/>
            </p:cNvGrpSpPr>
            <p:nvPr/>
          </p:nvGrpSpPr>
          <p:grpSpPr bwMode="auto">
            <a:xfrm>
              <a:off x="2268538" y="2316163"/>
              <a:ext cx="3586162" cy="1598612"/>
              <a:chOff x="2412" y="1459"/>
              <a:chExt cx="2541" cy="1007"/>
            </a:xfrm>
          </p:grpSpPr>
          <p:sp>
            <p:nvSpPr>
              <p:cNvPr id="219" name="Line 133"/>
              <p:cNvSpPr>
                <a:spLocks noChangeShapeType="1"/>
              </p:cNvSpPr>
              <p:nvPr/>
            </p:nvSpPr>
            <p:spPr bwMode="auto">
              <a:xfrm>
                <a:off x="2506" y="2142"/>
                <a:ext cx="2447" cy="1"/>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220" name="Line 134"/>
              <p:cNvSpPr>
                <a:spLocks noChangeShapeType="1"/>
              </p:cNvSpPr>
              <p:nvPr/>
            </p:nvSpPr>
            <p:spPr bwMode="auto">
              <a:xfrm>
                <a:off x="2506" y="1918"/>
                <a:ext cx="2447" cy="1"/>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221" name="Line 135"/>
              <p:cNvSpPr>
                <a:spLocks noChangeShapeType="1"/>
              </p:cNvSpPr>
              <p:nvPr/>
            </p:nvSpPr>
            <p:spPr bwMode="auto">
              <a:xfrm>
                <a:off x="2506" y="1683"/>
                <a:ext cx="2447" cy="1"/>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222" name="Line 136"/>
              <p:cNvSpPr>
                <a:spLocks noChangeShapeType="1"/>
              </p:cNvSpPr>
              <p:nvPr/>
            </p:nvSpPr>
            <p:spPr bwMode="auto">
              <a:xfrm>
                <a:off x="2506" y="1459"/>
                <a:ext cx="2447" cy="1"/>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223" name="Line 137"/>
              <p:cNvSpPr>
                <a:spLocks noChangeShapeType="1"/>
              </p:cNvSpPr>
              <p:nvPr/>
            </p:nvSpPr>
            <p:spPr bwMode="auto">
              <a:xfrm>
                <a:off x="2506" y="1459"/>
                <a:ext cx="1" cy="872"/>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grpSp>
            <p:nvGrpSpPr>
              <p:cNvPr id="224" name="Group 138"/>
              <p:cNvGrpSpPr>
                <a:grpSpLocks/>
              </p:cNvGrpSpPr>
              <p:nvPr/>
            </p:nvGrpSpPr>
            <p:grpSpPr bwMode="auto">
              <a:xfrm>
                <a:off x="2412" y="2274"/>
                <a:ext cx="198" cy="192"/>
                <a:chOff x="2376" y="2304"/>
                <a:chExt cx="306" cy="192"/>
              </a:xfrm>
            </p:grpSpPr>
            <p:sp>
              <p:nvSpPr>
                <p:cNvPr id="225" name="Line 139"/>
                <p:cNvSpPr>
                  <a:spLocks noChangeShapeType="1"/>
                </p:cNvSpPr>
                <p:nvPr/>
              </p:nvSpPr>
              <p:spPr bwMode="auto">
                <a:xfrm flipV="1">
                  <a:off x="2376" y="2304"/>
                  <a:ext cx="282" cy="138"/>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226" name="Line 140"/>
                <p:cNvSpPr>
                  <a:spLocks noChangeShapeType="1"/>
                </p:cNvSpPr>
                <p:nvPr/>
              </p:nvSpPr>
              <p:spPr bwMode="auto">
                <a:xfrm flipV="1">
                  <a:off x="2400" y="2358"/>
                  <a:ext cx="282" cy="138"/>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grpSp>
        </p:grpSp>
        <p:sp>
          <p:nvSpPr>
            <p:cNvPr id="137" name="Line 141"/>
            <p:cNvSpPr>
              <a:spLocks noChangeShapeType="1"/>
            </p:cNvSpPr>
            <p:nvPr/>
          </p:nvSpPr>
          <p:spPr bwMode="auto">
            <a:xfrm>
              <a:off x="2403475" y="5375275"/>
              <a:ext cx="3552825" cy="1588"/>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38" name="Line 142"/>
            <p:cNvSpPr>
              <a:spLocks noChangeShapeType="1"/>
            </p:cNvSpPr>
            <p:nvPr/>
          </p:nvSpPr>
          <p:spPr bwMode="auto">
            <a:xfrm>
              <a:off x="2403475" y="5116513"/>
              <a:ext cx="3552825" cy="1587"/>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39" name="Line 143"/>
            <p:cNvSpPr>
              <a:spLocks noChangeShapeType="1"/>
            </p:cNvSpPr>
            <p:nvPr/>
          </p:nvSpPr>
          <p:spPr bwMode="auto">
            <a:xfrm>
              <a:off x="2403475" y="4857750"/>
              <a:ext cx="3552825" cy="1588"/>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0" name="Line 144"/>
            <p:cNvSpPr>
              <a:spLocks noChangeShapeType="1"/>
            </p:cNvSpPr>
            <p:nvPr/>
          </p:nvSpPr>
          <p:spPr bwMode="auto">
            <a:xfrm>
              <a:off x="2403475" y="4598988"/>
              <a:ext cx="3552825" cy="1587"/>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1" name="Line 145"/>
            <p:cNvSpPr>
              <a:spLocks noChangeShapeType="1"/>
            </p:cNvSpPr>
            <p:nvPr/>
          </p:nvSpPr>
          <p:spPr bwMode="auto">
            <a:xfrm>
              <a:off x="2403475" y="4338638"/>
              <a:ext cx="3552825" cy="1587"/>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2" name="Line 146"/>
            <p:cNvSpPr>
              <a:spLocks noChangeShapeType="1"/>
            </p:cNvSpPr>
            <p:nvPr/>
          </p:nvSpPr>
          <p:spPr bwMode="auto">
            <a:xfrm>
              <a:off x="2403475" y="4079875"/>
              <a:ext cx="3552825" cy="1588"/>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3" name="Line 147"/>
            <p:cNvSpPr>
              <a:spLocks noChangeShapeType="1"/>
            </p:cNvSpPr>
            <p:nvPr/>
          </p:nvSpPr>
          <p:spPr bwMode="auto">
            <a:xfrm>
              <a:off x="2403475" y="3821113"/>
              <a:ext cx="3552825" cy="1587"/>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4" name="Line 148"/>
            <p:cNvSpPr>
              <a:spLocks noChangeShapeType="1"/>
            </p:cNvSpPr>
            <p:nvPr/>
          </p:nvSpPr>
          <p:spPr bwMode="auto">
            <a:xfrm>
              <a:off x="2403475" y="3821113"/>
              <a:ext cx="0" cy="1812925"/>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5" name="Line 149"/>
            <p:cNvSpPr>
              <a:spLocks noChangeShapeType="1"/>
            </p:cNvSpPr>
            <p:nvPr/>
          </p:nvSpPr>
          <p:spPr bwMode="auto">
            <a:xfrm>
              <a:off x="2403475" y="5634038"/>
              <a:ext cx="3552825" cy="1587"/>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6" name="Line 150"/>
            <p:cNvSpPr>
              <a:spLocks noChangeShapeType="1"/>
            </p:cNvSpPr>
            <p:nvPr/>
          </p:nvSpPr>
          <p:spPr bwMode="auto">
            <a:xfrm flipV="1">
              <a:off x="2403475" y="5634038"/>
              <a:ext cx="0" cy="650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7" name="Line 151"/>
            <p:cNvSpPr>
              <a:spLocks noChangeShapeType="1"/>
            </p:cNvSpPr>
            <p:nvPr/>
          </p:nvSpPr>
          <p:spPr bwMode="auto">
            <a:xfrm flipV="1">
              <a:off x="3106738" y="5634038"/>
              <a:ext cx="1587" cy="65087"/>
            </a:xfrm>
            <a:prstGeom prst="line">
              <a:avLst/>
            </a:prstGeom>
            <a:noFill/>
            <a:ln w="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8" name="Line 152"/>
            <p:cNvSpPr>
              <a:spLocks noChangeShapeType="1"/>
            </p:cNvSpPr>
            <p:nvPr/>
          </p:nvSpPr>
          <p:spPr bwMode="auto">
            <a:xfrm flipV="1">
              <a:off x="3827463" y="5634038"/>
              <a:ext cx="1587" cy="65087"/>
            </a:xfrm>
            <a:prstGeom prst="line">
              <a:avLst/>
            </a:prstGeom>
            <a:noFill/>
            <a:ln w="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49" name="Line 153"/>
            <p:cNvSpPr>
              <a:spLocks noChangeShapeType="1"/>
            </p:cNvSpPr>
            <p:nvPr/>
          </p:nvSpPr>
          <p:spPr bwMode="auto">
            <a:xfrm flipV="1">
              <a:off x="4530725" y="5634038"/>
              <a:ext cx="1588" cy="65087"/>
            </a:xfrm>
            <a:prstGeom prst="line">
              <a:avLst/>
            </a:prstGeom>
            <a:noFill/>
            <a:ln w="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50" name="Line 154"/>
            <p:cNvSpPr>
              <a:spLocks noChangeShapeType="1"/>
            </p:cNvSpPr>
            <p:nvPr/>
          </p:nvSpPr>
          <p:spPr bwMode="auto">
            <a:xfrm flipV="1">
              <a:off x="5251450" y="5634038"/>
              <a:ext cx="0" cy="65087"/>
            </a:xfrm>
            <a:prstGeom prst="line">
              <a:avLst/>
            </a:prstGeom>
            <a:noFill/>
            <a:ln w="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51" name="Line 155"/>
            <p:cNvSpPr>
              <a:spLocks noChangeShapeType="1"/>
            </p:cNvSpPr>
            <p:nvPr/>
          </p:nvSpPr>
          <p:spPr bwMode="auto">
            <a:xfrm flipV="1">
              <a:off x="5956300" y="5634038"/>
              <a:ext cx="3175" cy="65087"/>
            </a:xfrm>
            <a:prstGeom prst="line">
              <a:avLst/>
            </a:prstGeom>
            <a:noFill/>
            <a:ln w="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sz="1600"/>
            </a:p>
          </p:txBody>
        </p:sp>
        <p:sp>
          <p:nvSpPr>
            <p:cNvPr id="152" name="Freeform 156"/>
            <p:cNvSpPr>
              <a:spLocks/>
            </p:cNvSpPr>
            <p:nvPr/>
          </p:nvSpPr>
          <p:spPr bwMode="auto">
            <a:xfrm>
              <a:off x="2505075" y="5424488"/>
              <a:ext cx="84138" cy="96837"/>
            </a:xfrm>
            <a:custGeom>
              <a:avLst/>
              <a:gdLst>
                <a:gd name="T0" fmla="*/ 57074530 w 61"/>
                <a:gd name="T1" fmla="*/ 0 h 61"/>
                <a:gd name="T2" fmla="*/ 116052509 w 61"/>
                <a:gd name="T3" fmla="*/ 75604297 h 61"/>
                <a:gd name="T4" fmla="*/ 57074530 w 61"/>
                <a:gd name="T5" fmla="*/ 153727944 h 61"/>
                <a:gd name="T6" fmla="*/ 0 w 61"/>
                <a:gd name="T7" fmla="*/ 75604297 h 61"/>
                <a:gd name="T8" fmla="*/ 57074530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0" y="0"/>
                  </a:moveTo>
                  <a:lnTo>
                    <a:pt x="61" y="30"/>
                  </a:lnTo>
                  <a:lnTo>
                    <a:pt x="30" y="61"/>
                  </a:lnTo>
                  <a:lnTo>
                    <a:pt x="0" y="30"/>
                  </a:lnTo>
                  <a:lnTo>
                    <a:pt x="30" y="0"/>
                  </a:lnTo>
                  <a:close/>
                </a:path>
              </a:pathLst>
            </a:custGeom>
            <a:solidFill>
              <a:schemeClr val="accent2"/>
            </a:solidFill>
            <a:ln w="15875">
              <a:solidFill>
                <a:schemeClr val="accent2"/>
              </a:solidFill>
              <a:prstDash val="solid"/>
              <a:round/>
              <a:headEnd/>
              <a:tailEnd/>
            </a:ln>
          </p:spPr>
          <p:txBody>
            <a:bodyPr/>
            <a:lstStyle/>
            <a:p>
              <a:endParaRPr lang="en-US" sz="1600"/>
            </a:p>
          </p:txBody>
        </p:sp>
        <p:sp>
          <p:nvSpPr>
            <p:cNvPr id="153" name="Freeform 157"/>
            <p:cNvSpPr>
              <a:spLocks/>
            </p:cNvSpPr>
            <p:nvPr/>
          </p:nvSpPr>
          <p:spPr bwMode="auto">
            <a:xfrm>
              <a:off x="2646363" y="5375275"/>
              <a:ext cx="87312" cy="96838"/>
            </a:xfrm>
            <a:custGeom>
              <a:avLst/>
              <a:gdLst>
                <a:gd name="T0" fmla="*/ 61478914 w 62"/>
                <a:gd name="T1" fmla="*/ 0 h 61"/>
                <a:gd name="T2" fmla="*/ 122957828 w 62"/>
                <a:gd name="T3" fmla="*/ 78126041 h 61"/>
                <a:gd name="T4" fmla="*/ 61478914 w 62"/>
                <a:gd name="T5" fmla="*/ 153731119 h 61"/>
                <a:gd name="T6" fmla="*/ 0 w 62"/>
                <a:gd name="T7" fmla="*/ 78126041 h 61"/>
                <a:gd name="T8" fmla="*/ 61478914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31" y="0"/>
                  </a:moveTo>
                  <a:lnTo>
                    <a:pt x="62" y="31"/>
                  </a:lnTo>
                  <a:lnTo>
                    <a:pt x="31" y="61"/>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54" name="Freeform 158"/>
            <p:cNvSpPr>
              <a:spLocks/>
            </p:cNvSpPr>
            <p:nvPr/>
          </p:nvSpPr>
          <p:spPr bwMode="auto">
            <a:xfrm>
              <a:off x="2789238" y="5310188"/>
              <a:ext cx="87312" cy="96837"/>
            </a:xfrm>
            <a:custGeom>
              <a:avLst/>
              <a:gdLst>
                <a:gd name="T0" fmla="*/ 61478914 w 62"/>
                <a:gd name="T1" fmla="*/ 0 h 61"/>
                <a:gd name="T2" fmla="*/ 122957828 w 62"/>
                <a:gd name="T3" fmla="*/ 78123647 h 61"/>
                <a:gd name="T4" fmla="*/ 61478914 w 62"/>
                <a:gd name="T5" fmla="*/ 153727944 h 61"/>
                <a:gd name="T6" fmla="*/ 0 w 62"/>
                <a:gd name="T7" fmla="*/ 78123647 h 61"/>
                <a:gd name="T8" fmla="*/ 61478914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31" y="0"/>
                  </a:moveTo>
                  <a:lnTo>
                    <a:pt x="62" y="31"/>
                  </a:lnTo>
                  <a:lnTo>
                    <a:pt x="31" y="61"/>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55" name="Freeform 159"/>
            <p:cNvSpPr>
              <a:spLocks/>
            </p:cNvSpPr>
            <p:nvPr/>
          </p:nvSpPr>
          <p:spPr bwMode="auto">
            <a:xfrm>
              <a:off x="2933700" y="5245100"/>
              <a:ext cx="87313" cy="98425"/>
            </a:xfrm>
            <a:custGeom>
              <a:avLst/>
              <a:gdLst>
                <a:gd name="T0" fmla="*/ 61481026 w 62"/>
                <a:gd name="T1" fmla="*/ 0 h 62"/>
                <a:gd name="T2" fmla="*/ 122960645 w 62"/>
                <a:gd name="T3" fmla="*/ 78125638 h 62"/>
                <a:gd name="T4" fmla="*/ 61481026 w 62"/>
                <a:gd name="T5" fmla="*/ 156249688 h 62"/>
                <a:gd name="T6" fmla="*/ 0 w 62"/>
                <a:gd name="T7" fmla="*/ 78125638 h 62"/>
                <a:gd name="T8" fmla="*/ 61481026 w 62"/>
                <a:gd name="T9" fmla="*/ 0 h 62"/>
                <a:gd name="T10" fmla="*/ 0 60000 65536"/>
                <a:gd name="T11" fmla="*/ 0 60000 65536"/>
                <a:gd name="T12" fmla="*/ 0 60000 65536"/>
                <a:gd name="T13" fmla="*/ 0 60000 65536"/>
                <a:gd name="T14" fmla="*/ 0 60000 65536"/>
                <a:gd name="T15" fmla="*/ 0 w 62"/>
                <a:gd name="T16" fmla="*/ 0 h 62"/>
                <a:gd name="T17" fmla="*/ 62 w 62"/>
                <a:gd name="T18" fmla="*/ 62 h 62"/>
              </a:gdLst>
              <a:ahLst/>
              <a:cxnLst>
                <a:cxn ang="T10">
                  <a:pos x="T0" y="T1"/>
                </a:cxn>
                <a:cxn ang="T11">
                  <a:pos x="T2" y="T3"/>
                </a:cxn>
                <a:cxn ang="T12">
                  <a:pos x="T4" y="T5"/>
                </a:cxn>
                <a:cxn ang="T13">
                  <a:pos x="T6" y="T7"/>
                </a:cxn>
                <a:cxn ang="T14">
                  <a:pos x="T8" y="T9"/>
                </a:cxn>
              </a:cxnLst>
              <a:rect l="T15" t="T16" r="T17" b="T18"/>
              <a:pathLst>
                <a:path w="62" h="62">
                  <a:moveTo>
                    <a:pt x="31" y="0"/>
                  </a:moveTo>
                  <a:lnTo>
                    <a:pt x="62" y="31"/>
                  </a:lnTo>
                  <a:lnTo>
                    <a:pt x="31" y="62"/>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56" name="Freeform 160"/>
            <p:cNvSpPr>
              <a:spLocks/>
            </p:cNvSpPr>
            <p:nvPr/>
          </p:nvSpPr>
          <p:spPr bwMode="auto">
            <a:xfrm>
              <a:off x="3063875" y="5197475"/>
              <a:ext cx="85725" cy="96838"/>
            </a:xfrm>
            <a:custGeom>
              <a:avLst/>
              <a:gdLst>
                <a:gd name="T0" fmla="*/ 61223109 w 61"/>
                <a:gd name="T1" fmla="*/ 0 h 61"/>
                <a:gd name="T2" fmla="*/ 120471732 w 61"/>
                <a:gd name="T3" fmla="*/ 75605078 h 61"/>
                <a:gd name="T4" fmla="*/ 61223109 w 61"/>
                <a:gd name="T5" fmla="*/ 153731119 h 61"/>
                <a:gd name="T6" fmla="*/ 0 w 61"/>
                <a:gd name="T7" fmla="*/ 75605078 h 61"/>
                <a:gd name="T8" fmla="*/ 61223109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1" y="0"/>
                  </a:moveTo>
                  <a:lnTo>
                    <a:pt x="61" y="30"/>
                  </a:lnTo>
                  <a:lnTo>
                    <a:pt x="31" y="61"/>
                  </a:lnTo>
                  <a:lnTo>
                    <a:pt x="0" y="30"/>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57" name="Freeform 161"/>
            <p:cNvSpPr>
              <a:spLocks/>
            </p:cNvSpPr>
            <p:nvPr/>
          </p:nvSpPr>
          <p:spPr bwMode="auto">
            <a:xfrm>
              <a:off x="3206750" y="5132388"/>
              <a:ext cx="87313" cy="96837"/>
            </a:xfrm>
            <a:custGeom>
              <a:avLst/>
              <a:gdLst>
                <a:gd name="T0" fmla="*/ 63512335 w 61"/>
                <a:gd name="T1" fmla="*/ 0 h 61"/>
                <a:gd name="T2" fmla="*/ 124976393 w 61"/>
                <a:gd name="T3" fmla="*/ 78123647 h 61"/>
                <a:gd name="T4" fmla="*/ 63512335 w 61"/>
                <a:gd name="T5" fmla="*/ 153727944 h 61"/>
                <a:gd name="T6" fmla="*/ 0 w 61"/>
                <a:gd name="T7" fmla="*/ 78123647 h 61"/>
                <a:gd name="T8" fmla="*/ 63512335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1" y="0"/>
                  </a:moveTo>
                  <a:lnTo>
                    <a:pt x="61" y="31"/>
                  </a:lnTo>
                  <a:lnTo>
                    <a:pt x="31" y="61"/>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58" name="Freeform 162"/>
            <p:cNvSpPr>
              <a:spLocks/>
            </p:cNvSpPr>
            <p:nvPr/>
          </p:nvSpPr>
          <p:spPr bwMode="auto">
            <a:xfrm>
              <a:off x="3351213" y="5067300"/>
              <a:ext cx="85725" cy="96838"/>
            </a:xfrm>
            <a:custGeom>
              <a:avLst/>
              <a:gdLst>
                <a:gd name="T0" fmla="*/ 61223109 w 61"/>
                <a:gd name="T1" fmla="*/ 0 h 61"/>
                <a:gd name="T2" fmla="*/ 120471732 w 61"/>
                <a:gd name="T3" fmla="*/ 78126041 h 61"/>
                <a:gd name="T4" fmla="*/ 61223109 w 61"/>
                <a:gd name="T5" fmla="*/ 153731119 h 61"/>
                <a:gd name="T6" fmla="*/ 0 w 61"/>
                <a:gd name="T7" fmla="*/ 78126041 h 61"/>
                <a:gd name="T8" fmla="*/ 61223109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1" y="0"/>
                  </a:moveTo>
                  <a:lnTo>
                    <a:pt x="61" y="31"/>
                  </a:lnTo>
                  <a:lnTo>
                    <a:pt x="31" y="61"/>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59" name="Freeform 163"/>
            <p:cNvSpPr>
              <a:spLocks/>
            </p:cNvSpPr>
            <p:nvPr/>
          </p:nvSpPr>
          <p:spPr bwMode="auto">
            <a:xfrm>
              <a:off x="3495675" y="5003800"/>
              <a:ext cx="85725" cy="96838"/>
            </a:xfrm>
            <a:custGeom>
              <a:avLst/>
              <a:gdLst>
                <a:gd name="T0" fmla="*/ 61223109 w 61"/>
                <a:gd name="T1" fmla="*/ 0 h 61"/>
                <a:gd name="T2" fmla="*/ 120471732 w 61"/>
                <a:gd name="T3" fmla="*/ 75605078 h 61"/>
                <a:gd name="T4" fmla="*/ 61223109 w 61"/>
                <a:gd name="T5" fmla="*/ 153731119 h 61"/>
                <a:gd name="T6" fmla="*/ 0 w 61"/>
                <a:gd name="T7" fmla="*/ 75605078 h 61"/>
                <a:gd name="T8" fmla="*/ 61223109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1" y="0"/>
                  </a:moveTo>
                  <a:lnTo>
                    <a:pt x="61" y="30"/>
                  </a:lnTo>
                  <a:lnTo>
                    <a:pt x="31" y="61"/>
                  </a:lnTo>
                  <a:lnTo>
                    <a:pt x="0" y="30"/>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0" name="Freeform 164"/>
            <p:cNvSpPr>
              <a:spLocks/>
            </p:cNvSpPr>
            <p:nvPr/>
          </p:nvSpPr>
          <p:spPr bwMode="auto">
            <a:xfrm>
              <a:off x="3638550" y="4922838"/>
              <a:ext cx="87313" cy="96837"/>
            </a:xfrm>
            <a:custGeom>
              <a:avLst/>
              <a:gdLst>
                <a:gd name="T0" fmla="*/ 63512335 w 61"/>
                <a:gd name="T1" fmla="*/ 0 h 61"/>
                <a:gd name="T2" fmla="*/ 124976393 w 61"/>
                <a:gd name="T3" fmla="*/ 75604297 h 61"/>
                <a:gd name="T4" fmla="*/ 63512335 w 61"/>
                <a:gd name="T5" fmla="*/ 153727944 h 61"/>
                <a:gd name="T6" fmla="*/ 0 w 61"/>
                <a:gd name="T7" fmla="*/ 75604297 h 61"/>
                <a:gd name="T8" fmla="*/ 63512335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1" y="0"/>
                  </a:moveTo>
                  <a:lnTo>
                    <a:pt x="61" y="30"/>
                  </a:lnTo>
                  <a:lnTo>
                    <a:pt x="31" y="61"/>
                  </a:lnTo>
                  <a:lnTo>
                    <a:pt x="0" y="30"/>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1" name="Freeform 165"/>
            <p:cNvSpPr>
              <a:spLocks/>
            </p:cNvSpPr>
            <p:nvPr/>
          </p:nvSpPr>
          <p:spPr bwMode="auto">
            <a:xfrm>
              <a:off x="3783013" y="4857750"/>
              <a:ext cx="85725" cy="96838"/>
            </a:xfrm>
            <a:custGeom>
              <a:avLst/>
              <a:gdLst>
                <a:gd name="T0" fmla="*/ 61223109 w 61"/>
                <a:gd name="T1" fmla="*/ 0 h 61"/>
                <a:gd name="T2" fmla="*/ 120471732 w 61"/>
                <a:gd name="T3" fmla="*/ 75605078 h 61"/>
                <a:gd name="T4" fmla="*/ 61223109 w 61"/>
                <a:gd name="T5" fmla="*/ 153731119 h 61"/>
                <a:gd name="T6" fmla="*/ 0 w 61"/>
                <a:gd name="T7" fmla="*/ 75605078 h 61"/>
                <a:gd name="T8" fmla="*/ 61223109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1" y="0"/>
                  </a:moveTo>
                  <a:lnTo>
                    <a:pt x="61" y="30"/>
                  </a:lnTo>
                  <a:lnTo>
                    <a:pt x="31" y="61"/>
                  </a:lnTo>
                  <a:lnTo>
                    <a:pt x="0" y="30"/>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2" name="Freeform 166"/>
            <p:cNvSpPr>
              <a:spLocks/>
            </p:cNvSpPr>
            <p:nvPr/>
          </p:nvSpPr>
          <p:spPr bwMode="auto">
            <a:xfrm>
              <a:off x="3927475" y="4792663"/>
              <a:ext cx="85725" cy="96837"/>
            </a:xfrm>
            <a:custGeom>
              <a:avLst/>
              <a:gdLst>
                <a:gd name="T0" fmla="*/ 61223109 w 61"/>
                <a:gd name="T1" fmla="*/ 0 h 61"/>
                <a:gd name="T2" fmla="*/ 120471732 w 61"/>
                <a:gd name="T3" fmla="*/ 78123647 h 61"/>
                <a:gd name="T4" fmla="*/ 61223109 w 61"/>
                <a:gd name="T5" fmla="*/ 153727944 h 61"/>
                <a:gd name="T6" fmla="*/ 0 w 61"/>
                <a:gd name="T7" fmla="*/ 78123647 h 61"/>
                <a:gd name="T8" fmla="*/ 61223109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1" y="0"/>
                  </a:moveTo>
                  <a:lnTo>
                    <a:pt x="61" y="31"/>
                  </a:lnTo>
                  <a:lnTo>
                    <a:pt x="31" y="61"/>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3" name="Freeform 167"/>
            <p:cNvSpPr>
              <a:spLocks/>
            </p:cNvSpPr>
            <p:nvPr/>
          </p:nvSpPr>
          <p:spPr bwMode="auto">
            <a:xfrm>
              <a:off x="4070350" y="4727575"/>
              <a:ext cx="87313" cy="96838"/>
            </a:xfrm>
            <a:custGeom>
              <a:avLst/>
              <a:gdLst>
                <a:gd name="T0" fmla="*/ 63512335 w 61"/>
                <a:gd name="T1" fmla="*/ 0 h 61"/>
                <a:gd name="T2" fmla="*/ 124976393 w 61"/>
                <a:gd name="T3" fmla="*/ 78126041 h 61"/>
                <a:gd name="T4" fmla="*/ 63512335 w 61"/>
                <a:gd name="T5" fmla="*/ 153731119 h 61"/>
                <a:gd name="T6" fmla="*/ 0 w 61"/>
                <a:gd name="T7" fmla="*/ 78126041 h 61"/>
                <a:gd name="T8" fmla="*/ 63512335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1" y="0"/>
                  </a:moveTo>
                  <a:lnTo>
                    <a:pt x="61" y="31"/>
                  </a:lnTo>
                  <a:lnTo>
                    <a:pt x="31" y="61"/>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4" name="Freeform 168"/>
            <p:cNvSpPr>
              <a:spLocks/>
            </p:cNvSpPr>
            <p:nvPr/>
          </p:nvSpPr>
          <p:spPr bwMode="auto">
            <a:xfrm>
              <a:off x="4200525" y="4662488"/>
              <a:ext cx="85725" cy="98425"/>
            </a:xfrm>
            <a:custGeom>
              <a:avLst/>
              <a:gdLst>
                <a:gd name="T0" fmla="*/ 59248623 w 61"/>
                <a:gd name="T1" fmla="*/ 0 h 62"/>
                <a:gd name="T2" fmla="*/ 120471732 w 61"/>
                <a:gd name="T3" fmla="*/ 78125638 h 62"/>
                <a:gd name="T4" fmla="*/ 59248623 w 61"/>
                <a:gd name="T5" fmla="*/ 156249688 h 62"/>
                <a:gd name="T6" fmla="*/ 0 w 61"/>
                <a:gd name="T7" fmla="*/ 78125638 h 62"/>
                <a:gd name="T8" fmla="*/ 59248623 w 61"/>
                <a:gd name="T9" fmla="*/ 0 h 62"/>
                <a:gd name="T10" fmla="*/ 0 60000 65536"/>
                <a:gd name="T11" fmla="*/ 0 60000 65536"/>
                <a:gd name="T12" fmla="*/ 0 60000 65536"/>
                <a:gd name="T13" fmla="*/ 0 60000 65536"/>
                <a:gd name="T14" fmla="*/ 0 60000 65536"/>
                <a:gd name="T15" fmla="*/ 0 w 61"/>
                <a:gd name="T16" fmla="*/ 0 h 62"/>
                <a:gd name="T17" fmla="*/ 61 w 61"/>
                <a:gd name="T18" fmla="*/ 62 h 62"/>
              </a:gdLst>
              <a:ahLst/>
              <a:cxnLst>
                <a:cxn ang="T10">
                  <a:pos x="T0" y="T1"/>
                </a:cxn>
                <a:cxn ang="T11">
                  <a:pos x="T2" y="T3"/>
                </a:cxn>
                <a:cxn ang="T12">
                  <a:pos x="T4" y="T5"/>
                </a:cxn>
                <a:cxn ang="T13">
                  <a:pos x="T6" y="T7"/>
                </a:cxn>
                <a:cxn ang="T14">
                  <a:pos x="T8" y="T9"/>
                </a:cxn>
              </a:cxnLst>
              <a:rect l="T15" t="T16" r="T17" b="T18"/>
              <a:pathLst>
                <a:path w="61" h="62">
                  <a:moveTo>
                    <a:pt x="30" y="0"/>
                  </a:moveTo>
                  <a:lnTo>
                    <a:pt x="61" y="31"/>
                  </a:lnTo>
                  <a:lnTo>
                    <a:pt x="30" y="62"/>
                  </a:lnTo>
                  <a:lnTo>
                    <a:pt x="0" y="31"/>
                  </a:lnTo>
                  <a:lnTo>
                    <a:pt x="30"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5" name="Freeform 169"/>
            <p:cNvSpPr>
              <a:spLocks/>
            </p:cNvSpPr>
            <p:nvPr/>
          </p:nvSpPr>
          <p:spPr bwMode="auto">
            <a:xfrm>
              <a:off x="4346575" y="4581525"/>
              <a:ext cx="84138" cy="98425"/>
            </a:xfrm>
            <a:custGeom>
              <a:avLst/>
              <a:gdLst>
                <a:gd name="T0" fmla="*/ 57074530 w 61"/>
                <a:gd name="T1" fmla="*/ 0 h 62"/>
                <a:gd name="T2" fmla="*/ 116052509 w 61"/>
                <a:gd name="T3" fmla="*/ 78125638 h 62"/>
                <a:gd name="T4" fmla="*/ 57074530 w 61"/>
                <a:gd name="T5" fmla="*/ 156249688 h 62"/>
                <a:gd name="T6" fmla="*/ 0 w 61"/>
                <a:gd name="T7" fmla="*/ 78125638 h 62"/>
                <a:gd name="T8" fmla="*/ 57074530 w 61"/>
                <a:gd name="T9" fmla="*/ 0 h 62"/>
                <a:gd name="T10" fmla="*/ 0 60000 65536"/>
                <a:gd name="T11" fmla="*/ 0 60000 65536"/>
                <a:gd name="T12" fmla="*/ 0 60000 65536"/>
                <a:gd name="T13" fmla="*/ 0 60000 65536"/>
                <a:gd name="T14" fmla="*/ 0 60000 65536"/>
                <a:gd name="T15" fmla="*/ 0 w 61"/>
                <a:gd name="T16" fmla="*/ 0 h 62"/>
                <a:gd name="T17" fmla="*/ 61 w 61"/>
                <a:gd name="T18" fmla="*/ 62 h 62"/>
              </a:gdLst>
              <a:ahLst/>
              <a:cxnLst>
                <a:cxn ang="T10">
                  <a:pos x="T0" y="T1"/>
                </a:cxn>
                <a:cxn ang="T11">
                  <a:pos x="T2" y="T3"/>
                </a:cxn>
                <a:cxn ang="T12">
                  <a:pos x="T4" y="T5"/>
                </a:cxn>
                <a:cxn ang="T13">
                  <a:pos x="T6" y="T7"/>
                </a:cxn>
                <a:cxn ang="T14">
                  <a:pos x="T8" y="T9"/>
                </a:cxn>
              </a:cxnLst>
              <a:rect l="T15" t="T16" r="T17" b="T18"/>
              <a:pathLst>
                <a:path w="61" h="62">
                  <a:moveTo>
                    <a:pt x="30" y="0"/>
                  </a:moveTo>
                  <a:lnTo>
                    <a:pt x="61" y="31"/>
                  </a:lnTo>
                  <a:lnTo>
                    <a:pt x="30" y="62"/>
                  </a:lnTo>
                  <a:lnTo>
                    <a:pt x="0" y="31"/>
                  </a:lnTo>
                  <a:lnTo>
                    <a:pt x="30" y="0"/>
                  </a:lnTo>
                  <a:close/>
                </a:path>
              </a:pathLst>
            </a:custGeom>
            <a:solidFill>
              <a:schemeClr val="accent2"/>
            </a:solidFill>
            <a:ln w="15875">
              <a:solidFill>
                <a:schemeClr val="accent2"/>
              </a:solidFill>
              <a:prstDash val="solid"/>
              <a:round/>
              <a:headEnd/>
              <a:tailEnd/>
            </a:ln>
          </p:spPr>
          <p:txBody>
            <a:bodyPr/>
            <a:lstStyle/>
            <a:p>
              <a:endParaRPr lang="en-US" sz="1600"/>
            </a:p>
          </p:txBody>
        </p:sp>
        <p:sp>
          <p:nvSpPr>
            <p:cNvPr id="166" name="Freeform 170"/>
            <p:cNvSpPr>
              <a:spLocks/>
            </p:cNvSpPr>
            <p:nvPr/>
          </p:nvSpPr>
          <p:spPr bwMode="auto">
            <a:xfrm>
              <a:off x="4489450" y="4518025"/>
              <a:ext cx="85725" cy="96838"/>
            </a:xfrm>
            <a:custGeom>
              <a:avLst/>
              <a:gdLst>
                <a:gd name="T0" fmla="*/ 59248623 w 61"/>
                <a:gd name="T1" fmla="*/ 0 h 61"/>
                <a:gd name="T2" fmla="*/ 120471732 w 61"/>
                <a:gd name="T3" fmla="*/ 75605078 h 61"/>
                <a:gd name="T4" fmla="*/ 59248623 w 61"/>
                <a:gd name="T5" fmla="*/ 153731119 h 61"/>
                <a:gd name="T6" fmla="*/ 0 w 61"/>
                <a:gd name="T7" fmla="*/ 75605078 h 61"/>
                <a:gd name="T8" fmla="*/ 59248623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0" y="0"/>
                  </a:moveTo>
                  <a:lnTo>
                    <a:pt x="61" y="30"/>
                  </a:lnTo>
                  <a:lnTo>
                    <a:pt x="30" y="61"/>
                  </a:lnTo>
                  <a:lnTo>
                    <a:pt x="0" y="30"/>
                  </a:lnTo>
                  <a:lnTo>
                    <a:pt x="30"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7" name="Freeform 171"/>
            <p:cNvSpPr>
              <a:spLocks/>
            </p:cNvSpPr>
            <p:nvPr/>
          </p:nvSpPr>
          <p:spPr bwMode="auto">
            <a:xfrm>
              <a:off x="4632325" y="4452938"/>
              <a:ext cx="85725" cy="96837"/>
            </a:xfrm>
            <a:custGeom>
              <a:avLst/>
              <a:gdLst>
                <a:gd name="T0" fmla="*/ 59248623 w 61"/>
                <a:gd name="T1" fmla="*/ 0 h 61"/>
                <a:gd name="T2" fmla="*/ 120471732 w 61"/>
                <a:gd name="T3" fmla="*/ 75604297 h 61"/>
                <a:gd name="T4" fmla="*/ 59248623 w 61"/>
                <a:gd name="T5" fmla="*/ 153727944 h 61"/>
                <a:gd name="T6" fmla="*/ 0 w 61"/>
                <a:gd name="T7" fmla="*/ 75604297 h 61"/>
                <a:gd name="T8" fmla="*/ 59248623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0" y="0"/>
                  </a:moveTo>
                  <a:lnTo>
                    <a:pt x="61" y="30"/>
                  </a:lnTo>
                  <a:lnTo>
                    <a:pt x="30" y="61"/>
                  </a:lnTo>
                  <a:lnTo>
                    <a:pt x="0" y="30"/>
                  </a:lnTo>
                  <a:lnTo>
                    <a:pt x="30"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8" name="Freeform 172"/>
            <p:cNvSpPr>
              <a:spLocks/>
            </p:cNvSpPr>
            <p:nvPr/>
          </p:nvSpPr>
          <p:spPr bwMode="auto">
            <a:xfrm>
              <a:off x="4778375" y="4387850"/>
              <a:ext cx="84138" cy="96838"/>
            </a:xfrm>
            <a:custGeom>
              <a:avLst/>
              <a:gdLst>
                <a:gd name="T0" fmla="*/ 57074530 w 61"/>
                <a:gd name="T1" fmla="*/ 0 h 61"/>
                <a:gd name="T2" fmla="*/ 116052509 w 61"/>
                <a:gd name="T3" fmla="*/ 78126041 h 61"/>
                <a:gd name="T4" fmla="*/ 57074530 w 61"/>
                <a:gd name="T5" fmla="*/ 153731119 h 61"/>
                <a:gd name="T6" fmla="*/ 0 w 61"/>
                <a:gd name="T7" fmla="*/ 78126041 h 61"/>
                <a:gd name="T8" fmla="*/ 57074530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0" y="0"/>
                  </a:moveTo>
                  <a:lnTo>
                    <a:pt x="61" y="31"/>
                  </a:lnTo>
                  <a:lnTo>
                    <a:pt x="30" y="61"/>
                  </a:lnTo>
                  <a:lnTo>
                    <a:pt x="0" y="31"/>
                  </a:lnTo>
                  <a:lnTo>
                    <a:pt x="30"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69" name="Freeform 173"/>
            <p:cNvSpPr>
              <a:spLocks/>
            </p:cNvSpPr>
            <p:nvPr/>
          </p:nvSpPr>
          <p:spPr bwMode="auto">
            <a:xfrm>
              <a:off x="4921250" y="4306888"/>
              <a:ext cx="85725" cy="96837"/>
            </a:xfrm>
            <a:custGeom>
              <a:avLst/>
              <a:gdLst>
                <a:gd name="T0" fmla="*/ 59248623 w 61"/>
                <a:gd name="T1" fmla="*/ 0 h 61"/>
                <a:gd name="T2" fmla="*/ 120471732 w 61"/>
                <a:gd name="T3" fmla="*/ 78123647 h 61"/>
                <a:gd name="T4" fmla="*/ 59248623 w 61"/>
                <a:gd name="T5" fmla="*/ 153727944 h 61"/>
                <a:gd name="T6" fmla="*/ 0 w 61"/>
                <a:gd name="T7" fmla="*/ 78123647 h 61"/>
                <a:gd name="T8" fmla="*/ 59248623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0" y="0"/>
                  </a:moveTo>
                  <a:lnTo>
                    <a:pt x="61" y="31"/>
                  </a:lnTo>
                  <a:lnTo>
                    <a:pt x="30" y="61"/>
                  </a:lnTo>
                  <a:lnTo>
                    <a:pt x="0" y="31"/>
                  </a:lnTo>
                  <a:lnTo>
                    <a:pt x="30"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70" name="Freeform 174"/>
            <p:cNvSpPr>
              <a:spLocks/>
            </p:cNvSpPr>
            <p:nvPr/>
          </p:nvSpPr>
          <p:spPr bwMode="auto">
            <a:xfrm>
              <a:off x="5064125" y="4241800"/>
              <a:ext cx="85725" cy="96838"/>
            </a:xfrm>
            <a:custGeom>
              <a:avLst/>
              <a:gdLst>
                <a:gd name="T0" fmla="*/ 59248623 w 61"/>
                <a:gd name="T1" fmla="*/ 0 h 61"/>
                <a:gd name="T2" fmla="*/ 120471732 w 61"/>
                <a:gd name="T3" fmla="*/ 78126041 h 61"/>
                <a:gd name="T4" fmla="*/ 59248623 w 61"/>
                <a:gd name="T5" fmla="*/ 153731119 h 61"/>
                <a:gd name="T6" fmla="*/ 0 w 61"/>
                <a:gd name="T7" fmla="*/ 78126041 h 61"/>
                <a:gd name="T8" fmla="*/ 59248623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0" y="0"/>
                  </a:moveTo>
                  <a:lnTo>
                    <a:pt x="61" y="31"/>
                  </a:lnTo>
                  <a:lnTo>
                    <a:pt x="30" y="61"/>
                  </a:lnTo>
                  <a:lnTo>
                    <a:pt x="0" y="31"/>
                  </a:lnTo>
                  <a:lnTo>
                    <a:pt x="30"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71" name="Freeform 175"/>
            <p:cNvSpPr>
              <a:spLocks/>
            </p:cNvSpPr>
            <p:nvPr/>
          </p:nvSpPr>
          <p:spPr bwMode="auto">
            <a:xfrm>
              <a:off x="5210175" y="4160838"/>
              <a:ext cx="84138" cy="96837"/>
            </a:xfrm>
            <a:custGeom>
              <a:avLst/>
              <a:gdLst>
                <a:gd name="T0" fmla="*/ 57074530 w 61"/>
                <a:gd name="T1" fmla="*/ 0 h 61"/>
                <a:gd name="T2" fmla="*/ 116052509 w 61"/>
                <a:gd name="T3" fmla="*/ 78123647 h 61"/>
                <a:gd name="T4" fmla="*/ 57074530 w 61"/>
                <a:gd name="T5" fmla="*/ 153727944 h 61"/>
                <a:gd name="T6" fmla="*/ 0 w 61"/>
                <a:gd name="T7" fmla="*/ 78123647 h 61"/>
                <a:gd name="T8" fmla="*/ 57074530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30" y="0"/>
                  </a:moveTo>
                  <a:lnTo>
                    <a:pt x="61" y="31"/>
                  </a:lnTo>
                  <a:lnTo>
                    <a:pt x="30" y="61"/>
                  </a:lnTo>
                  <a:lnTo>
                    <a:pt x="0" y="31"/>
                  </a:lnTo>
                  <a:lnTo>
                    <a:pt x="30"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72" name="Freeform 176"/>
            <p:cNvSpPr>
              <a:spLocks/>
            </p:cNvSpPr>
            <p:nvPr/>
          </p:nvSpPr>
          <p:spPr bwMode="auto">
            <a:xfrm>
              <a:off x="5337175" y="4095750"/>
              <a:ext cx="88900" cy="98425"/>
            </a:xfrm>
            <a:custGeom>
              <a:avLst/>
              <a:gdLst>
                <a:gd name="T0" fmla="*/ 63735565 w 62"/>
                <a:gd name="T1" fmla="*/ 0 h 62"/>
                <a:gd name="T2" fmla="*/ 127471129 w 62"/>
                <a:gd name="T3" fmla="*/ 78125638 h 62"/>
                <a:gd name="T4" fmla="*/ 63735565 w 62"/>
                <a:gd name="T5" fmla="*/ 156249688 h 62"/>
                <a:gd name="T6" fmla="*/ 0 w 62"/>
                <a:gd name="T7" fmla="*/ 78125638 h 62"/>
                <a:gd name="T8" fmla="*/ 63735565 w 62"/>
                <a:gd name="T9" fmla="*/ 0 h 62"/>
                <a:gd name="T10" fmla="*/ 0 60000 65536"/>
                <a:gd name="T11" fmla="*/ 0 60000 65536"/>
                <a:gd name="T12" fmla="*/ 0 60000 65536"/>
                <a:gd name="T13" fmla="*/ 0 60000 65536"/>
                <a:gd name="T14" fmla="*/ 0 60000 65536"/>
                <a:gd name="T15" fmla="*/ 0 w 62"/>
                <a:gd name="T16" fmla="*/ 0 h 62"/>
                <a:gd name="T17" fmla="*/ 62 w 62"/>
                <a:gd name="T18" fmla="*/ 62 h 62"/>
              </a:gdLst>
              <a:ahLst/>
              <a:cxnLst>
                <a:cxn ang="T10">
                  <a:pos x="T0" y="T1"/>
                </a:cxn>
                <a:cxn ang="T11">
                  <a:pos x="T2" y="T3"/>
                </a:cxn>
                <a:cxn ang="T12">
                  <a:pos x="T4" y="T5"/>
                </a:cxn>
                <a:cxn ang="T13">
                  <a:pos x="T6" y="T7"/>
                </a:cxn>
                <a:cxn ang="T14">
                  <a:pos x="T8" y="T9"/>
                </a:cxn>
              </a:cxnLst>
              <a:rect l="T15" t="T16" r="T17" b="T18"/>
              <a:pathLst>
                <a:path w="62" h="62">
                  <a:moveTo>
                    <a:pt x="31" y="0"/>
                  </a:moveTo>
                  <a:lnTo>
                    <a:pt x="62" y="31"/>
                  </a:lnTo>
                  <a:lnTo>
                    <a:pt x="31" y="62"/>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173" name="Rectangle 177"/>
            <p:cNvSpPr>
              <a:spLocks noChangeArrowheads="1"/>
            </p:cNvSpPr>
            <p:nvPr/>
          </p:nvSpPr>
          <p:spPr bwMode="auto">
            <a:xfrm>
              <a:off x="2505075" y="5424488"/>
              <a:ext cx="68263" cy="80962"/>
            </a:xfrm>
            <a:prstGeom prst="rect">
              <a:avLst/>
            </a:prstGeom>
            <a:solidFill>
              <a:srgbClr val="FF33CC"/>
            </a:solidFill>
            <a:ln w="15875">
              <a:solidFill>
                <a:srgbClr val="FF33CC"/>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74" name="Rectangle 178"/>
            <p:cNvSpPr>
              <a:spLocks noChangeArrowheads="1"/>
            </p:cNvSpPr>
            <p:nvPr/>
          </p:nvSpPr>
          <p:spPr bwMode="auto">
            <a:xfrm>
              <a:off x="2646363" y="5294313"/>
              <a:ext cx="71437"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75" name="Rectangle 179"/>
            <p:cNvSpPr>
              <a:spLocks noChangeArrowheads="1"/>
            </p:cNvSpPr>
            <p:nvPr/>
          </p:nvSpPr>
          <p:spPr bwMode="auto">
            <a:xfrm>
              <a:off x="2789238" y="5051425"/>
              <a:ext cx="73025"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76" name="Rectangle 180"/>
            <p:cNvSpPr>
              <a:spLocks noChangeArrowheads="1"/>
            </p:cNvSpPr>
            <p:nvPr/>
          </p:nvSpPr>
          <p:spPr bwMode="auto">
            <a:xfrm>
              <a:off x="2933700" y="4614863"/>
              <a:ext cx="71438"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77" name="Rectangle 181"/>
            <p:cNvSpPr>
              <a:spLocks noChangeArrowheads="1"/>
            </p:cNvSpPr>
            <p:nvPr/>
          </p:nvSpPr>
          <p:spPr bwMode="auto">
            <a:xfrm>
              <a:off x="3063875" y="3886200"/>
              <a:ext cx="71438"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78" name="Rectangle 182"/>
            <p:cNvSpPr>
              <a:spLocks noChangeArrowheads="1"/>
            </p:cNvSpPr>
            <p:nvPr/>
          </p:nvSpPr>
          <p:spPr bwMode="auto">
            <a:xfrm>
              <a:off x="3206750" y="5424488"/>
              <a:ext cx="73025"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79" name="Rectangle 183"/>
            <p:cNvSpPr>
              <a:spLocks noChangeArrowheads="1"/>
            </p:cNvSpPr>
            <p:nvPr/>
          </p:nvSpPr>
          <p:spPr bwMode="auto">
            <a:xfrm>
              <a:off x="3351213" y="5294313"/>
              <a:ext cx="71437"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0" name="Rectangle 184"/>
            <p:cNvSpPr>
              <a:spLocks noChangeArrowheads="1"/>
            </p:cNvSpPr>
            <p:nvPr/>
          </p:nvSpPr>
          <p:spPr bwMode="auto">
            <a:xfrm>
              <a:off x="3495675" y="5051425"/>
              <a:ext cx="71438"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1" name="Rectangle 185"/>
            <p:cNvSpPr>
              <a:spLocks noChangeArrowheads="1"/>
            </p:cNvSpPr>
            <p:nvPr/>
          </p:nvSpPr>
          <p:spPr bwMode="auto">
            <a:xfrm>
              <a:off x="3638550" y="4614863"/>
              <a:ext cx="73025"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2" name="Rectangle 186"/>
            <p:cNvSpPr>
              <a:spLocks noChangeArrowheads="1"/>
            </p:cNvSpPr>
            <p:nvPr/>
          </p:nvSpPr>
          <p:spPr bwMode="auto">
            <a:xfrm>
              <a:off x="3783013" y="3886200"/>
              <a:ext cx="71437"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3" name="Rectangle 187"/>
            <p:cNvSpPr>
              <a:spLocks noChangeArrowheads="1"/>
            </p:cNvSpPr>
            <p:nvPr/>
          </p:nvSpPr>
          <p:spPr bwMode="auto">
            <a:xfrm>
              <a:off x="3927475" y="5424488"/>
              <a:ext cx="71438"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4" name="Rectangle 188"/>
            <p:cNvSpPr>
              <a:spLocks noChangeArrowheads="1"/>
            </p:cNvSpPr>
            <p:nvPr/>
          </p:nvSpPr>
          <p:spPr bwMode="auto">
            <a:xfrm>
              <a:off x="4070350" y="5294313"/>
              <a:ext cx="73025"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5" name="Rectangle 189"/>
            <p:cNvSpPr>
              <a:spLocks noChangeArrowheads="1"/>
            </p:cNvSpPr>
            <p:nvPr/>
          </p:nvSpPr>
          <p:spPr bwMode="auto">
            <a:xfrm>
              <a:off x="4200525" y="5051425"/>
              <a:ext cx="73025"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6" name="Rectangle 190"/>
            <p:cNvSpPr>
              <a:spLocks noChangeArrowheads="1"/>
            </p:cNvSpPr>
            <p:nvPr/>
          </p:nvSpPr>
          <p:spPr bwMode="auto">
            <a:xfrm>
              <a:off x="4346575" y="4614863"/>
              <a:ext cx="69850" cy="80962"/>
            </a:xfrm>
            <a:prstGeom prst="rect">
              <a:avLst/>
            </a:prstGeom>
            <a:solidFill>
              <a:srgbClr val="FF33CC"/>
            </a:solidFill>
            <a:ln w="15875">
              <a:solidFill>
                <a:srgbClr val="FF33CC"/>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7" name="Rectangle 191"/>
            <p:cNvSpPr>
              <a:spLocks noChangeArrowheads="1"/>
            </p:cNvSpPr>
            <p:nvPr/>
          </p:nvSpPr>
          <p:spPr bwMode="auto">
            <a:xfrm>
              <a:off x="4489450" y="3886200"/>
              <a:ext cx="73025"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8" name="Rectangle 192"/>
            <p:cNvSpPr>
              <a:spLocks noChangeArrowheads="1"/>
            </p:cNvSpPr>
            <p:nvPr/>
          </p:nvSpPr>
          <p:spPr bwMode="auto">
            <a:xfrm>
              <a:off x="4632325" y="5424488"/>
              <a:ext cx="73025"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89" name="Rectangle 193"/>
            <p:cNvSpPr>
              <a:spLocks noChangeArrowheads="1"/>
            </p:cNvSpPr>
            <p:nvPr/>
          </p:nvSpPr>
          <p:spPr bwMode="auto">
            <a:xfrm>
              <a:off x="4778375" y="5294313"/>
              <a:ext cx="69850"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90" name="Rectangle 194"/>
            <p:cNvSpPr>
              <a:spLocks noChangeArrowheads="1"/>
            </p:cNvSpPr>
            <p:nvPr/>
          </p:nvSpPr>
          <p:spPr bwMode="auto">
            <a:xfrm>
              <a:off x="4921250" y="5051425"/>
              <a:ext cx="73025"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91" name="Rectangle 195"/>
            <p:cNvSpPr>
              <a:spLocks noChangeArrowheads="1"/>
            </p:cNvSpPr>
            <p:nvPr/>
          </p:nvSpPr>
          <p:spPr bwMode="auto">
            <a:xfrm>
              <a:off x="5064125" y="4614863"/>
              <a:ext cx="73025"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92" name="Rectangle 196"/>
            <p:cNvSpPr>
              <a:spLocks noChangeArrowheads="1"/>
            </p:cNvSpPr>
            <p:nvPr/>
          </p:nvSpPr>
          <p:spPr bwMode="auto">
            <a:xfrm>
              <a:off x="5210175" y="3886200"/>
              <a:ext cx="69850"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193" name="Rectangle 197"/>
            <p:cNvSpPr>
              <a:spLocks noChangeArrowheads="1"/>
            </p:cNvSpPr>
            <p:nvPr/>
          </p:nvSpPr>
          <p:spPr bwMode="auto">
            <a:xfrm>
              <a:off x="2066925" y="5441950"/>
              <a:ext cx="134510"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0</a:t>
              </a:r>
              <a:endParaRPr lang="en-AU" sz="1600">
                <a:solidFill>
                  <a:schemeClr val="accent2"/>
                </a:solidFill>
                <a:effectLst>
                  <a:outerShdw blurRad="38100" dist="38100" dir="2700000" algn="tl">
                    <a:srgbClr val="C0C0C0"/>
                  </a:outerShdw>
                </a:effectLst>
                <a:latin typeface="Arial" charset="0"/>
              </a:endParaRPr>
            </a:p>
          </p:txBody>
        </p:sp>
        <p:sp>
          <p:nvSpPr>
            <p:cNvPr id="194" name="Rectangle 198"/>
            <p:cNvSpPr>
              <a:spLocks noChangeArrowheads="1"/>
            </p:cNvSpPr>
            <p:nvPr/>
          </p:nvSpPr>
          <p:spPr bwMode="auto">
            <a:xfrm>
              <a:off x="1965325" y="4922838"/>
              <a:ext cx="26901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10</a:t>
              </a:r>
              <a:endParaRPr lang="en-AU" sz="1600">
                <a:solidFill>
                  <a:schemeClr val="accent2"/>
                </a:solidFill>
                <a:effectLst>
                  <a:outerShdw blurRad="38100" dist="38100" dir="2700000" algn="tl">
                    <a:srgbClr val="C0C0C0"/>
                  </a:outerShdw>
                </a:effectLst>
                <a:latin typeface="Arial" charset="0"/>
              </a:endParaRPr>
            </a:p>
          </p:txBody>
        </p:sp>
        <p:sp>
          <p:nvSpPr>
            <p:cNvPr id="195" name="Rectangle 199"/>
            <p:cNvSpPr>
              <a:spLocks noChangeArrowheads="1"/>
            </p:cNvSpPr>
            <p:nvPr/>
          </p:nvSpPr>
          <p:spPr bwMode="auto">
            <a:xfrm>
              <a:off x="1965325" y="4405314"/>
              <a:ext cx="26901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20</a:t>
              </a:r>
              <a:endParaRPr lang="en-AU" sz="1600">
                <a:solidFill>
                  <a:schemeClr val="accent2"/>
                </a:solidFill>
                <a:effectLst>
                  <a:outerShdw blurRad="38100" dist="38100" dir="2700000" algn="tl">
                    <a:srgbClr val="C0C0C0"/>
                  </a:outerShdw>
                </a:effectLst>
                <a:latin typeface="Arial" charset="0"/>
              </a:endParaRPr>
            </a:p>
          </p:txBody>
        </p:sp>
        <p:sp>
          <p:nvSpPr>
            <p:cNvPr id="196" name="Rectangle 200"/>
            <p:cNvSpPr>
              <a:spLocks noChangeArrowheads="1"/>
            </p:cNvSpPr>
            <p:nvPr/>
          </p:nvSpPr>
          <p:spPr bwMode="auto">
            <a:xfrm>
              <a:off x="1965325" y="3887788"/>
              <a:ext cx="26901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30</a:t>
              </a:r>
              <a:endParaRPr lang="en-AU" sz="1600">
                <a:solidFill>
                  <a:schemeClr val="accent2"/>
                </a:solidFill>
                <a:effectLst>
                  <a:outerShdw blurRad="38100" dist="38100" dir="2700000" algn="tl">
                    <a:srgbClr val="C0C0C0"/>
                  </a:outerShdw>
                </a:effectLst>
                <a:latin typeface="Arial" charset="0"/>
              </a:endParaRPr>
            </a:p>
          </p:txBody>
        </p:sp>
        <p:sp>
          <p:nvSpPr>
            <p:cNvPr id="197" name="Rectangle 201"/>
            <p:cNvSpPr>
              <a:spLocks noChangeArrowheads="1"/>
            </p:cNvSpPr>
            <p:nvPr/>
          </p:nvSpPr>
          <p:spPr bwMode="auto">
            <a:xfrm>
              <a:off x="2359025" y="5811839"/>
              <a:ext cx="134510"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0</a:t>
              </a:r>
              <a:endParaRPr lang="en-AU" sz="1600">
                <a:solidFill>
                  <a:schemeClr val="accent2"/>
                </a:solidFill>
                <a:effectLst>
                  <a:outerShdw blurRad="38100" dist="38100" dir="2700000" algn="tl">
                    <a:srgbClr val="C0C0C0"/>
                  </a:outerShdw>
                </a:effectLst>
                <a:latin typeface="Arial" charset="0"/>
              </a:endParaRPr>
            </a:p>
          </p:txBody>
        </p:sp>
        <p:sp>
          <p:nvSpPr>
            <p:cNvPr id="198" name="Rectangle 202"/>
            <p:cNvSpPr>
              <a:spLocks noChangeArrowheads="1"/>
            </p:cNvSpPr>
            <p:nvPr/>
          </p:nvSpPr>
          <p:spPr bwMode="auto">
            <a:xfrm>
              <a:off x="3063875" y="5811839"/>
              <a:ext cx="134510"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5</a:t>
              </a:r>
              <a:endParaRPr lang="en-AU" sz="1600">
                <a:solidFill>
                  <a:schemeClr val="accent2"/>
                </a:solidFill>
                <a:effectLst>
                  <a:outerShdw blurRad="38100" dist="38100" dir="2700000" algn="tl">
                    <a:srgbClr val="C0C0C0"/>
                  </a:outerShdw>
                </a:effectLst>
                <a:latin typeface="Arial" charset="0"/>
              </a:endParaRPr>
            </a:p>
          </p:txBody>
        </p:sp>
        <p:sp>
          <p:nvSpPr>
            <p:cNvPr id="199" name="Rectangle 203"/>
            <p:cNvSpPr>
              <a:spLocks noChangeArrowheads="1"/>
            </p:cNvSpPr>
            <p:nvPr/>
          </p:nvSpPr>
          <p:spPr bwMode="auto">
            <a:xfrm>
              <a:off x="3725863" y="5811839"/>
              <a:ext cx="26901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10</a:t>
              </a:r>
              <a:endParaRPr lang="en-AU" sz="1600">
                <a:solidFill>
                  <a:schemeClr val="accent2"/>
                </a:solidFill>
                <a:effectLst>
                  <a:outerShdw blurRad="38100" dist="38100" dir="2700000" algn="tl">
                    <a:srgbClr val="C0C0C0"/>
                  </a:outerShdw>
                </a:effectLst>
                <a:latin typeface="Arial" charset="0"/>
              </a:endParaRPr>
            </a:p>
          </p:txBody>
        </p:sp>
        <p:sp>
          <p:nvSpPr>
            <p:cNvPr id="200" name="Rectangle 204"/>
            <p:cNvSpPr>
              <a:spLocks noChangeArrowheads="1"/>
            </p:cNvSpPr>
            <p:nvPr/>
          </p:nvSpPr>
          <p:spPr bwMode="auto">
            <a:xfrm>
              <a:off x="4430713" y="5811839"/>
              <a:ext cx="26901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15</a:t>
              </a:r>
              <a:endParaRPr lang="en-AU" sz="1600">
                <a:solidFill>
                  <a:schemeClr val="accent2"/>
                </a:solidFill>
                <a:effectLst>
                  <a:outerShdw blurRad="38100" dist="38100" dir="2700000" algn="tl">
                    <a:srgbClr val="C0C0C0"/>
                  </a:outerShdw>
                </a:effectLst>
                <a:latin typeface="Arial" charset="0"/>
              </a:endParaRPr>
            </a:p>
          </p:txBody>
        </p:sp>
        <p:sp>
          <p:nvSpPr>
            <p:cNvPr id="201" name="Rectangle 205"/>
            <p:cNvSpPr>
              <a:spLocks noChangeArrowheads="1"/>
            </p:cNvSpPr>
            <p:nvPr/>
          </p:nvSpPr>
          <p:spPr bwMode="auto">
            <a:xfrm>
              <a:off x="5149850" y="5811839"/>
              <a:ext cx="26901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20</a:t>
              </a:r>
              <a:endParaRPr lang="en-AU" sz="1600">
                <a:solidFill>
                  <a:schemeClr val="accent2"/>
                </a:solidFill>
                <a:effectLst>
                  <a:outerShdw blurRad="38100" dist="38100" dir="2700000" algn="tl">
                    <a:srgbClr val="C0C0C0"/>
                  </a:outerShdw>
                </a:effectLst>
                <a:latin typeface="Arial" charset="0"/>
              </a:endParaRPr>
            </a:p>
          </p:txBody>
        </p:sp>
        <p:sp>
          <p:nvSpPr>
            <p:cNvPr id="202" name="Rectangle 206"/>
            <p:cNvSpPr>
              <a:spLocks noChangeArrowheads="1"/>
            </p:cNvSpPr>
            <p:nvPr/>
          </p:nvSpPr>
          <p:spPr bwMode="auto">
            <a:xfrm>
              <a:off x="5854700" y="5811839"/>
              <a:ext cx="269017" cy="323141"/>
            </a:xfrm>
            <a:prstGeom prst="rect">
              <a:avLst/>
            </a:prstGeom>
            <a:noFill/>
            <a:ln w="9525">
              <a:noFill/>
              <a:miter lim="800000"/>
              <a:headEnd/>
              <a:tailEnd/>
            </a:ln>
          </p:spPr>
          <p:txBody>
            <a:bodyPr wrap="none" lIns="0" tIns="0" rIns="0" bIns="0">
              <a:spAutoFit/>
            </a:bodyPr>
            <a:lstStyle/>
            <a:p>
              <a:pPr eaLnBrk="0" hangingPunct="0">
                <a:defRPr/>
              </a:pPr>
              <a:r>
                <a:rPr lang="en-AU" sz="1600">
                  <a:solidFill>
                    <a:schemeClr val="accent2"/>
                  </a:solidFill>
                  <a:latin typeface="Arial" charset="0"/>
                </a:rPr>
                <a:t>25</a:t>
              </a:r>
              <a:endParaRPr lang="en-AU" sz="1600">
                <a:solidFill>
                  <a:schemeClr val="accent2"/>
                </a:solidFill>
                <a:effectLst>
                  <a:outerShdw blurRad="38100" dist="38100" dir="2700000" algn="tl">
                    <a:srgbClr val="C0C0C0"/>
                  </a:outerShdw>
                </a:effectLst>
                <a:latin typeface="Arial" charset="0"/>
              </a:endParaRPr>
            </a:p>
          </p:txBody>
        </p:sp>
        <p:sp>
          <p:nvSpPr>
            <p:cNvPr id="203" name="Rectangle 207"/>
            <p:cNvSpPr>
              <a:spLocks noChangeArrowheads="1"/>
            </p:cNvSpPr>
            <p:nvPr/>
          </p:nvSpPr>
          <p:spPr bwMode="auto">
            <a:xfrm>
              <a:off x="3017838" y="4271963"/>
              <a:ext cx="73025"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204" name="Rectangle 208"/>
            <p:cNvSpPr>
              <a:spLocks noChangeArrowheads="1"/>
            </p:cNvSpPr>
            <p:nvPr/>
          </p:nvSpPr>
          <p:spPr bwMode="auto">
            <a:xfrm>
              <a:off x="3713163" y="4271963"/>
              <a:ext cx="71437"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205" name="Rectangle 209"/>
            <p:cNvSpPr>
              <a:spLocks noChangeArrowheads="1"/>
            </p:cNvSpPr>
            <p:nvPr/>
          </p:nvSpPr>
          <p:spPr bwMode="auto">
            <a:xfrm>
              <a:off x="4475163" y="4271963"/>
              <a:ext cx="71437"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206" name="Rectangle 210"/>
            <p:cNvSpPr>
              <a:spLocks noChangeArrowheads="1"/>
            </p:cNvSpPr>
            <p:nvPr/>
          </p:nvSpPr>
          <p:spPr bwMode="auto">
            <a:xfrm>
              <a:off x="5151438" y="4271963"/>
              <a:ext cx="73025"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207" name="Rectangle 211"/>
            <p:cNvSpPr>
              <a:spLocks noChangeArrowheads="1"/>
            </p:cNvSpPr>
            <p:nvPr/>
          </p:nvSpPr>
          <p:spPr bwMode="auto">
            <a:xfrm>
              <a:off x="6724650" y="2900363"/>
              <a:ext cx="73025" cy="80962"/>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208" name="Freeform 212"/>
            <p:cNvSpPr>
              <a:spLocks/>
            </p:cNvSpPr>
            <p:nvPr/>
          </p:nvSpPr>
          <p:spPr bwMode="auto">
            <a:xfrm>
              <a:off x="6718300" y="4743450"/>
              <a:ext cx="87313" cy="98425"/>
            </a:xfrm>
            <a:custGeom>
              <a:avLst/>
              <a:gdLst>
                <a:gd name="T0" fmla="*/ 61481026 w 62"/>
                <a:gd name="T1" fmla="*/ 0 h 62"/>
                <a:gd name="T2" fmla="*/ 122960645 w 62"/>
                <a:gd name="T3" fmla="*/ 78125638 h 62"/>
                <a:gd name="T4" fmla="*/ 61481026 w 62"/>
                <a:gd name="T5" fmla="*/ 156249688 h 62"/>
                <a:gd name="T6" fmla="*/ 0 w 62"/>
                <a:gd name="T7" fmla="*/ 78125638 h 62"/>
                <a:gd name="T8" fmla="*/ 61481026 w 62"/>
                <a:gd name="T9" fmla="*/ 0 h 62"/>
                <a:gd name="T10" fmla="*/ 0 60000 65536"/>
                <a:gd name="T11" fmla="*/ 0 60000 65536"/>
                <a:gd name="T12" fmla="*/ 0 60000 65536"/>
                <a:gd name="T13" fmla="*/ 0 60000 65536"/>
                <a:gd name="T14" fmla="*/ 0 60000 65536"/>
                <a:gd name="T15" fmla="*/ 0 w 62"/>
                <a:gd name="T16" fmla="*/ 0 h 62"/>
                <a:gd name="T17" fmla="*/ 62 w 62"/>
                <a:gd name="T18" fmla="*/ 62 h 62"/>
              </a:gdLst>
              <a:ahLst/>
              <a:cxnLst>
                <a:cxn ang="T10">
                  <a:pos x="T0" y="T1"/>
                </a:cxn>
                <a:cxn ang="T11">
                  <a:pos x="T2" y="T3"/>
                </a:cxn>
                <a:cxn ang="T12">
                  <a:pos x="T4" y="T5"/>
                </a:cxn>
                <a:cxn ang="T13">
                  <a:pos x="T6" y="T7"/>
                </a:cxn>
                <a:cxn ang="T14">
                  <a:pos x="T8" y="T9"/>
                </a:cxn>
              </a:cxnLst>
              <a:rect l="T15" t="T16" r="T17" b="T18"/>
              <a:pathLst>
                <a:path w="62" h="62">
                  <a:moveTo>
                    <a:pt x="31" y="0"/>
                  </a:moveTo>
                  <a:lnTo>
                    <a:pt x="62" y="31"/>
                  </a:lnTo>
                  <a:lnTo>
                    <a:pt x="31" y="62"/>
                  </a:lnTo>
                  <a:lnTo>
                    <a:pt x="0" y="31"/>
                  </a:lnTo>
                  <a:lnTo>
                    <a:pt x="31" y="0"/>
                  </a:lnTo>
                  <a:close/>
                </a:path>
              </a:pathLst>
            </a:custGeom>
            <a:solidFill>
              <a:srgbClr val="FF33CC"/>
            </a:solidFill>
            <a:ln w="15875">
              <a:solidFill>
                <a:srgbClr val="FF33CC"/>
              </a:solidFill>
              <a:prstDash val="solid"/>
              <a:round/>
              <a:headEnd/>
              <a:tailEnd/>
            </a:ln>
          </p:spPr>
          <p:txBody>
            <a:bodyPr/>
            <a:lstStyle/>
            <a:p>
              <a:endParaRPr lang="en-US" sz="1600"/>
            </a:p>
          </p:txBody>
        </p:sp>
        <p:sp>
          <p:nvSpPr>
            <p:cNvPr id="209" name="Freeform 213"/>
            <p:cNvSpPr>
              <a:spLocks/>
            </p:cNvSpPr>
            <p:nvPr/>
          </p:nvSpPr>
          <p:spPr bwMode="auto">
            <a:xfrm>
              <a:off x="6718300" y="3197225"/>
              <a:ext cx="85725" cy="96838"/>
            </a:xfrm>
            <a:custGeom>
              <a:avLst/>
              <a:gdLst>
                <a:gd name="T0" fmla="*/ 59248623 w 61"/>
                <a:gd name="T1" fmla="*/ 0 h 61"/>
                <a:gd name="T2" fmla="*/ 120471732 w 61"/>
                <a:gd name="T3" fmla="*/ 153731119 h 61"/>
                <a:gd name="T4" fmla="*/ 0 w 61"/>
                <a:gd name="T5" fmla="*/ 153731119 h 61"/>
                <a:gd name="T6" fmla="*/ 59248623 w 61"/>
                <a:gd name="T7" fmla="*/ 0 h 61"/>
                <a:gd name="T8" fmla="*/ 0 60000 65536"/>
                <a:gd name="T9" fmla="*/ 0 60000 65536"/>
                <a:gd name="T10" fmla="*/ 0 60000 65536"/>
                <a:gd name="T11" fmla="*/ 0 60000 65536"/>
                <a:gd name="T12" fmla="*/ 0 w 61"/>
                <a:gd name="T13" fmla="*/ 0 h 61"/>
                <a:gd name="T14" fmla="*/ 61 w 61"/>
                <a:gd name="T15" fmla="*/ 61 h 61"/>
              </a:gdLst>
              <a:ahLst/>
              <a:cxnLst>
                <a:cxn ang="T8">
                  <a:pos x="T0" y="T1"/>
                </a:cxn>
                <a:cxn ang="T9">
                  <a:pos x="T2" y="T3"/>
                </a:cxn>
                <a:cxn ang="T10">
                  <a:pos x="T4" y="T5"/>
                </a:cxn>
                <a:cxn ang="T11">
                  <a:pos x="T6" y="T7"/>
                </a:cxn>
              </a:cxnLst>
              <a:rect l="T12" t="T13" r="T14" b="T15"/>
              <a:pathLst>
                <a:path w="61" h="61">
                  <a:moveTo>
                    <a:pt x="30" y="0"/>
                  </a:moveTo>
                  <a:lnTo>
                    <a:pt x="61" y="61"/>
                  </a:lnTo>
                  <a:lnTo>
                    <a:pt x="0" y="61"/>
                  </a:lnTo>
                  <a:lnTo>
                    <a:pt x="30" y="0"/>
                  </a:lnTo>
                  <a:close/>
                </a:path>
              </a:pathLst>
            </a:custGeom>
            <a:solidFill>
              <a:srgbClr val="FF33CC"/>
            </a:solidFill>
            <a:ln w="15875">
              <a:solidFill>
                <a:srgbClr val="FF6600"/>
              </a:solidFill>
              <a:prstDash val="solid"/>
              <a:round/>
              <a:headEnd/>
              <a:tailEnd/>
            </a:ln>
          </p:spPr>
          <p:txBody>
            <a:bodyPr/>
            <a:lstStyle/>
            <a:p>
              <a:endParaRPr lang="en-US" sz="1600"/>
            </a:p>
          </p:txBody>
        </p:sp>
        <p:sp>
          <p:nvSpPr>
            <p:cNvPr id="210" name="Rectangle 214"/>
            <p:cNvSpPr>
              <a:spLocks noChangeArrowheads="1"/>
            </p:cNvSpPr>
            <p:nvPr/>
          </p:nvSpPr>
          <p:spPr bwMode="auto">
            <a:xfrm>
              <a:off x="6724650" y="4438650"/>
              <a:ext cx="73025" cy="80963"/>
            </a:xfrm>
            <a:prstGeom prst="rect">
              <a:avLst/>
            </a:prstGeom>
            <a:solidFill>
              <a:schemeClr val="accent2"/>
            </a:solidFill>
            <a:ln w="15875">
              <a:solidFill>
                <a:schemeClr val="accent2"/>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sz="1600"/>
            </a:p>
          </p:txBody>
        </p:sp>
        <p:sp>
          <p:nvSpPr>
            <p:cNvPr id="211" name="Text Box 215"/>
            <p:cNvSpPr txBox="1">
              <a:spLocks noChangeArrowheads="1"/>
            </p:cNvSpPr>
            <p:nvPr/>
          </p:nvSpPr>
          <p:spPr bwMode="auto">
            <a:xfrm rot="16200000">
              <a:off x="79474" y="3573189"/>
              <a:ext cx="2320727" cy="691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b="1">
                  <a:solidFill>
                    <a:schemeClr val="accent2"/>
                  </a:solidFill>
                  <a:latin typeface="Arial" panose="020B0604020202020204" pitchFamily="34" charset="0"/>
                </a:rPr>
                <a:t>Transmembrane</a:t>
              </a:r>
            </a:p>
            <a:p>
              <a:r>
                <a:rPr lang="en-AU" altLang="en-US" sz="1600" b="1">
                  <a:solidFill>
                    <a:schemeClr val="accent2"/>
                  </a:solidFill>
                  <a:latin typeface="Arial" panose="020B0604020202020204" pitchFamily="34" charset="0"/>
                </a:rPr>
                <a:t> pressure (psi)</a:t>
              </a:r>
            </a:p>
          </p:txBody>
        </p:sp>
        <p:sp>
          <p:nvSpPr>
            <p:cNvPr id="212" name="Text Box 216"/>
            <p:cNvSpPr txBox="1">
              <a:spLocks noChangeArrowheads="1"/>
            </p:cNvSpPr>
            <p:nvPr/>
          </p:nvSpPr>
          <p:spPr bwMode="auto">
            <a:xfrm>
              <a:off x="6911975" y="2668588"/>
              <a:ext cx="1387886" cy="399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dirty="0">
                  <a:solidFill>
                    <a:schemeClr val="accent2"/>
                  </a:solidFill>
                  <a:latin typeface="Arial" panose="020B0604020202020204" pitchFamily="34" charset="0"/>
                </a:rPr>
                <a:t>0 ppm as Cl</a:t>
              </a:r>
              <a:r>
                <a:rPr lang="en-AU" altLang="en-US" sz="1600" baseline="-25000" dirty="0">
                  <a:solidFill>
                    <a:schemeClr val="accent2"/>
                  </a:solidFill>
                  <a:latin typeface="Arial" panose="020B0604020202020204" pitchFamily="34" charset="0"/>
                </a:rPr>
                <a:t>2</a:t>
              </a:r>
              <a:endParaRPr lang="en-AU" altLang="en-US" sz="1600" dirty="0">
                <a:solidFill>
                  <a:schemeClr val="accent2"/>
                </a:solidFill>
                <a:latin typeface="Arial" panose="020B0604020202020204" pitchFamily="34" charset="0"/>
              </a:endParaRPr>
            </a:p>
          </p:txBody>
        </p:sp>
        <p:sp>
          <p:nvSpPr>
            <p:cNvPr id="213" name="Text Box 217"/>
            <p:cNvSpPr txBox="1">
              <a:spLocks noChangeArrowheads="1"/>
            </p:cNvSpPr>
            <p:nvPr/>
          </p:nvSpPr>
          <p:spPr bwMode="auto">
            <a:xfrm>
              <a:off x="6911975" y="2986088"/>
              <a:ext cx="1387886" cy="399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dirty="0">
                  <a:solidFill>
                    <a:schemeClr val="accent2"/>
                  </a:solidFill>
                  <a:latin typeface="Arial" panose="020B0604020202020204" pitchFamily="34" charset="0"/>
                </a:rPr>
                <a:t>3 ppm as Cl</a:t>
              </a:r>
              <a:r>
                <a:rPr lang="en-AU" altLang="en-US" sz="1600" baseline="-25000" dirty="0">
                  <a:solidFill>
                    <a:schemeClr val="accent2"/>
                  </a:solidFill>
                  <a:latin typeface="Arial" panose="020B0604020202020204" pitchFamily="34" charset="0"/>
                </a:rPr>
                <a:t>2</a:t>
              </a:r>
              <a:endParaRPr lang="en-AU" altLang="en-US" sz="1600" dirty="0">
                <a:solidFill>
                  <a:schemeClr val="accent2"/>
                </a:solidFill>
                <a:latin typeface="Arial" panose="020B0604020202020204" pitchFamily="34" charset="0"/>
              </a:endParaRPr>
            </a:p>
          </p:txBody>
        </p:sp>
        <p:sp>
          <p:nvSpPr>
            <p:cNvPr id="214" name="Text Box 218"/>
            <p:cNvSpPr txBox="1">
              <a:spLocks noChangeArrowheads="1"/>
            </p:cNvSpPr>
            <p:nvPr/>
          </p:nvSpPr>
          <p:spPr bwMode="auto">
            <a:xfrm>
              <a:off x="6945312" y="4256088"/>
              <a:ext cx="1387886" cy="399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dirty="0">
                  <a:solidFill>
                    <a:schemeClr val="accent2"/>
                  </a:solidFill>
                  <a:latin typeface="Arial" panose="020B0604020202020204" pitchFamily="34" charset="0"/>
                </a:rPr>
                <a:t>0 ppm as Cl</a:t>
              </a:r>
              <a:r>
                <a:rPr lang="en-AU" altLang="en-US" sz="1600" baseline="-25000" dirty="0">
                  <a:solidFill>
                    <a:schemeClr val="accent2"/>
                  </a:solidFill>
                  <a:latin typeface="Arial" panose="020B0604020202020204" pitchFamily="34" charset="0"/>
                </a:rPr>
                <a:t>2</a:t>
              </a:r>
              <a:endParaRPr lang="en-AU" altLang="en-US" sz="1600" dirty="0">
                <a:solidFill>
                  <a:schemeClr val="accent2"/>
                </a:solidFill>
                <a:latin typeface="Arial" panose="020B0604020202020204" pitchFamily="34" charset="0"/>
              </a:endParaRPr>
            </a:p>
          </p:txBody>
        </p:sp>
        <p:sp>
          <p:nvSpPr>
            <p:cNvPr id="215" name="Text Box 219"/>
            <p:cNvSpPr txBox="1">
              <a:spLocks noChangeArrowheads="1"/>
            </p:cNvSpPr>
            <p:nvPr/>
          </p:nvSpPr>
          <p:spPr bwMode="auto">
            <a:xfrm>
              <a:off x="6945312" y="4573589"/>
              <a:ext cx="1387886" cy="399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dirty="0">
                  <a:solidFill>
                    <a:schemeClr val="accent2"/>
                  </a:solidFill>
                  <a:latin typeface="Arial" panose="020B0604020202020204" pitchFamily="34" charset="0"/>
                </a:rPr>
                <a:t>3 ppm as Cl</a:t>
              </a:r>
              <a:r>
                <a:rPr lang="en-AU" altLang="en-US" sz="1600" baseline="-25000" dirty="0">
                  <a:solidFill>
                    <a:schemeClr val="accent2"/>
                  </a:solidFill>
                  <a:latin typeface="Arial" panose="020B0604020202020204" pitchFamily="34" charset="0"/>
                </a:rPr>
                <a:t>2</a:t>
              </a:r>
              <a:endParaRPr lang="en-AU" altLang="en-US" sz="1600" dirty="0">
                <a:solidFill>
                  <a:schemeClr val="accent2"/>
                </a:solidFill>
                <a:latin typeface="Arial" panose="020B0604020202020204" pitchFamily="34" charset="0"/>
              </a:endParaRPr>
            </a:p>
          </p:txBody>
        </p:sp>
        <p:sp>
          <p:nvSpPr>
            <p:cNvPr id="216" name="Text Box 220"/>
            <p:cNvSpPr txBox="1">
              <a:spLocks noChangeArrowheads="1"/>
            </p:cNvSpPr>
            <p:nvPr/>
          </p:nvSpPr>
          <p:spPr bwMode="auto">
            <a:xfrm>
              <a:off x="6369050" y="2071688"/>
              <a:ext cx="2252928" cy="444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b="1" dirty="0">
                  <a:solidFill>
                    <a:schemeClr val="accent2"/>
                  </a:solidFill>
                  <a:latin typeface="Arial" panose="020B0604020202020204" pitchFamily="34" charset="0"/>
                </a:rPr>
                <a:t>Reverse Osmosis</a:t>
              </a:r>
            </a:p>
          </p:txBody>
        </p:sp>
        <p:sp>
          <p:nvSpPr>
            <p:cNvPr id="217" name="Text Box 221"/>
            <p:cNvSpPr txBox="1">
              <a:spLocks noChangeArrowheads="1"/>
            </p:cNvSpPr>
            <p:nvPr/>
          </p:nvSpPr>
          <p:spPr bwMode="auto">
            <a:xfrm>
              <a:off x="6437312" y="3582989"/>
              <a:ext cx="1839929" cy="444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b="1">
                  <a:solidFill>
                    <a:schemeClr val="accent2"/>
                  </a:solidFill>
                  <a:latin typeface="Arial" panose="020B0604020202020204" pitchFamily="34" charset="0"/>
                </a:rPr>
                <a:t>Microfiltration</a:t>
              </a:r>
            </a:p>
          </p:txBody>
        </p:sp>
        <p:sp>
          <p:nvSpPr>
            <p:cNvPr id="218" name="Text Box 222"/>
            <p:cNvSpPr txBox="1">
              <a:spLocks noChangeArrowheads="1"/>
            </p:cNvSpPr>
            <p:nvPr/>
          </p:nvSpPr>
          <p:spPr bwMode="auto">
            <a:xfrm>
              <a:off x="3676651" y="6154738"/>
              <a:ext cx="796065" cy="444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b="1">
                  <a:solidFill>
                    <a:schemeClr val="accent2"/>
                  </a:solidFill>
                  <a:latin typeface="Arial" panose="020B0604020202020204" pitchFamily="34" charset="0"/>
                </a:rPr>
                <a:t>Days</a:t>
              </a:r>
            </a:p>
          </p:txBody>
        </p:sp>
      </p:grpSp>
      <p:sp>
        <p:nvSpPr>
          <p:cNvPr id="227" name="TextBox 226"/>
          <p:cNvSpPr txBox="1"/>
          <p:nvPr/>
        </p:nvSpPr>
        <p:spPr>
          <a:xfrm>
            <a:off x="5751843" y="5276942"/>
            <a:ext cx="4399794" cy="276999"/>
          </a:xfrm>
          <a:prstGeom prst="rect">
            <a:avLst/>
          </a:prstGeom>
        </p:spPr>
        <p:txBody>
          <a:bodyPr wrap="none" rtlCol="0">
            <a:spAutoFit/>
          </a:bodyPr>
          <a:lstStyle/>
          <a:p>
            <a:r>
              <a:rPr lang="en-US" sz="1200" dirty="0">
                <a:latin typeface="Arial" panose="020B0604020202020204" pitchFamily="34" charset="0"/>
                <a:ea typeface="+mj-ea"/>
                <a:cs typeface="Arial" panose="020B0604020202020204" pitchFamily="34" charset="0"/>
              </a:rPr>
              <a:t>Orange County Water District – Water Factory 21 Pilot Testing</a:t>
            </a:r>
          </a:p>
        </p:txBody>
      </p:sp>
      <p:sp>
        <p:nvSpPr>
          <p:cNvPr id="228" name="TextBox 227"/>
          <p:cNvSpPr txBox="1"/>
          <p:nvPr/>
        </p:nvSpPr>
        <p:spPr>
          <a:xfrm>
            <a:off x="581420" y="1390508"/>
            <a:ext cx="3368039" cy="4154984"/>
          </a:xfrm>
          <a:prstGeom prst="rect">
            <a:avLst/>
          </a:prstGeom>
        </p:spPr>
        <p:txBody>
          <a:bodyPr wrap="square" rtlCol="0">
            <a:spAutoFit/>
          </a:bodyPr>
          <a:lstStyle/>
          <a:p>
            <a:pPr>
              <a:spcBef>
                <a:spcPct val="0"/>
              </a:spcBef>
            </a:pPr>
            <a:r>
              <a:rPr lang="en-US" sz="2400" dirty="0">
                <a:latin typeface="Arial" panose="020B0604020202020204" pitchFamily="34" charset="0"/>
                <a:ea typeface="+mj-ea"/>
                <a:cs typeface="Arial" panose="020B0604020202020204" pitchFamily="34" charset="0"/>
              </a:rPr>
              <a:t>Chloramine application slows the increase in transmembrane pressure and decreases cleaning cycles</a:t>
            </a:r>
          </a:p>
          <a:p>
            <a:pPr>
              <a:spcBef>
                <a:spcPct val="0"/>
              </a:spcBef>
            </a:pPr>
            <a:endParaRPr lang="en-US" sz="2400" dirty="0">
              <a:latin typeface="Arial" panose="020B0604020202020204" pitchFamily="34" charset="0"/>
              <a:ea typeface="+mj-ea"/>
              <a:cs typeface="Arial" panose="020B0604020202020204" pitchFamily="34" charset="0"/>
            </a:endParaRPr>
          </a:p>
          <a:p>
            <a:pPr>
              <a:spcBef>
                <a:spcPct val="0"/>
              </a:spcBef>
            </a:pPr>
            <a:r>
              <a:rPr lang="en-US" sz="2400" dirty="0">
                <a:latin typeface="Arial" panose="020B0604020202020204" pitchFamily="34" charset="0"/>
                <a:ea typeface="+mj-ea"/>
                <a:cs typeface="Arial" panose="020B0604020202020204" pitchFamily="34" charset="0"/>
              </a:rPr>
              <a:t>Other biocides are available, but chloramine is very inexpensive.</a:t>
            </a:r>
          </a:p>
        </p:txBody>
      </p:sp>
      <p:cxnSp>
        <p:nvCxnSpPr>
          <p:cNvPr id="229" name="Straight Arrow Connector 228"/>
          <p:cNvCxnSpPr/>
          <p:nvPr/>
        </p:nvCxnSpPr>
        <p:spPr>
          <a:xfrm flipV="1">
            <a:off x="3127063" y="2197771"/>
            <a:ext cx="1782716" cy="19255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31" name="Straight Arrow Connector 230"/>
          <p:cNvCxnSpPr/>
          <p:nvPr/>
        </p:nvCxnSpPr>
        <p:spPr>
          <a:xfrm>
            <a:off x="3362036" y="3228631"/>
            <a:ext cx="1547743" cy="120711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6088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79243" cy="533400"/>
          </a:xfrm>
        </p:spPr>
        <p:txBody>
          <a:bodyPr/>
          <a:lstStyle/>
          <a:p>
            <a:r>
              <a:rPr lang="en-US" sz="2800" dirty="0"/>
              <a:t>RO Membrane-Based Treatment Train (MF-RO-UV/AOP) Provides Multiple Barriers for Pathogens and Chemicals</a:t>
            </a:r>
          </a:p>
        </p:txBody>
      </p:sp>
      <p:pic>
        <p:nvPicPr>
          <p:cNvPr id="5" name="Content Placeholder 4" descr="C:\Users\bstanford\OneDrive - Hazen and Sawyer, P.C-\00 Projects\2014\WateReuse-13-03 CCPs for DPR\CCP Monitoring\20023-001-001 RO UVAOP.png"/>
          <p:cNvPicPr>
            <a:picLocks noGrp="1"/>
          </p:cNvPicPr>
          <p:nvPr>
            <p:ph sz="quarter"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547100" y="1396062"/>
            <a:ext cx="9094787" cy="4884738"/>
          </a:xfrm>
          <a:prstGeom prst="rect">
            <a:avLst/>
          </a:prstGeom>
          <a:noFill/>
          <a:ln>
            <a:noFill/>
          </a:ln>
        </p:spPr>
      </p:pic>
      <p:sp>
        <p:nvSpPr>
          <p:cNvPr id="6" name="TextBox 5"/>
          <p:cNvSpPr txBox="1"/>
          <p:nvPr/>
        </p:nvSpPr>
        <p:spPr>
          <a:xfrm>
            <a:off x="4012810" y="1349896"/>
            <a:ext cx="2359415" cy="369332"/>
          </a:xfrm>
          <a:prstGeom prst="rect">
            <a:avLst/>
          </a:prstGeom>
          <a:noFill/>
        </p:spPr>
        <p:txBody>
          <a:bodyPr wrap="square" rtlCol="0">
            <a:spAutoFit/>
          </a:bodyPr>
          <a:lstStyle/>
          <a:p>
            <a:r>
              <a:rPr lang="en-US" dirty="0">
                <a:solidFill>
                  <a:srgbClr val="C00000"/>
                </a:solidFill>
                <a:latin typeface="Arial" panose="020B0604020202020204" pitchFamily="34" charset="0"/>
                <a:cs typeface="Arial" panose="020B0604020202020204" pitchFamily="34" charset="0"/>
              </a:rPr>
              <a:t>Removes Pathogens</a:t>
            </a:r>
          </a:p>
        </p:txBody>
      </p:sp>
      <p:cxnSp>
        <p:nvCxnSpPr>
          <p:cNvPr id="7" name="Straight Arrow Connector 6"/>
          <p:cNvCxnSpPr/>
          <p:nvPr/>
        </p:nvCxnSpPr>
        <p:spPr>
          <a:xfrm>
            <a:off x="5386723" y="1719228"/>
            <a:ext cx="218941" cy="54298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382611" y="1316786"/>
            <a:ext cx="1828313" cy="1200329"/>
          </a:xfrm>
          <a:prstGeom prst="rect">
            <a:avLst/>
          </a:prstGeom>
          <a:noFill/>
        </p:spPr>
        <p:txBody>
          <a:bodyPr wrap="square" rtlCol="0">
            <a:spAutoFit/>
          </a:bodyPr>
          <a:lstStyle/>
          <a:p>
            <a:r>
              <a:rPr lang="en-US" dirty="0">
                <a:solidFill>
                  <a:srgbClr val="C00000"/>
                </a:solidFill>
                <a:latin typeface="Arial" panose="020B0604020202020204" pitchFamily="34" charset="0"/>
                <a:cs typeface="Arial" panose="020B0604020202020204" pitchFamily="34" charset="0"/>
              </a:rPr>
              <a:t>Removes Salinity, Pathogens, Chemicals</a:t>
            </a:r>
          </a:p>
        </p:txBody>
      </p:sp>
      <p:cxnSp>
        <p:nvCxnSpPr>
          <p:cNvPr id="11" name="Straight Arrow Connector 10"/>
          <p:cNvCxnSpPr/>
          <p:nvPr/>
        </p:nvCxnSpPr>
        <p:spPr>
          <a:xfrm flipH="1">
            <a:off x="8426137" y="1963118"/>
            <a:ext cx="800209" cy="427881"/>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85800" y="4457894"/>
            <a:ext cx="1541520" cy="1200329"/>
          </a:xfrm>
          <a:prstGeom prst="rect">
            <a:avLst/>
          </a:prstGeom>
          <a:noFill/>
        </p:spPr>
        <p:txBody>
          <a:bodyPr wrap="square" rtlCol="0">
            <a:spAutoFit/>
          </a:bodyPr>
          <a:lstStyle/>
          <a:p>
            <a:r>
              <a:rPr lang="en-US" dirty="0">
                <a:solidFill>
                  <a:srgbClr val="C00000"/>
                </a:solidFill>
                <a:latin typeface="Arial" panose="020B0604020202020204" pitchFamily="34" charset="0"/>
                <a:cs typeface="Arial" panose="020B0604020202020204" pitchFamily="34" charset="0"/>
              </a:rPr>
              <a:t>Disinfects (Pathogens), Oxidizes Chemicals</a:t>
            </a:r>
          </a:p>
        </p:txBody>
      </p:sp>
      <p:cxnSp>
        <p:nvCxnSpPr>
          <p:cNvPr id="14" name="Straight Arrow Connector 13"/>
          <p:cNvCxnSpPr/>
          <p:nvPr/>
        </p:nvCxnSpPr>
        <p:spPr>
          <a:xfrm>
            <a:off x="2227320" y="4747833"/>
            <a:ext cx="1085904"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426137" y="5816238"/>
            <a:ext cx="2215750" cy="369332"/>
          </a:xfrm>
          <a:prstGeom prst="rect">
            <a:avLst/>
          </a:prstGeom>
          <a:noFill/>
        </p:spPr>
        <p:txBody>
          <a:bodyPr wrap="square" rtlCol="0">
            <a:spAutoFit/>
          </a:bodyPr>
          <a:lstStyle/>
          <a:p>
            <a:r>
              <a:rPr lang="en-US" dirty="0">
                <a:solidFill>
                  <a:srgbClr val="C00000"/>
                </a:solidFill>
                <a:latin typeface="Arial" panose="020B0604020202020204" pitchFamily="34" charset="0"/>
                <a:cs typeface="Arial" panose="020B0604020202020204" pitchFamily="34" charset="0"/>
              </a:rPr>
              <a:t>Final Disinfection</a:t>
            </a:r>
          </a:p>
        </p:txBody>
      </p:sp>
      <p:cxnSp>
        <p:nvCxnSpPr>
          <p:cNvPr id="19" name="Straight Arrow Connector 18"/>
          <p:cNvCxnSpPr/>
          <p:nvPr/>
        </p:nvCxnSpPr>
        <p:spPr>
          <a:xfrm flipH="1" flipV="1">
            <a:off x="6494306" y="5520566"/>
            <a:ext cx="1931831" cy="51634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7030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3"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3025" y="805185"/>
            <a:ext cx="6372225" cy="3270126"/>
          </a:xfrm>
        </p:spPr>
        <p:txBody>
          <a:bodyPr/>
          <a:lstStyle/>
          <a:p>
            <a:r>
              <a:rPr lang="en-US" b="0" dirty="0" smtClean="0">
                <a:latin typeface="Arial" panose="020B0604020202020204" pitchFamily="34" charset="0"/>
                <a:cs typeface="Arial" panose="020B0604020202020204" pitchFamily="34" charset="0"/>
              </a:rPr>
              <a:t>Use of Chloramines So Far</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18016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noAutofit/>
          </a:bodyPr>
          <a:lstStyle/>
          <a:p>
            <a:r>
              <a:rPr lang="en-US" sz="2800" dirty="0"/>
              <a:t>Decades of </a:t>
            </a:r>
            <a:r>
              <a:rPr lang="en-US" sz="2800" dirty="0" smtClean="0"/>
              <a:t>Chloramine </a:t>
            </a:r>
            <a:r>
              <a:rPr lang="en-US" sz="2800" dirty="0"/>
              <a:t>for RO </a:t>
            </a:r>
            <a:br>
              <a:rPr lang="en-US" sz="2800" dirty="0"/>
            </a:br>
            <a:r>
              <a:rPr lang="en-US" sz="2800" dirty="0"/>
              <a:t>Orange County – Water Factory 21 -1976</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81801" y="3635054"/>
            <a:ext cx="1737824" cy="2038350"/>
          </a:xfrm>
          <a:prstGeom prst="rect">
            <a:avLst/>
          </a:prstGeom>
        </p:spPr>
      </p:pic>
      <p:pic>
        <p:nvPicPr>
          <p:cNvPr id="7" name="Picture 4"/>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81801" y="1668329"/>
            <a:ext cx="29718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a:xfrm>
            <a:off x="1428751" y="1268280"/>
            <a:ext cx="4571999" cy="543627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Straight Arrow Connector 20"/>
          <p:cNvCxnSpPr/>
          <p:nvPr/>
        </p:nvCxnSpPr>
        <p:spPr>
          <a:xfrm>
            <a:off x="4343400" y="2438400"/>
            <a:ext cx="0" cy="381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157291" y="2167265"/>
            <a:ext cx="335348" cy="261610"/>
          </a:xfrm>
          <a:prstGeom prst="rect">
            <a:avLst/>
          </a:prstGeom>
        </p:spPr>
        <p:txBody>
          <a:bodyPr wrap="none" rtlCol="0">
            <a:spAutoFit/>
          </a:bodyPr>
          <a:lstStyle/>
          <a:p>
            <a:pPr>
              <a:spcBef>
                <a:spcPct val="0"/>
              </a:spcBef>
            </a:pPr>
            <a:r>
              <a:rPr lang="en-US" sz="1100" b="1" dirty="0">
                <a:solidFill>
                  <a:schemeClr val="bg1">
                    <a:lumMod val="50000"/>
                  </a:schemeClr>
                </a:solidFill>
                <a:latin typeface="+mj-lt"/>
                <a:ea typeface="+mj-ea"/>
                <a:cs typeface="+mj-cs"/>
              </a:rPr>
              <a:t>Cl</a:t>
            </a:r>
            <a:r>
              <a:rPr lang="en-US" sz="1100" b="1" baseline="-25000" dirty="0">
                <a:solidFill>
                  <a:schemeClr val="bg1">
                    <a:lumMod val="50000"/>
                  </a:schemeClr>
                </a:solidFill>
                <a:latin typeface="+mj-lt"/>
                <a:ea typeface="+mj-ea"/>
                <a:cs typeface="+mj-cs"/>
              </a:rPr>
              <a:t>2</a:t>
            </a:r>
          </a:p>
        </p:txBody>
      </p:sp>
      <p:sp>
        <p:nvSpPr>
          <p:cNvPr id="24" name="TextBox 23"/>
          <p:cNvSpPr txBox="1"/>
          <p:nvPr/>
        </p:nvSpPr>
        <p:spPr>
          <a:xfrm>
            <a:off x="8616217" y="4229761"/>
            <a:ext cx="3385283" cy="1200329"/>
          </a:xfrm>
          <a:prstGeom prst="rect">
            <a:avLst/>
          </a:prstGeom>
        </p:spPr>
        <p:txBody>
          <a:bodyPr wrap="square" rtlCol="0">
            <a:spAutoFit/>
          </a:bodyPr>
          <a:lstStyle/>
          <a:p>
            <a:pPr>
              <a:spcBef>
                <a:spcPct val="0"/>
              </a:spcBef>
            </a:pPr>
            <a:r>
              <a:rPr lang="en-US" dirty="0">
                <a:latin typeface="Arial" panose="020B0604020202020204" pitchFamily="34" charset="0"/>
                <a:ea typeface="+mj-ea"/>
                <a:cs typeface="Arial" panose="020B0604020202020204" pitchFamily="34" charset="0"/>
              </a:rPr>
              <a:t>Cellulose Acetate  RO Membranes</a:t>
            </a:r>
          </a:p>
          <a:p>
            <a:pPr>
              <a:spcBef>
                <a:spcPct val="0"/>
              </a:spcBef>
            </a:pPr>
            <a:endParaRPr lang="en-US" dirty="0">
              <a:latin typeface="Arial" panose="020B0604020202020204" pitchFamily="34" charset="0"/>
              <a:ea typeface="+mj-ea"/>
              <a:cs typeface="Arial" panose="020B0604020202020204" pitchFamily="34" charset="0"/>
            </a:endParaRPr>
          </a:p>
          <a:p>
            <a:pPr>
              <a:spcBef>
                <a:spcPct val="0"/>
              </a:spcBef>
            </a:pPr>
            <a:r>
              <a:rPr lang="en-US" dirty="0">
                <a:latin typeface="Arial" panose="020B0604020202020204" pitchFamily="34" charset="0"/>
                <a:ea typeface="+mj-ea"/>
                <a:cs typeface="Arial" panose="020B0604020202020204" pitchFamily="34" charset="0"/>
              </a:rPr>
              <a:t>Tolerant to Free Chlorine</a:t>
            </a:r>
          </a:p>
        </p:txBody>
      </p:sp>
    </p:spTree>
    <p:extLst>
      <p:ext uri="{BB962C8B-B14F-4D97-AF65-F5344CB8AC3E}">
        <p14:creationId xmlns:p14="http://schemas.microsoft.com/office/powerpoint/2010/main" val="24743625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23005" y="1563103"/>
            <a:ext cx="7066547" cy="4430713"/>
          </a:xfrm>
        </p:spPr>
        <p:txBody>
          <a:bodyPr/>
          <a:lstStyle/>
          <a:p>
            <a:pPr>
              <a:buFont typeface="Arial" panose="020B0604020202020204" pitchFamily="34" charset="0"/>
              <a:buChar char="–"/>
            </a:pPr>
            <a:r>
              <a:rPr lang="en-US" sz="2400" dirty="0"/>
              <a:t>Chlorine used to control </a:t>
            </a:r>
            <a:r>
              <a:rPr lang="en-US" sz="2400" dirty="0" smtClean="0"/>
              <a:t>fouling</a:t>
            </a:r>
            <a:endParaRPr lang="en-US" sz="2400" dirty="0"/>
          </a:p>
          <a:p>
            <a:pPr>
              <a:buFont typeface="Arial" panose="020B0604020202020204" pitchFamily="34" charset="0"/>
              <a:buChar char="–"/>
            </a:pPr>
            <a:r>
              <a:rPr lang="en-US" sz="2400" dirty="0"/>
              <a:t>Testing conducted at different chlorine doses</a:t>
            </a:r>
          </a:p>
          <a:p>
            <a:pPr>
              <a:buFont typeface="Arial" panose="020B0604020202020204" pitchFamily="34" charset="0"/>
              <a:buChar char="–"/>
            </a:pPr>
            <a:r>
              <a:rPr lang="en-US" sz="2400" dirty="0"/>
              <a:t>Low – 1 – 3 mg/L as Cl</a:t>
            </a:r>
            <a:r>
              <a:rPr lang="en-US" sz="2400" baseline="-25000" dirty="0"/>
              <a:t>2</a:t>
            </a:r>
          </a:p>
          <a:p>
            <a:pPr>
              <a:buFont typeface="Arial" panose="020B0604020202020204" pitchFamily="34" charset="0"/>
              <a:buChar char="–"/>
            </a:pPr>
            <a:r>
              <a:rPr lang="en-US" sz="2400" dirty="0"/>
              <a:t>High 15-20 mg/L as Cl</a:t>
            </a:r>
            <a:r>
              <a:rPr lang="en-US" sz="2400" baseline="-25000" dirty="0"/>
              <a:t>2</a:t>
            </a:r>
          </a:p>
        </p:txBody>
      </p:sp>
      <p:sp>
        <p:nvSpPr>
          <p:cNvPr id="3" name="Title 2"/>
          <p:cNvSpPr>
            <a:spLocks noGrp="1"/>
          </p:cNvSpPr>
          <p:nvPr>
            <p:ph type="title"/>
          </p:nvPr>
        </p:nvSpPr>
        <p:spPr>
          <a:xfrm>
            <a:off x="685800" y="539496"/>
            <a:ext cx="10515600" cy="530352"/>
          </a:xfrm>
        </p:spPr>
        <p:txBody>
          <a:bodyPr>
            <a:normAutofit fontScale="90000"/>
          </a:bodyPr>
          <a:lstStyle/>
          <a:p>
            <a:r>
              <a:rPr lang="en-US" sz="3100" dirty="0"/>
              <a:t>Studies on Use of Chlorine – 1984</a:t>
            </a:r>
            <a:r>
              <a:rPr lang="en-US" sz="2800" dirty="0"/>
              <a:t/>
            </a:r>
            <a:br>
              <a:rPr lang="en-US" sz="2800" dirty="0"/>
            </a:br>
            <a:r>
              <a:rPr lang="en-US" sz="1600" dirty="0"/>
              <a:t>(Ridgway et al , Journal AWWA, 1984)</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58112" y="0"/>
            <a:ext cx="2298443" cy="4379368"/>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92484" y="2707106"/>
            <a:ext cx="3165628" cy="3067011"/>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25760" y="3471409"/>
            <a:ext cx="4666724" cy="2684583"/>
          </a:xfrm>
          <a:prstGeom prst="rect">
            <a:avLst/>
          </a:prstGeom>
        </p:spPr>
      </p:pic>
    </p:spTree>
    <p:extLst>
      <p:ext uri="{BB962C8B-B14F-4D97-AF65-F5344CB8AC3E}">
        <p14:creationId xmlns:p14="http://schemas.microsoft.com/office/powerpoint/2010/main" val="26040374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4641368"/>
            <a:ext cx="8229600" cy="1483208"/>
          </a:xfrm>
        </p:spPr>
        <p:txBody>
          <a:bodyPr/>
          <a:lstStyle/>
          <a:p>
            <a:pPr>
              <a:buFont typeface="Arial" panose="020B0604020202020204" pitchFamily="34" charset="0"/>
              <a:buChar char="–"/>
            </a:pPr>
            <a:r>
              <a:rPr lang="en-US" sz="2400" dirty="0"/>
              <a:t>Polypropylene MF – not chlorine </a:t>
            </a:r>
            <a:r>
              <a:rPr lang="en-US" sz="2400" dirty="0" smtClean="0"/>
              <a:t>compatible</a:t>
            </a:r>
            <a:endParaRPr lang="en-US" sz="2400" dirty="0"/>
          </a:p>
          <a:p>
            <a:pPr>
              <a:buFont typeface="Arial" panose="020B0604020202020204" pitchFamily="34" charset="0"/>
              <a:buChar char="–"/>
            </a:pPr>
            <a:r>
              <a:rPr lang="en-US" sz="2400" dirty="0"/>
              <a:t>Chlorine dosed upstream of </a:t>
            </a:r>
            <a:r>
              <a:rPr lang="en-US" sz="2400" dirty="0" smtClean="0"/>
              <a:t>RO</a:t>
            </a:r>
            <a:endParaRPr lang="en-US" sz="2400" dirty="0"/>
          </a:p>
          <a:p>
            <a:pPr>
              <a:buFont typeface="Arial" panose="020B0604020202020204" pitchFamily="34" charset="0"/>
              <a:buChar char="–"/>
            </a:pPr>
            <a:r>
              <a:rPr lang="en-US" sz="2400" dirty="0"/>
              <a:t>RO operated &gt; 1 year without </a:t>
            </a:r>
            <a:r>
              <a:rPr lang="en-US" sz="2400" dirty="0" smtClean="0"/>
              <a:t>cleaning</a:t>
            </a:r>
            <a:endParaRPr lang="en-US" sz="2400" dirty="0"/>
          </a:p>
        </p:txBody>
      </p:sp>
      <p:sp>
        <p:nvSpPr>
          <p:cNvPr id="3" name="Title 2"/>
          <p:cNvSpPr>
            <a:spLocks noGrp="1"/>
          </p:cNvSpPr>
          <p:nvPr>
            <p:ph type="title"/>
          </p:nvPr>
        </p:nvSpPr>
        <p:spPr>
          <a:xfrm>
            <a:off x="685800" y="539496"/>
            <a:ext cx="10515600" cy="530352"/>
          </a:xfrm>
        </p:spPr>
        <p:txBody>
          <a:bodyPr>
            <a:normAutofit/>
          </a:bodyPr>
          <a:lstStyle/>
          <a:p>
            <a:r>
              <a:rPr lang="en-US" sz="2800" dirty="0" err="1"/>
              <a:t>Eraring</a:t>
            </a:r>
            <a:r>
              <a:rPr lang="en-US" sz="2800" dirty="0"/>
              <a:t>, NSW Australia 1994</a:t>
            </a:r>
          </a:p>
        </p:txBody>
      </p:sp>
      <p:pic>
        <p:nvPicPr>
          <p:cNvPr id="5" name="Picture 6" descr="MVC-011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81874" y="1666323"/>
            <a:ext cx="3048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33600" y="1666323"/>
            <a:ext cx="3427374" cy="2249004"/>
          </a:xfrm>
          <a:prstGeom prst="rect">
            <a:avLst/>
          </a:prstGeom>
        </p:spPr>
      </p:pic>
      <p:sp>
        <p:nvSpPr>
          <p:cNvPr id="7" name="TextBox 6"/>
          <p:cNvSpPr txBox="1"/>
          <p:nvPr/>
        </p:nvSpPr>
        <p:spPr>
          <a:xfrm>
            <a:off x="7043794" y="4079944"/>
            <a:ext cx="3724161" cy="369332"/>
          </a:xfrm>
          <a:prstGeom prst="rect">
            <a:avLst/>
          </a:prstGeom>
        </p:spPr>
        <p:txBody>
          <a:bodyPr wrap="none" rtlCol="0">
            <a:spAutoFit/>
          </a:bodyPr>
          <a:lstStyle/>
          <a:p>
            <a:pPr>
              <a:spcBef>
                <a:spcPct val="0"/>
              </a:spcBef>
            </a:pPr>
            <a:r>
              <a:rPr lang="en-US" dirty="0">
                <a:latin typeface="Arial" panose="020B0604020202020204" pitchFamily="34" charset="0"/>
                <a:ea typeface="+mj-ea"/>
                <a:cs typeface="Arial" panose="020B0604020202020204" pitchFamily="34" charset="0"/>
              </a:rPr>
              <a:t>Cellulose Acetate  RO Membranes</a:t>
            </a:r>
          </a:p>
        </p:txBody>
      </p:sp>
      <p:sp>
        <p:nvSpPr>
          <p:cNvPr id="8" name="TextBox 7"/>
          <p:cNvSpPr txBox="1"/>
          <p:nvPr/>
        </p:nvSpPr>
        <p:spPr>
          <a:xfrm>
            <a:off x="1886943" y="4093681"/>
            <a:ext cx="4621778" cy="369332"/>
          </a:xfrm>
          <a:prstGeom prst="rect">
            <a:avLst/>
          </a:prstGeom>
        </p:spPr>
        <p:txBody>
          <a:bodyPr wrap="none" rtlCol="0">
            <a:spAutoFit/>
          </a:bodyPr>
          <a:lstStyle/>
          <a:p>
            <a:pPr>
              <a:spcBef>
                <a:spcPct val="0"/>
              </a:spcBef>
            </a:pPr>
            <a:r>
              <a:rPr lang="en-US" dirty="0">
                <a:latin typeface="Arial" panose="020B0604020202020204" pitchFamily="34" charset="0"/>
                <a:ea typeface="+mj-ea"/>
                <a:cs typeface="Arial" panose="020B0604020202020204" pitchFamily="34" charset="0"/>
              </a:rPr>
              <a:t>First Use of MF together with RO for Reuse</a:t>
            </a:r>
          </a:p>
        </p:txBody>
      </p:sp>
      <p:cxnSp>
        <p:nvCxnSpPr>
          <p:cNvPr id="9" name="Straight Arrow Connector 8"/>
          <p:cNvCxnSpPr/>
          <p:nvPr/>
        </p:nvCxnSpPr>
        <p:spPr>
          <a:xfrm>
            <a:off x="6504725" y="1637865"/>
            <a:ext cx="0" cy="38100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6276125" y="1261939"/>
            <a:ext cx="465192" cy="338554"/>
          </a:xfrm>
          <a:prstGeom prst="rect">
            <a:avLst/>
          </a:prstGeom>
        </p:spPr>
        <p:txBody>
          <a:bodyPr wrap="none" rtlCol="0">
            <a:spAutoFit/>
          </a:bodyPr>
          <a:lstStyle/>
          <a:p>
            <a:pPr>
              <a:spcBef>
                <a:spcPct val="0"/>
              </a:spcBef>
            </a:pPr>
            <a:r>
              <a:rPr lang="en-US" sz="1600" b="1" dirty="0">
                <a:latin typeface="Arial" panose="020B0604020202020204" pitchFamily="34" charset="0"/>
                <a:ea typeface="+mj-ea"/>
                <a:cs typeface="Arial" panose="020B0604020202020204" pitchFamily="34" charset="0"/>
              </a:rPr>
              <a:t>Cl</a:t>
            </a:r>
            <a:r>
              <a:rPr lang="en-US" sz="1600" b="1" baseline="-25000" dirty="0">
                <a:latin typeface="Arial" panose="020B0604020202020204" pitchFamily="34" charset="0"/>
                <a:ea typeface="+mj-ea"/>
                <a:cs typeface="Arial" panose="020B0604020202020204" pitchFamily="34" charset="0"/>
              </a:rPr>
              <a:t>2</a:t>
            </a:r>
          </a:p>
        </p:txBody>
      </p:sp>
    </p:spTree>
    <p:extLst>
      <p:ext uri="{BB962C8B-B14F-4D97-AF65-F5344CB8AC3E}">
        <p14:creationId xmlns:p14="http://schemas.microsoft.com/office/powerpoint/2010/main" val="19734764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8"/>
          <p:cNvSpPr>
            <a:spLocks noGrp="1" noChangeArrowheads="1"/>
          </p:cNvSpPr>
          <p:nvPr>
            <p:ph type="title"/>
          </p:nvPr>
        </p:nvSpPr>
        <p:spPr bwMode="auto">
          <a:xfrm>
            <a:off x="685800" y="539496"/>
            <a:ext cx="10515600" cy="530352"/>
          </a:xfrm>
          <a:prstGeom prst="rect">
            <a:avLst/>
          </a:prstGeom>
        </p:spPr>
        <p:txBody>
          <a:bodyPr>
            <a:normAutofit/>
          </a:bodyPr>
          <a:lstStyle/>
          <a:p>
            <a:r>
              <a:rPr lang="en-AU" altLang="en-US" sz="2800" dirty="0"/>
              <a:t>The Move from CA to TFC Membranes</a:t>
            </a:r>
          </a:p>
        </p:txBody>
      </p:sp>
      <p:sp>
        <p:nvSpPr>
          <p:cNvPr id="2" name="Content Placeholder 1"/>
          <p:cNvSpPr>
            <a:spLocks noGrp="1"/>
          </p:cNvSpPr>
          <p:nvPr>
            <p:ph idx="1"/>
          </p:nvPr>
        </p:nvSpPr>
        <p:spPr>
          <a:xfrm>
            <a:off x="838200" y="1825625"/>
            <a:ext cx="3869738" cy="4351338"/>
          </a:xfrm>
        </p:spPr>
        <p:txBody>
          <a:bodyPr/>
          <a:lstStyle/>
          <a:p>
            <a:pPr marL="0" indent="0">
              <a:lnSpc>
                <a:spcPct val="100000"/>
              </a:lnSpc>
              <a:spcBef>
                <a:spcPts val="0"/>
              </a:spcBef>
              <a:buNone/>
            </a:pPr>
            <a:r>
              <a:rPr lang="en-US" i="1" dirty="0"/>
              <a:t>Improvements in membrane chemistry resulted in significant power savings for water reuse applications</a:t>
            </a:r>
          </a:p>
        </p:txBody>
      </p:sp>
      <p:grpSp>
        <p:nvGrpSpPr>
          <p:cNvPr id="5" name="Group 4"/>
          <p:cNvGrpSpPr/>
          <p:nvPr/>
        </p:nvGrpSpPr>
        <p:grpSpPr>
          <a:xfrm>
            <a:off x="4952413" y="1208744"/>
            <a:ext cx="6095945" cy="4977655"/>
            <a:chOff x="1235698" y="1518740"/>
            <a:chExt cx="6095945" cy="4977655"/>
          </a:xfrm>
        </p:grpSpPr>
        <p:sp>
          <p:nvSpPr>
            <p:cNvPr id="6" name="Line 2"/>
            <p:cNvSpPr>
              <a:spLocks noChangeShapeType="1"/>
            </p:cNvSpPr>
            <p:nvPr/>
          </p:nvSpPr>
          <p:spPr bwMode="auto">
            <a:xfrm>
              <a:off x="2513013" y="2260600"/>
              <a:ext cx="0" cy="3128963"/>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 name="Line 3"/>
            <p:cNvSpPr>
              <a:spLocks noChangeShapeType="1"/>
            </p:cNvSpPr>
            <p:nvPr/>
          </p:nvSpPr>
          <p:spPr bwMode="auto">
            <a:xfrm>
              <a:off x="2470150" y="5389563"/>
              <a:ext cx="85725"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8" name="Line 5"/>
            <p:cNvSpPr>
              <a:spLocks noChangeShapeType="1"/>
            </p:cNvSpPr>
            <p:nvPr/>
          </p:nvSpPr>
          <p:spPr bwMode="auto">
            <a:xfrm>
              <a:off x="2470150" y="4346575"/>
              <a:ext cx="85725"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9" name="Line 7"/>
            <p:cNvSpPr>
              <a:spLocks noChangeShapeType="1"/>
            </p:cNvSpPr>
            <p:nvPr/>
          </p:nvSpPr>
          <p:spPr bwMode="auto">
            <a:xfrm>
              <a:off x="2470150" y="3303588"/>
              <a:ext cx="85725"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0" name="Line 9"/>
            <p:cNvSpPr>
              <a:spLocks noChangeShapeType="1"/>
            </p:cNvSpPr>
            <p:nvPr/>
          </p:nvSpPr>
          <p:spPr bwMode="auto">
            <a:xfrm>
              <a:off x="2470150" y="2259013"/>
              <a:ext cx="85725"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1" name="Line 10"/>
            <p:cNvSpPr>
              <a:spLocks noChangeShapeType="1"/>
            </p:cNvSpPr>
            <p:nvPr/>
          </p:nvSpPr>
          <p:spPr bwMode="auto">
            <a:xfrm>
              <a:off x="2514600" y="5389563"/>
              <a:ext cx="4456113" cy="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2" name="Line 11"/>
            <p:cNvSpPr>
              <a:spLocks noChangeShapeType="1"/>
            </p:cNvSpPr>
            <p:nvPr/>
          </p:nvSpPr>
          <p:spPr bwMode="auto">
            <a:xfrm flipV="1">
              <a:off x="6970713" y="5348288"/>
              <a:ext cx="0" cy="84137"/>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3" name="Line 12"/>
            <p:cNvSpPr>
              <a:spLocks noChangeShapeType="1"/>
            </p:cNvSpPr>
            <p:nvPr/>
          </p:nvSpPr>
          <p:spPr bwMode="auto">
            <a:xfrm flipV="1">
              <a:off x="5946775" y="5348288"/>
              <a:ext cx="0" cy="84137"/>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4" name="Line 13"/>
            <p:cNvSpPr>
              <a:spLocks noChangeShapeType="1"/>
            </p:cNvSpPr>
            <p:nvPr/>
          </p:nvSpPr>
          <p:spPr bwMode="auto">
            <a:xfrm flipV="1">
              <a:off x="4913313" y="5348288"/>
              <a:ext cx="0" cy="84137"/>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Line 14"/>
            <p:cNvSpPr>
              <a:spLocks noChangeShapeType="1"/>
            </p:cNvSpPr>
            <p:nvPr/>
          </p:nvSpPr>
          <p:spPr bwMode="auto">
            <a:xfrm flipV="1">
              <a:off x="3889375" y="5348288"/>
              <a:ext cx="0" cy="84137"/>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6" name="Line 15"/>
            <p:cNvSpPr>
              <a:spLocks noChangeShapeType="1"/>
            </p:cNvSpPr>
            <p:nvPr/>
          </p:nvSpPr>
          <p:spPr bwMode="auto">
            <a:xfrm flipV="1">
              <a:off x="2852738" y="5348288"/>
              <a:ext cx="0" cy="84137"/>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7" name="Line 16"/>
            <p:cNvSpPr>
              <a:spLocks noChangeShapeType="1"/>
            </p:cNvSpPr>
            <p:nvPr/>
          </p:nvSpPr>
          <p:spPr bwMode="auto">
            <a:xfrm flipH="1" flipV="1">
              <a:off x="6116638" y="4665663"/>
              <a:ext cx="169862" cy="12700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z="1600"/>
            </a:p>
          </p:txBody>
        </p:sp>
        <p:sp>
          <p:nvSpPr>
            <p:cNvPr id="18" name="Freeform 17"/>
            <p:cNvSpPr>
              <a:spLocks/>
            </p:cNvSpPr>
            <p:nvPr/>
          </p:nvSpPr>
          <p:spPr bwMode="auto">
            <a:xfrm>
              <a:off x="5946775" y="4538663"/>
              <a:ext cx="173038" cy="128587"/>
            </a:xfrm>
            <a:custGeom>
              <a:avLst/>
              <a:gdLst>
                <a:gd name="T0" fmla="*/ 171450 w 109"/>
                <a:gd name="T1" fmla="*/ 127000 h 81"/>
                <a:gd name="T2" fmla="*/ 128588 w 109"/>
                <a:gd name="T3" fmla="*/ 95250 h 81"/>
                <a:gd name="T4" fmla="*/ 96838 w 109"/>
                <a:gd name="T5" fmla="*/ 74612 h 81"/>
                <a:gd name="T6" fmla="*/ 53975 w 109"/>
                <a:gd name="T7" fmla="*/ 42862 h 81"/>
                <a:gd name="T8" fmla="*/ 0 w 109"/>
                <a:gd name="T9" fmla="*/ 0 h 81"/>
                <a:gd name="T10" fmla="*/ 0 60000 65536"/>
                <a:gd name="T11" fmla="*/ 0 60000 65536"/>
                <a:gd name="T12" fmla="*/ 0 60000 65536"/>
                <a:gd name="T13" fmla="*/ 0 60000 65536"/>
                <a:gd name="T14" fmla="*/ 0 60000 65536"/>
                <a:gd name="T15" fmla="*/ 0 w 109"/>
                <a:gd name="T16" fmla="*/ 0 h 81"/>
                <a:gd name="T17" fmla="*/ 109 w 109"/>
                <a:gd name="T18" fmla="*/ 81 h 81"/>
              </a:gdLst>
              <a:ahLst/>
              <a:cxnLst>
                <a:cxn ang="T10">
                  <a:pos x="T0" y="T1"/>
                </a:cxn>
                <a:cxn ang="T11">
                  <a:pos x="T2" y="T3"/>
                </a:cxn>
                <a:cxn ang="T12">
                  <a:pos x="T4" y="T5"/>
                </a:cxn>
                <a:cxn ang="T13">
                  <a:pos x="T6" y="T7"/>
                </a:cxn>
                <a:cxn ang="T14">
                  <a:pos x="T8" y="T9"/>
                </a:cxn>
              </a:cxnLst>
              <a:rect l="T15" t="T16" r="T17" b="T18"/>
              <a:pathLst>
                <a:path w="109" h="81">
                  <a:moveTo>
                    <a:pt x="108" y="80"/>
                  </a:moveTo>
                  <a:lnTo>
                    <a:pt x="81" y="60"/>
                  </a:lnTo>
                  <a:lnTo>
                    <a:pt x="61" y="47"/>
                  </a:lnTo>
                  <a:lnTo>
                    <a:pt x="34" y="27"/>
                  </a:lnTo>
                  <a:lnTo>
                    <a:pt x="0" y="0"/>
                  </a:lnTo>
                </a:path>
              </a:pathLst>
            </a:custGeom>
            <a:noFill/>
            <a:ln w="25400" cap="rnd" cmpd="sng">
              <a:solidFill>
                <a:schemeClr val="accent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p>
          </p:txBody>
        </p:sp>
        <p:sp>
          <p:nvSpPr>
            <p:cNvPr id="19" name="Freeform 18"/>
            <p:cNvSpPr>
              <a:spLocks/>
            </p:cNvSpPr>
            <p:nvPr/>
          </p:nvSpPr>
          <p:spPr bwMode="auto">
            <a:xfrm>
              <a:off x="5594350" y="4283075"/>
              <a:ext cx="354013" cy="257175"/>
            </a:xfrm>
            <a:custGeom>
              <a:avLst/>
              <a:gdLst>
                <a:gd name="T0" fmla="*/ 352418 w 222"/>
                <a:gd name="T1" fmla="*/ 255588 h 162"/>
                <a:gd name="T2" fmla="*/ 277470 w 222"/>
                <a:gd name="T3" fmla="*/ 201613 h 162"/>
                <a:gd name="T4" fmla="*/ 191358 w 222"/>
                <a:gd name="T5" fmla="*/ 138113 h 162"/>
                <a:gd name="T6" fmla="*/ 95679 w 222"/>
                <a:gd name="T7" fmla="*/ 63500 h 162"/>
                <a:gd name="T8" fmla="*/ 0 w 222"/>
                <a:gd name="T9" fmla="*/ 0 h 162"/>
                <a:gd name="T10" fmla="*/ 0 60000 65536"/>
                <a:gd name="T11" fmla="*/ 0 60000 65536"/>
                <a:gd name="T12" fmla="*/ 0 60000 65536"/>
                <a:gd name="T13" fmla="*/ 0 60000 65536"/>
                <a:gd name="T14" fmla="*/ 0 60000 65536"/>
                <a:gd name="T15" fmla="*/ 0 w 222"/>
                <a:gd name="T16" fmla="*/ 0 h 162"/>
                <a:gd name="T17" fmla="*/ 222 w 222"/>
                <a:gd name="T18" fmla="*/ 162 h 162"/>
              </a:gdLst>
              <a:ahLst/>
              <a:cxnLst>
                <a:cxn ang="T10">
                  <a:pos x="T0" y="T1"/>
                </a:cxn>
                <a:cxn ang="T11">
                  <a:pos x="T2" y="T3"/>
                </a:cxn>
                <a:cxn ang="T12">
                  <a:pos x="T4" y="T5"/>
                </a:cxn>
                <a:cxn ang="T13">
                  <a:pos x="T6" y="T7"/>
                </a:cxn>
                <a:cxn ang="T14">
                  <a:pos x="T8" y="T9"/>
                </a:cxn>
              </a:cxnLst>
              <a:rect l="T15" t="T16" r="T17" b="T18"/>
              <a:pathLst>
                <a:path w="222" h="162">
                  <a:moveTo>
                    <a:pt x="221" y="161"/>
                  </a:moveTo>
                  <a:lnTo>
                    <a:pt x="174" y="127"/>
                  </a:lnTo>
                  <a:lnTo>
                    <a:pt x="120" y="87"/>
                  </a:lnTo>
                  <a:lnTo>
                    <a:pt x="60" y="40"/>
                  </a:lnTo>
                  <a:lnTo>
                    <a:pt x="0" y="0"/>
                  </a:lnTo>
                </a:path>
              </a:pathLst>
            </a:custGeom>
            <a:noFill/>
            <a:ln w="25400" cap="rnd" cmpd="sng">
              <a:solidFill>
                <a:schemeClr val="accent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p>
          </p:txBody>
        </p:sp>
        <p:sp>
          <p:nvSpPr>
            <p:cNvPr id="20" name="Line 19"/>
            <p:cNvSpPr>
              <a:spLocks noChangeShapeType="1"/>
            </p:cNvSpPr>
            <p:nvPr/>
          </p:nvSpPr>
          <p:spPr bwMode="auto">
            <a:xfrm flipH="1" flipV="1">
              <a:off x="5253038" y="4027488"/>
              <a:ext cx="341312" cy="25400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z="1600"/>
            </a:p>
          </p:txBody>
        </p:sp>
        <p:sp>
          <p:nvSpPr>
            <p:cNvPr id="21" name="Line 20"/>
            <p:cNvSpPr>
              <a:spLocks noChangeShapeType="1"/>
            </p:cNvSpPr>
            <p:nvPr/>
          </p:nvSpPr>
          <p:spPr bwMode="auto">
            <a:xfrm flipH="1" flipV="1">
              <a:off x="4913313" y="3771900"/>
              <a:ext cx="338137" cy="25400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z="1600"/>
            </a:p>
          </p:txBody>
        </p:sp>
        <p:sp>
          <p:nvSpPr>
            <p:cNvPr id="22" name="Line 21"/>
            <p:cNvSpPr>
              <a:spLocks noChangeShapeType="1"/>
            </p:cNvSpPr>
            <p:nvPr/>
          </p:nvSpPr>
          <p:spPr bwMode="auto">
            <a:xfrm flipH="1" flipV="1">
              <a:off x="4572000" y="3525838"/>
              <a:ext cx="338138" cy="244475"/>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z="1600"/>
            </a:p>
          </p:txBody>
        </p:sp>
        <p:sp>
          <p:nvSpPr>
            <p:cNvPr id="23" name="Line 22"/>
            <p:cNvSpPr>
              <a:spLocks noChangeShapeType="1"/>
            </p:cNvSpPr>
            <p:nvPr/>
          </p:nvSpPr>
          <p:spPr bwMode="auto">
            <a:xfrm flipH="1" flipV="1">
              <a:off x="4230688" y="3270250"/>
              <a:ext cx="339725" cy="25400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z="1600"/>
            </a:p>
          </p:txBody>
        </p:sp>
        <p:sp>
          <p:nvSpPr>
            <p:cNvPr id="24" name="Line 23"/>
            <p:cNvSpPr>
              <a:spLocks noChangeShapeType="1"/>
            </p:cNvSpPr>
            <p:nvPr/>
          </p:nvSpPr>
          <p:spPr bwMode="auto">
            <a:xfrm flipH="1" flipV="1">
              <a:off x="3889375" y="3014663"/>
              <a:ext cx="339725" cy="25400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z="1600"/>
            </a:p>
          </p:txBody>
        </p:sp>
        <p:sp>
          <p:nvSpPr>
            <p:cNvPr id="25" name="Freeform 24"/>
            <p:cNvSpPr>
              <a:spLocks/>
            </p:cNvSpPr>
            <p:nvPr/>
          </p:nvSpPr>
          <p:spPr bwMode="auto">
            <a:xfrm>
              <a:off x="3536950" y="2759075"/>
              <a:ext cx="354013" cy="257175"/>
            </a:xfrm>
            <a:custGeom>
              <a:avLst/>
              <a:gdLst>
                <a:gd name="T0" fmla="*/ 352425 w 223"/>
                <a:gd name="T1" fmla="*/ 255588 h 162"/>
                <a:gd name="T2" fmla="*/ 171450 w 223"/>
                <a:gd name="T3" fmla="*/ 128588 h 162"/>
                <a:gd name="T4" fmla="*/ 0 w 223"/>
                <a:gd name="T5" fmla="*/ 0 h 162"/>
                <a:gd name="T6" fmla="*/ 0 60000 65536"/>
                <a:gd name="T7" fmla="*/ 0 60000 65536"/>
                <a:gd name="T8" fmla="*/ 0 60000 65536"/>
                <a:gd name="T9" fmla="*/ 0 w 223"/>
                <a:gd name="T10" fmla="*/ 0 h 162"/>
                <a:gd name="T11" fmla="*/ 223 w 223"/>
                <a:gd name="T12" fmla="*/ 162 h 162"/>
              </a:gdLst>
              <a:ahLst/>
              <a:cxnLst>
                <a:cxn ang="T6">
                  <a:pos x="T0" y="T1"/>
                </a:cxn>
                <a:cxn ang="T7">
                  <a:pos x="T2" y="T3"/>
                </a:cxn>
                <a:cxn ang="T8">
                  <a:pos x="T4" y="T5"/>
                </a:cxn>
              </a:cxnLst>
              <a:rect l="T9" t="T10" r="T11" b="T12"/>
              <a:pathLst>
                <a:path w="223" h="162">
                  <a:moveTo>
                    <a:pt x="222" y="161"/>
                  </a:moveTo>
                  <a:lnTo>
                    <a:pt x="108" y="81"/>
                  </a:lnTo>
                  <a:lnTo>
                    <a:pt x="0" y="0"/>
                  </a:lnTo>
                </a:path>
              </a:pathLst>
            </a:custGeom>
            <a:noFill/>
            <a:ln w="25400" cap="rnd" cmpd="sng">
              <a:solidFill>
                <a:schemeClr val="accent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p>
          </p:txBody>
        </p:sp>
        <p:sp>
          <p:nvSpPr>
            <p:cNvPr id="26" name="Line 25"/>
            <p:cNvSpPr>
              <a:spLocks noChangeShapeType="1"/>
            </p:cNvSpPr>
            <p:nvPr/>
          </p:nvSpPr>
          <p:spPr bwMode="auto">
            <a:xfrm flipH="1" flipV="1">
              <a:off x="3194050" y="2503488"/>
              <a:ext cx="341313" cy="25400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z="1600"/>
            </a:p>
          </p:txBody>
        </p:sp>
        <p:sp>
          <p:nvSpPr>
            <p:cNvPr id="27" name="Line 26"/>
            <p:cNvSpPr>
              <a:spLocks noChangeShapeType="1"/>
            </p:cNvSpPr>
            <p:nvPr/>
          </p:nvSpPr>
          <p:spPr bwMode="auto">
            <a:xfrm flipH="1" flipV="1">
              <a:off x="2852738" y="2260600"/>
              <a:ext cx="341312" cy="242888"/>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z="1600"/>
            </a:p>
          </p:txBody>
        </p:sp>
        <p:sp>
          <p:nvSpPr>
            <p:cNvPr id="28" name="Rectangle 27"/>
            <p:cNvSpPr>
              <a:spLocks noChangeArrowheads="1"/>
            </p:cNvSpPr>
            <p:nvPr/>
          </p:nvSpPr>
          <p:spPr bwMode="auto">
            <a:xfrm>
              <a:off x="2840038" y="1963738"/>
              <a:ext cx="950581"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a:latin typeface="Arial Narrow" panose="020B0606020202030204" pitchFamily="34" charset="0"/>
                </a:rPr>
                <a:t>1976 (CA)</a:t>
              </a:r>
            </a:p>
          </p:txBody>
        </p:sp>
        <p:sp>
          <p:nvSpPr>
            <p:cNvPr id="29" name="Rectangle 28"/>
            <p:cNvSpPr>
              <a:spLocks noChangeArrowheads="1"/>
            </p:cNvSpPr>
            <p:nvPr/>
          </p:nvSpPr>
          <p:spPr bwMode="auto">
            <a:xfrm>
              <a:off x="1893888" y="5176838"/>
              <a:ext cx="538609"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a:latin typeface="Arial Narrow" panose="020B0606020202030204" pitchFamily="34" charset="0"/>
                </a:rPr>
                <a:t>0.0</a:t>
              </a:r>
            </a:p>
          </p:txBody>
        </p:sp>
        <p:sp>
          <p:nvSpPr>
            <p:cNvPr id="30" name="Rectangle 30"/>
            <p:cNvSpPr>
              <a:spLocks noChangeArrowheads="1"/>
            </p:cNvSpPr>
            <p:nvPr/>
          </p:nvSpPr>
          <p:spPr bwMode="auto">
            <a:xfrm>
              <a:off x="1893888" y="4132263"/>
              <a:ext cx="538609"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2.0</a:t>
              </a:r>
            </a:p>
          </p:txBody>
        </p:sp>
        <p:sp>
          <p:nvSpPr>
            <p:cNvPr id="31" name="Rectangle 32"/>
            <p:cNvSpPr>
              <a:spLocks noChangeArrowheads="1"/>
            </p:cNvSpPr>
            <p:nvPr/>
          </p:nvSpPr>
          <p:spPr bwMode="auto">
            <a:xfrm>
              <a:off x="1893888" y="3089275"/>
              <a:ext cx="538609"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4.0</a:t>
              </a:r>
            </a:p>
          </p:txBody>
        </p:sp>
        <p:sp>
          <p:nvSpPr>
            <p:cNvPr id="32" name="Rectangle 34"/>
            <p:cNvSpPr>
              <a:spLocks noChangeArrowheads="1"/>
            </p:cNvSpPr>
            <p:nvPr/>
          </p:nvSpPr>
          <p:spPr bwMode="auto">
            <a:xfrm>
              <a:off x="1893888" y="2046288"/>
              <a:ext cx="538609"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6.0</a:t>
              </a:r>
            </a:p>
          </p:txBody>
        </p:sp>
        <p:sp>
          <p:nvSpPr>
            <p:cNvPr id="33" name="Rectangle 35"/>
            <p:cNvSpPr>
              <a:spLocks noChangeArrowheads="1"/>
            </p:cNvSpPr>
            <p:nvPr/>
          </p:nvSpPr>
          <p:spPr bwMode="auto">
            <a:xfrm>
              <a:off x="6694488" y="5530850"/>
              <a:ext cx="327013"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a:latin typeface="Arial Narrow" panose="020B0606020202030204" pitchFamily="34" charset="0"/>
                </a:rPr>
                <a:t>0</a:t>
              </a:r>
            </a:p>
          </p:txBody>
        </p:sp>
        <p:sp>
          <p:nvSpPr>
            <p:cNvPr id="34" name="Rectangle 36"/>
            <p:cNvSpPr>
              <a:spLocks noChangeArrowheads="1"/>
            </p:cNvSpPr>
            <p:nvPr/>
          </p:nvSpPr>
          <p:spPr bwMode="auto">
            <a:xfrm>
              <a:off x="5594350" y="5530850"/>
              <a:ext cx="609141"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150</a:t>
              </a:r>
            </a:p>
          </p:txBody>
        </p:sp>
        <p:sp>
          <p:nvSpPr>
            <p:cNvPr id="35" name="Rectangle 37"/>
            <p:cNvSpPr>
              <a:spLocks noChangeArrowheads="1"/>
            </p:cNvSpPr>
            <p:nvPr/>
          </p:nvSpPr>
          <p:spPr bwMode="auto">
            <a:xfrm>
              <a:off x="4562475" y="5530850"/>
              <a:ext cx="609141"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300</a:t>
              </a:r>
            </a:p>
          </p:txBody>
        </p:sp>
        <p:sp>
          <p:nvSpPr>
            <p:cNvPr id="36" name="Rectangle 38"/>
            <p:cNvSpPr>
              <a:spLocks noChangeArrowheads="1"/>
            </p:cNvSpPr>
            <p:nvPr/>
          </p:nvSpPr>
          <p:spPr bwMode="auto">
            <a:xfrm>
              <a:off x="3536950" y="5530850"/>
              <a:ext cx="609141"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450</a:t>
              </a:r>
            </a:p>
          </p:txBody>
        </p:sp>
        <p:sp>
          <p:nvSpPr>
            <p:cNvPr id="37" name="Rectangle 39"/>
            <p:cNvSpPr>
              <a:spLocks noChangeArrowheads="1"/>
            </p:cNvSpPr>
            <p:nvPr/>
          </p:nvSpPr>
          <p:spPr bwMode="auto">
            <a:xfrm>
              <a:off x="2503488" y="5530850"/>
              <a:ext cx="609141"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600</a:t>
              </a:r>
            </a:p>
          </p:txBody>
        </p:sp>
        <p:sp>
          <p:nvSpPr>
            <p:cNvPr id="38" name="Rectangle 40"/>
            <p:cNvSpPr>
              <a:spLocks noChangeArrowheads="1"/>
            </p:cNvSpPr>
            <p:nvPr/>
          </p:nvSpPr>
          <p:spPr bwMode="auto">
            <a:xfrm>
              <a:off x="3440113" y="6034088"/>
              <a:ext cx="1758495"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Pressure (psi)</a:t>
              </a:r>
            </a:p>
          </p:txBody>
        </p:sp>
        <p:sp>
          <p:nvSpPr>
            <p:cNvPr id="39" name="Rectangle 41"/>
            <p:cNvSpPr>
              <a:spLocks noChangeArrowheads="1"/>
            </p:cNvSpPr>
            <p:nvPr/>
          </p:nvSpPr>
          <p:spPr bwMode="auto">
            <a:xfrm rot="-5400000">
              <a:off x="-554535" y="3308973"/>
              <a:ext cx="4042773"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dirty="0">
                  <a:latin typeface="Arial Narrow" panose="020B0606020202030204" pitchFamily="34" charset="0"/>
                </a:rPr>
                <a:t>Energy Usage (kWh/1000 gallons)</a:t>
              </a:r>
            </a:p>
          </p:txBody>
        </p:sp>
        <p:sp>
          <p:nvSpPr>
            <p:cNvPr id="40" name="Rectangle 42"/>
            <p:cNvSpPr>
              <a:spLocks noChangeArrowheads="1"/>
            </p:cNvSpPr>
            <p:nvPr/>
          </p:nvSpPr>
          <p:spPr bwMode="auto">
            <a:xfrm>
              <a:off x="4343400" y="3124200"/>
              <a:ext cx="1043555"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a:latin typeface="Arial Narrow" panose="020B0606020202030204" pitchFamily="34" charset="0"/>
                </a:rPr>
                <a:t>1980 (TFC)</a:t>
              </a:r>
            </a:p>
          </p:txBody>
        </p:sp>
        <p:sp>
          <p:nvSpPr>
            <p:cNvPr id="41" name="Rectangle 43"/>
            <p:cNvSpPr>
              <a:spLocks noChangeArrowheads="1"/>
            </p:cNvSpPr>
            <p:nvPr/>
          </p:nvSpPr>
          <p:spPr bwMode="auto">
            <a:xfrm>
              <a:off x="4767263" y="3486150"/>
              <a:ext cx="950581"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a:latin typeface="Arial Narrow" panose="020B0606020202030204" pitchFamily="34" charset="0"/>
                </a:rPr>
                <a:t>1990 (CA)</a:t>
              </a:r>
            </a:p>
          </p:txBody>
        </p:sp>
        <p:sp>
          <p:nvSpPr>
            <p:cNvPr id="42" name="Rectangle 44"/>
            <p:cNvSpPr>
              <a:spLocks noChangeArrowheads="1"/>
            </p:cNvSpPr>
            <p:nvPr/>
          </p:nvSpPr>
          <p:spPr bwMode="auto">
            <a:xfrm>
              <a:off x="5599113" y="3975100"/>
              <a:ext cx="1090042"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a:latin typeface="Arial Narrow" panose="020B0606020202030204" pitchFamily="34" charset="0"/>
                </a:rPr>
                <a:t>1994 (TFC) </a:t>
              </a:r>
            </a:p>
          </p:txBody>
        </p:sp>
        <p:sp>
          <p:nvSpPr>
            <p:cNvPr id="43" name="Rectangle 45"/>
            <p:cNvSpPr>
              <a:spLocks noChangeArrowheads="1"/>
            </p:cNvSpPr>
            <p:nvPr/>
          </p:nvSpPr>
          <p:spPr bwMode="auto">
            <a:xfrm>
              <a:off x="6288088" y="4538663"/>
              <a:ext cx="1043555"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a:latin typeface="Arial Narrow" panose="020B0606020202030204" pitchFamily="34" charset="0"/>
                </a:rPr>
                <a:t>1997 (TFC)</a:t>
              </a:r>
            </a:p>
          </p:txBody>
        </p:sp>
        <p:sp>
          <p:nvSpPr>
            <p:cNvPr id="44" name="Rectangle 46"/>
            <p:cNvSpPr>
              <a:spLocks noChangeArrowheads="1"/>
            </p:cNvSpPr>
            <p:nvPr/>
          </p:nvSpPr>
          <p:spPr bwMode="auto">
            <a:xfrm>
              <a:off x="5843588" y="4230688"/>
              <a:ext cx="1090042"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600">
                  <a:latin typeface="Arial Narrow" panose="020B0606020202030204" pitchFamily="34" charset="0"/>
                </a:rPr>
                <a:t>1995 (TFC) </a:t>
              </a:r>
            </a:p>
          </p:txBody>
        </p:sp>
      </p:grpSp>
      <p:sp>
        <p:nvSpPr>
          <p:cNvPr id="46" name="Rectangle 47"/>
          <p:cNvSpPr>
            <a:spLocks noChangeArrowheads="1"/>
          </p:cNvSpPr>
          <p:nvPr/>
        </p:nvSpPr>
        <p:spPr bwMode="auto">
          <a:xfrm>
            <a:off x="5583067" y="6096933"/>
            <a:ext cx="5392245" cy="30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AU" altLang="en-US" sz="1400" dirty="0">
                <a:latin typeface="Arial" panose="020B0604020202020204" pitchFamily="34" charset="0"/>
              </a:rPr>
              <a:t>Source: Water Factory 21 municipal wastewater reclamation plant</a:t>
            </a:r>
          </a:p>
        </p:txBody>
      </p:sp>
    </p:spTree>
    <p:extLst>
      <p:ext uri="{BB962C8B-B14F-4D97-AF65-F5344CB8AC3E}">
        <p14:creationId xmlns:p14="http://schemas.microsoft.com/office/powerpoint/2010/main" val="11511057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685800" y="539496"/>
            <a:ext cx="10515600" cy="530352"/>
          </a:xfrm>
        </p:spPr>
        <p:txBody>
          <a:bodyPr>
            <a:normAutofit fontScale="90000"/>
          </a:bodyPr>
          <a:lstStyle/>
          <a:p>
            <a:r>
              <a:rPr lang="en-US" altLang="en-US" dirty="0"/>
              <a:t>Thin Film Composite Polyamide Have Multiple Layers…</a:t>
            </a:r>
          </a:p>
        </p:txBody>
      </p:sp>
      <p:sp>
        <p:nvSpPr>
          <p:cNvPr id="2" name="Content Placeholder 1"/>
          <p:cNvSpPr>
            <a:spLocks noGrp="1"/>
          </p:cNvSpPr>
          <p:nvPr>
            <p:ph idx="1"/>
          </p:nvPr>
        </p:nvSpPr>
        <p:spPr>
          <a:xfrm>
            <a:off x="1802695" y="1486454"/>
            <a:ext cx="8229600" cy="4430713"/>
          </a:xfrm>
        </p:spPr>
        <p:txBody>
          <a:bodyPr/>
          <a:lstStyle/>
          <a:p>
            <a:endParaRPr lang="en-US" dirty="0">
              <a:solidFill>
                <a:schemeClr val="tx1"/>
              </a:solidFill>
            </a:endParaRPr>
          </a:p>
        </p:txBody>
      </p:sp>
      <p:pic>
        <p:nvPicPr>
          <p:cNvPr id="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79355" y="1257370"/>
            <a:ext cx="2821870" cy="153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4"/>
          <p:cNvGrpSpPr>
            <a:grpSpLocks/>
          </p:cNvGrpSpPr>
          <p:nvPr/>
        </p:nvGrpSpPr>
        <p:grpSpPr bwMode="auto">
          <a:xfrm>
            <a:off x="3177693" y="2854837"/>
            <a:ext cx="5182864" cy="3408609"/>
            <a:chOff x="1111" y="1246"/>
            <a:chExt cx="3804" cy="2413"/>
          </a:xfrm>
        </p:grpSpPr>
        <p:sp>
          <p:nvSpPr>
            <p:cNvPr id="8" name="Line 6"/>
            <p:cNvSpPr>
              <a:spLocks noChangeShapeType="1"/>
            </p:cNvSpPr>
            <p:nvPr/>
          </p:nvSpPr>
          <p:spPr bwMode="auto">
            <a:xfrm>
              <a:off x="4915" y="1617"/>
              <a:ext cx="0" cy="1934"/>
            </a:xfrm>
            <a:prstGeom prst="line">
              <a:avLst/>
            </a:prstGeom>
            <a:noFill/>
            <a:ln w="2857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grpSp>
          <p:nvGrpSpPr>
            <p:cNvPr id="9" name="Group 7"/>
            <p:cNvGrpSpPr>
              <a:grpSpLocks/>
            </p:cNvGrpSpPr>
            <p:nvPr/>
          </p:nvGrpSpPr>
          <p:grpSpPr bwMode="auto">
            <a:xfrm>
              <a:off x="1111" y="1623"/>
              <a:ext cx="924" cy="2036"/>
              <a:chOff x="768" y="1571"/>
              <a:chExt cx="979" cy="2332"/>
            </a:xfrm>
          </p:grpSpPr>
          <p:sp>
            <p:nvSpPr>
              <p:cNvPr id="14" name="Rectangle 8" descr="Granite"/>
              <p:cNvSpPr>
                <a:spLocks noChangeArrowheads="1"/>
              </p:cNvSpPr>
              <p:nvPr/>
            </p:nvSpPr>
            <p:spPr bwMode="auto">
              <a:xfrm>
                <a:off x="768" y="2112"/>
                <a:ext cx="979" cy="1791"/>
              </a:xfrm>
              <a:prstGeom prst="rect">
                <a:avLst/>
              </a:prstGeom>
              <a:blipFill dpi="0" rotWithShape="0">
                <a:blip r:embed="rId4"/>
                <a:srcRect/>
                <a:tile tx="0" ty="0" sx="100000" sy="100000" flip="none" algn="tl"/>
              </a:blipFill>
              <a:ln w="12700">
                <a:solidFill>
                  <a:schemeClr val="bg2"/>
                </a:solidFill>
                <a:miter lim="800000"/>
                <a:headEnd type="none" w="sm" len="sm"/>
                <a:tailEnd type="none" w="sm" len="sm"/>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dirty="0">
                    <a:solidFill>
                      <a:schemeClr val="bg1"/>
                    </a:solidFill>
                    <a:latin typeface="Arial" panose="020B0604020202020204" pitchFamily="34" charset="0"/>
                    <a:cs typeface="Arial" panose="020B0604020202020204" pitchFamily="34" charset="0"/>
                  </a:rPr>
                  <a:t>FABRIC</a:t>
                </a:r>
              </a:p>
            </p:txBody>
          </p:sp>
          <p:sp>
            <p:nvSpPr>
              <p:cNvPr id="15" name="Rectangle 9" descr="White marble"/>
              <p:cNvSpPr>
                <a:spLocks noChangeArrowheads="1"/>
              </p:cNvSpPr>
              <p:nvPr/>
            </p:nvSpPr>
            <p:spPr bwMode="auto">
              <a:xfrm>
                <a:off x="768" y="1666"/>
                <a:ext cx="979" cy="451"/>
              </a:xfrm>
              <a:prstGeom prst="rect">
                <a:avLst/>
              </a:prstGeom>
              <a:blipFill dpi="0" rotWithShape="0">
                <a:blip r:embed="rId5"/>
                <a:srcRect/>
                <a:tile tx="0" ty="0" sx="100000" sy="100000" flip="none" algn="tl"/>
              </a:blipFill>
              <a:ln w="12700">
                <a:solidFill>
                  <a:schemeClr val="bg2"/>
                </a:solidFill>
                <a:miter lim="800000"/>
                <a:headEnd type="none" w="sm" len="sm"/>
                <a:tailEnd type="none" w="sm" len="sm"/>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AU" altLang="en-US" sz="1400" b="1"/>
              </a:p>
            </p:txBody>
          </p:sp>
          <p:sp>
            <p:nvSpPr>
              <p:cNvPr id="16" name="Rectangle 10" descr="Newsprint"/>
              <p:cNvSpPr>
                <a:spLocks noChangeArrowheads="1"/>
              </p:cNvSpPr>
              <p:nvPr/>
            </p:nvSpPr>
            <p:spPr bwMode="auto">
              <a:xfrm>
                <a:off x="768" y="1571"/>
                <a:ext cx="979" cy="95"/>
              </a:xfrm>
              <a:prstGeom prst="rect">
                <a:avLst/>
              </a:prstGeom>
              <a:blipFill dpi="0" rotWithShape="0">
                <a:blip r:embed="rId6"/>
                <a:srcRect/>
                <a:tile tx="0" ty="0" sx="100000" sy="100000" flip="none" algn="tl"/>
              </a:blipFill>
              <a:ln w="12700">
                <a:solidFill>
                  <a:schemeClr val="bg2"/>
                </a:solidFill>
                <a:miter lim="800000"/>
                <a:headEnd type="none" w="sm" len="sm"/>
                <a:tailEnd type="none" w="sm" len="sm"/>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AU" altLang="en-US"/>
              </a:p>
            </p:txBody>
          </p:sp>
        </p:grpSp>
        <p:sp>
          <p:nvSpPr>
            <p:cNvPr id="10" name="Line 11"/>
            <p:cNvSpPr>
              <a:spLocks noChangeShapeType="1"/>
            </p:cNvSpPr>
            <p:nvPr/>
          </p:nvSpPr>
          <p:spPr bwMode="auto">
            <a:xfrm flipH="1" flipV="1">
              <a:off x="2107" y="1665"/>
              <a:ext cx="680" cy="6"/>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en-US"/>
            </a:p>
          </p:txBody>
        </p:sp>
        <p:sp>
          <p:nvSpPr>
            <p:cNvPr id="11" name="Line 12"/>
            <p:cNvSpPr>
              <a:spLocks noChangeShapeType="1"/>
            </p:cNvSpPr>
            <p:nvPr/>
          </p:nvSpPr>
          <p:spPr bwMode="auto">
            <a:xfrm flipH="1" flipV="1">
              <a:off x="2062" y="1958"/>
              <a:ext cx="770" cy="6"/>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en-US"/>
            </a:p>
          </p:txBody>
        </p:sp>
        <p:sp>
          <p:nvSpPr>
            <p:cNvPr id="12" name="Line 13"/>
            <p:cNvSpPr>
              <a:spLocks noChangeShapeType="1"/>
            </p:cNvSpPr>
            <p:nvPr/>
          </p:nvSpPr>
          <p:spPr bwMode="auto">
            <a:xfrm flipH="1" flipV="1">
              <a:off x="2062" y="3090"/>
              <a:ext cx="770" cy="5"/>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en-US"/>
            </a:p>
          </p:txBody>
        </p:sp>
        <p:pic>
          <p:nvPicPr>
            <p:cNvPr id="13" name="Picture 14"/>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832" y="1246"/>
              <a:ext cx="1956" cy="2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 Box 15"/>
          <p:cNvSpPr txBox="1">
            <a:spLocks noChangeArrowheads="1"/>
          </p:cNvSpPr>
          <p:nvPr/>
        </p:nvSpPr>
        <p:spPr bwMode="auto">
          <a:xfrm>
            <a:off x="2037375" y="3240145"/>
            <a:ext cx="1161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dirty="0">
                <a:latin typeface="Arial" panose="020B0604020202020204" pitchFamily="34" charset="0"/>
                <a:cs typeface="Arial" panose="020B0604020202020204" pitchFamily="34" charset="0"/>
              </a:rPr>
              <a:t>0.1 micron Polyamide</a:t>
            </a:r>
          </a:p>
        </p:txBody>
      </p:sp>
      <p:sp>
        <p:nvSpPr>
          <p:cNvPr id="18" name="Text Box 16"/>
          <p:cNvSpPr txBox="1">
            <a:spLocks noChangeArrowheads="1"/>
          </p:cNvSpPr>
          <p:nvPr/>
        </p:nvSpPr>
        <p:spPr bwMode="auto">
          <a:xfrm>
            <a:off x="2033413" y="3674460"/>
            <a:ext cx="11887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dirty="0">
                <a:latin typeface="Arial" panose="020B0604020202020204" pitchFamily="34" charset="0"/>
                <a:cs typeface="Arial" panose="020B0604020202020204" pitchFamily="34" charset="0"/>
              </a:rPr>
              <a:t>75 micron </a:t>
            </a:r>
            <a:r>
              <a:rPr lang="en-US" altLang="en-US" sz="1200" dirty="0" err="1">
                <a:latin typeface="Arial" panose="020B0604020202020204" pitchFamily="34" charset="0"/>
                <a:cs typeface="Arial" panose="020B0604020202020204" pitchFamily="34" charset="0"/>
              </a:rPr>
              <a:t>Polysulfone</a:t>
            </a:r>
            <a:endParaRPr lang="en-US" altLang="en-US" sz="1200" dirty="0">
              <a:latin typeface="Arial" panose="020B0604020202020204" pitchFamily="34" charset="0"/>
              <a:cs typeface="Arial" panose="020B0604020202020204" pitchFamily="34" charset="0"/>
            </a:endParaRPr>
          </a:p>
        </p:txBody>
      </p:sp>
      <p:sp>
        <p:nvSpPr>
          <p:cNvPr id="19" name="Text Box 17"/>
          <p:cNvSpPr txBox="1">
            <a:spLocks noChangeArrowheads="1"/>
          </p:cNvSpPr>
          <p:nvPr/>
        </p:nvSpPr>
        <p:spPr bwMode="auto">
          <a:xfrm>
            <a:off x="1927374" y="5055191"/>
            <a:ext cx="15063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dirty="0">
                <a:latin typeface="Arial" panose="020B0604020202020204" pitchFamily="34" charset="0"/>
                <a:cs typeface="Arial" panose="020B0604020202020204" pitchFamily="34" charset="0"/>
              </a:rPr>
              <a:t>2000 micron Polyester Fabric</a:t>
            </a:r>
          </a:p>
        </p:txBody>
      </p:sp>
      <p:pic>
        <p:nvPicPr>
          <p:cNvPr id="3" name="Picture 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650997" y="1400148"/>
            <a:ext cx="3565375" cy="1253207"/>
          </a:xfrm>
          <a:prstGeom prst="rect">
            <a:avLst/>
          </a:prstGeom>
        </p:spPr>
      </p:pic>
      <p:sp>
        <p:nvSpPr>
          <p:cNvPr id="4" name="TextBox 3"/>
          <p:cNvSpPr txBox="1"/>
          <p:nvPr/>
        </p:nvSpPr>
        <p:spPr>
          <a:xfrm>
            <a:off x="2029402" y="1231773"/>
            <a:ext cx="1021433" cy="307777"/>
          </a:xfrm>
          <a:prstGeom prst="rect">
            <a:avLst/>
          </a:prstGeom>
        </p:spPr>
        <p:txBody>
          <a:bodyPr wrap="none" rtlCol="0">
            <a:spAutoFit/>
          </a:bodyPr>
          <a:lstStyle/>
          <a:p>
            <a:pPr>
              <a:spcBef>
                <a:spcPct val="0"/>
              </a:spcBef>
            </a:pPr>
            <a:r>
              <a:rPr lang="en-US" sz="1400" dirty="0">
                <a:latin typeface="Arial" panose="020B0604020202020204" pitchFamily="34" charset="0"/>
                <a:ea typeface="+mj-ea"/>
                <a:cs typeface="Arial" panose="020B0604020202020204" pitchFamily="34" charset="0"/>
              </a:rPr>
              <a:t>Polyamide</a:t>
            </a:r>
          </a:p>
        </p:txBody>
      </p:sp>
    </p:spTree>
    <p:extLst>
      <p:ext uri="{BB962C8B-B14F-4D97-AF65-F5344CB8AC3E}">
        <p14:creationId xmlns:p14="http://schemas.microsoft.com/office/powerpoint/2010/main" val="28174624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normAutofit/>
          </a:bodyPr>
          <a:lstStyle/>
          <a:p>
            <a:r>
              <a:rPr lang="en-US" sz="2800" dirty="0"/>
              <a:t>…But – Poor Tolerance to Free Chlorine</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77005" y="1445957"/>
            <a:ext cx="7339444" cy="4402639"/>
          </a:xfrm>
          <a:prstGeom prst="rect">
            <a:avLst/>
          </a:prstGeom>
        </p:spPr>
      </p:pic>
      <p:sp>
        <p:nvSpPr>
          <p:cNvPr id="8" name="TextBox 7"/>
          <p:cNvSpPr txBox="1"/>
          <p:nvPr/>
        </p:nvSpPr>
        <p:spPr>
          <a:xfrm>
            <a:off x="4040710" y="2125004"/>
            <a:ext cx="1606017" cy="338554"/>
          </a:xfrm>
          <a:prstGeom prst="rect">
            <a:avLst/>
          </a:prstGeom>
        </p:spPr>
        <p:txBody>
          <a:bodyPr wrap="none" rtlCol="0">
            <a:spAutoFit/>
          </a:bodyPr>
          <a:lstStyle/>
          <a:p>
            <a:pPr>
              <a:spcBef>
                <a:spcPct val="0"/>
              </a:spcBef>
            </a:pPr>
            <a:r>
              <a:rPr lang="en-US" sz="1600" dirty="0">
                <a:latin typeface="+mj-lt"/>
                <a:ea typeface="+mj-ea"/>
                <a:cs typeface="+mj-cs"/>
              </a:rPr>
              <a:t>11 years at 3ppm</a:t>
            </a:r>
          </a:p>
        </p:txBody>
      </p:sp>
      <p:sp>
        <p:nvSpPr>
          <p:cNvPr id="9" name="TextBox 8"/>
          <p:cNvSpPr txBox="1"/>
          <p:nvPr/>
        </p:nvSpPr>
        <p:spPr>
          <a:xfrm>
            <a:off x="6917020" y="3394125"/>
            <a:ext cx="1627818" cy="338554"/>
          </a:xfrm>
          <a:prstGeom prst="rect">
            <a:avLst/>
          </a:prstGeom>
        </p:spPr>
        <p:txBody>
          <a:bodyPr wrap="none" rtlCol="0">
            <a:spAutoFit/>
          </a:bodyPr>
          <a:lstStyle/>
          <a:p>
            <a:pPr>
              <a:spcBef>
                <a:spcPct val="0"/>
              </a:spcBef>
            </a:pPr>
            <a:r>
              <a:rPr lang="en-US" sz="1600" dirty="0">
                <a:latin typeface="+mj-lt"/>
                <a:ea typeface="+mj-ea"/>
                <a:cs typeface="+mj-cs"/>
              </a:rPr>
              <a:t>2 weeks at 3 ppm</a:t>
            </a:r>
          </a:p>
        </p:txBody>
      </p:sp>
      <p:sp>
        <p:nvSpPr>
          <p:cNvPr id="10" name="TextBox 9"/>
          <p:cNvSpPr txBox="1"/>
          <p:nvPr/>
        </p:nvSpPr>
        <p:spPr>
          <a:xfrm rot="16200000">
            <a:off x="3385800" y="3785345"/>
            <a:ext cx="2727643" cy="338554"/>
          </a:xfrm>
          <a:prstGeom prst="rect">
            <a:avLst/>
          </a:prstGeom>
        </p:spPr>
        <p:txBody>
          <a:bodyPr wrap="square" rtlCol="0">
            <a:spAutoFit/>
          </a:bodyPr>
          <a:lstStyle/>
          <a:p>
            <a:pPr>
              <a:spcBef>
                <a:spcPct val="0"/>
              </a:spcBef>
            </a:pPr>
            <a:r>
              <a:rPr lang="en-US" sz="1600" dirty="0">
                <a:latin typeface="+mj-lt"/>
                <a:ea typeface="+mj-ea"/>
                <a:cs typeface="+mj-cs"/>
              </a:rPr>
              <a:t>300,000 ppm hours</a:t>
            </a:r>
          </a:p>
        </p:txBody>
      </p:sp>
      <p:sp>
        <p:nvSpPr>
          <p:cNvPr id="11" name="TextBox 10"/>
          <p:cNvSpPr txBox="1"/>
          <p:nvPr/>
        </p:nvSpPr>
        <p:spPr>
          <a:xfrm rot="16200000">
            <a:off x="6281606" y="3785345"/>
            <a:ext cx="2727643" cy="338554"/>
          </a:xfrm>
          <a:prstGeom prst="rect">
            <a:avLst/>
          </a:prstGeom>
        </p:spPr>
        <p:txBody>
          <a:bodyPr wrap="square" rtlCol="0">
            <a:spAutoFit/>
          </a:bodyPr>
          <a:lstStyle/>
          <a:p>
            <a:pPr>
              <a:spcBef>
                <a:spcPct val="0"/>
              </a:spcBef>
            </a:pPr>
            <a:r>
              <a:rPr lang="en-US" sz="1600" dirty="0">
                <a:latin typeface="+mj-lt"/>
                <a:ea typeface="+mj-ea"/>
                <a:cs typeface="+mj-cs"/>
              </a:rPr>
              <a:t>1000 ppm hours</a:t>
            </a:r>
          </a:p>
        </p:txBody>
      </p:sp>
      <p:sp>
        <p:nvSpPr>
          <p:cNvPr id="12" name="TextBox 11"/>
          <p:cNvSpPr txBox="1"/>
          <p:nvPr/>
        </p:nvSpPr>
        <p:spPr>
          <a:xfrm>
            <a:off x="2797518" y="5975838"/>
            <a:ext cx="5955476" cy="369332"/>
          </a:xfrm>
          <a:prstGeom prst="rect">
            <a:avLst/>
          </a:prstGeom>
        </p:spPr>
        <p:txBody>
          <a:bodyPr wrap="none" rtlCol="0">
            <a:spAutoFit/>
          </a:bodyPr>
          <a:lstStyle/>
          <a:p>
            <a:pPr>
              <a:spcBef>
                <a:spcPct val="0"/>
              </a:spcBef>
            </a:pPr>
            <a:r>
              <a:rPr lang="en-US" dirty="0">
                <a:latin typeface="Arial" panose="020B0604020202020204" pitchFamily="34" charset="0"/>
                <a:ea typeface="+mj-ea"/>
                <a:cs typeface="Arial" panose="020B0604020202020204" pitchFamily="34" charset="0"/>
              </a:rPr>
              <a:t>Based on a typical membrane supplier </a:t>
            </a:r>
            <a:r>
              <a:rPr lang="en-US" dirty="0" smtClean="0">
                <a:latin typeface="Arial" panose="020B0604020202020204" pitchFamily="34" charset="0"/>
                <a:ea typeface="+mj-ea"/>
                <a:cs typeface="Arial" panose="020B0604020202020204" pitchFamily="34" charset="0"/>
              </a:rPr>
              <a:t>recommendation</a:t>
            </a:r>
            <a:endParaRPr lang="en-US" dirty="0">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7122804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881471722"/>
              </p:ext>
            </p:extLst>
          </p:nvPr>
        </p:nvGraphicFramePr>
        <p:xfrm>
          <a:off x="1981200" y="2286000"/>
          <a:ext cx="8229600" cy="1752600"/>
        </p:xfrm>
        <a:graphic>
          <a:graphicData uri="http://schemas.openxmlformats.org/drawingml/2006/table">
            <a:tbl>
              <a:tblPr firstRow="1" bandRow="1">
                <a:tableStyleId>{5A111915-BE36-4E01-A7E5-04B1672EAD32}</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r>
                        <a:rPr lang="en-US" dirty="0">
                          <a:latin typeface="Arial" panose="020B0604020202020204" pitchFamily="34" charset="0"/>
                          <a:cs typeface="Arial" panose="020B0604020202020204" pitchFamily="34" charset="0"/>
                        </a:rPr>
                        <a:t>RO</a:t>
                      </a:r>
                      <a:r>
                        <a:rPr lang="en-US" baseline="0" dirty="0">
                          <a:latin typeface="Arial" panose="020B0604020202020204" pitchFamily="34" charset="0"/>
                          <a:cs typeface="Arial" panose="020B0604020202020204" pitchFamily="34" charset="0"/>
                        </a:rPr>
                        <a:t> Membrane 1</a:t>
                      </a:r>
                      <a:endParaRPr lang="en-US" dirty="0">
                        <a:latin typeface="Arial" panose="020B0604020202020204" pitchFamily="34" charset="0"/>
                        <a:cs typeface="Arial" panose="020B0604020202020204" pitchFamily="34" charset="0"/>
                      </a:endParaRPr>
                    </a:p>
                  </a:txBody>
                  <a:tcPr/>
                </a:tc>
                <a:tc>
                  <a:txBody>
                    <a:bodyPr/>
                    <a:lstStyle/>
                    <a:p>
                      <a:r>
                        <a:rPr lang="en-US" dirty="0">
                          <a:latin typeface="Arial" panose="020B0604020202020204" pitchFamily="34" charset="0"/>
                          <a:cs typeface="Arial" panose="020B0604020202020204" pitchFamily="34" charset="0"/>
                        </a:rPr>
                        <a:t>Maximum</a:t>
                      </a:r>
                      <a:r>
                        <a:rPr lang="en-US" baseline="0" dirty="0">
                          <a:latin typeface="Arial" panose="020B0604020202020204" pitchFamily="34" charset="0"/>
                          <a:cs typeface="Arial" panose="020B0604020202020204" pitchFamily="34" charset="0"/>
                        </a:rPr>
                        <a:t> Tolerable Chloramine Concentration</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r>
                        <a:rPr lang="en-US" dirty="0">
                          <a:latin typeface="Arial" panose="020B0604020202020204" pitchFamily="34" charset="0"/>
                          <a:cs typeface="Arial" panose="020B0604020202020204" pitchFamily="34" charset="0"/>
                        </a:rPr>
                        <a:t>Membrane 1</a:t>
                      </a:r>
                    </a:p>
                  </a:txBody>
                  <a:tcPr/>
                </a:tc>
                <a:tc>
                  <a:txBody>
                    <a:bodyPr/>
                    <a:lstStyle/>
                    <a:p>
                      <a:r>
                        <a:rPr lang="en-US" dirty="0">
                          <a:latin typeface="Arial" panose="020B0604020202020204" pitchFamily="34" charset="0"/>
                          <a:cs typeface="Arial" panose="020B0604020202020204" pitchFamily="34" charset="0"/>
                        </a:rPr>
                        <a:t>Up to 5 mg/L as Cl</a:t>
                      </a:r>
                      <a:r>
                        <a:rPr lang="en-US" baseline="-25000" dirty="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10001"/>
                  </a:ext>
                </a:extLst>
              </a:tr>
              <a:tr h="370840">
                <a:tc>
                  <a:txBody>
                    <a:bodyPr/>
                    <a:lstStyle/>
                    <a:p>
                      <a:r>
                        <a:rPr lang="en-US" dirty="0">
                          <a:latin typeface="Arial" panose="020B0604020202020204" pitchFamily="34" charset="0"/>
                          <a:cs typeface="Arial" panose="020B0604020202020204" pitchFamily="34" charset="0"/>
                        </a:rPr>
                        <a:t>Membrane</a:t>
                      </a:r>
                      <a:r>
                        <a:rPr lang="en-US" baseline="0" dirty="0">
                          <a:latin typeface="Arial" panose="020B0604020202020204" pitchFamily="34" charset="0"/>
                          <a:cs typeface="Arial" panose="020B0604020202020204" pitchFamily="34" charset="0"/>
                        </a:rPr>
                        <a:t> 2</a:t>
                      </a:r>
                      <a:endParaRPr lang="en-US"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Up to 3 mg/L as Cl</a:t>
                      </a:r>
                      <a:r>
                        <a:rPr lang="en-US" baseline="-25000" dirty="0">
                          <a:latin typeface="Arial" panose="020B0604020202020204" pitchFamily="34" charset="0"/>
                          <a:cs typeface="Arial" panose="020B0604020202020204" pitchFamily="34" charset="0"/>
                        </a:rPr>
                        <a:t>2</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r>
                        <a:rPr lang="en-US" dirty="0">
                          <a:latin typeface="Arial" panose="020B0604020202020204" pitchFamily="34" charset="0"/>
                          <a:cs typeface="Arial" panose="020B0604020202020204" pitchFamily="34" charset="0"/>
                        </a:rPr>
                        <a:t>Membrane 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Less than 2 mg/L as Cl</a:t>
                      </a:r>
                      <a:r>
                        <a:rPr lang="en-US" baseline="-25000" dirty="0">
                          <a:latin typeface="Arial" panose="020B0604020202020204" pitchFamily="34" charset="0"/>
                          <a:cs typeface="Arial" panose="020B0604020202020204" pitchFamily="34" charset="0"/>
                        </a:rPr>
                        <a:t>2</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bl>
          </a:graphicData>
        </a:graphic>
      </p:graphicFrame>
      <p:sp>
        <p:nvSpPr>
          <p:cNvPr id="3" name="Title 2"/>
          <p:cNvSpPr>
            <a:spLocks noGrp="1"/>
          </p:cNvSpPr>
          <p:nvPr>
            <p:ph type="title"/>
          </p:nvPr>
        </p:nvSpPr>
        <p:spPr>
          <a:xfrm>
            <a:off x="685800" y="539496"/>
            <a:ext cx="10515600" cy="530352"/>
          </a:xfrm>
        </p:spPr>
        <p:txBody>
          <a:bodyPr>
            <a:noAutofit/>
          </a:bodyPr>
          <a:lstStyle/>
          <a:p>
            <a:r>
              <a:rPr lang="en-US" sz="2800" dirty="0"/>
              <a:t>TFC Membranes Are Compatible with Chloramine</a:t>
            </a:r>
            <a:br>
              <a:rPr lang="en-US" sz="2800" dirty="0"/>
            </a:br>
            <a:r>
              <a:rPr lang="en-US" sz="2800" dirty="0"/>
              <a:t>But Inconsistencies Exist in Supplier Warranties</a:t>
            </a:r>
          </a:p>
        </p:txBody>
      </p:sp>
      <p:sp>
        <p:nvSpPr>
          <p:cNvPr id="6" name="TextBox 5"/>
          <p:cNvSpPr txBox="1"/>
          <p:nvPr/>
        </p:nvSpPr>
        <p:spPr>
          <a:xfrm>
            <a:off x="1476376" y="4591050"/>
            <a:ext cx="9974590" cy="1015663"/>
          </a:xfrm>
          <a:prstGeom prst="rect">
            <a:avLst/>
          </a:prstGeom>
        </p:spPr>
        <p:txBody>
          <a:bodyPr wrap="none" rtlCol="0">
            <a:spAutoFit/>
          </a:bodyPr>
          <a:lstStyle/>
          <a:p>
            <a:pPr marL="342900" indent="-342900">
              <a:spcBef>
                <a:spcPct val="0"/>
              </a:spcBef>
              <a:buFont typeface="Arial" panose="020B0604020202020204" pitchFamily="34" charset="0"/>
              <a:buChar char="–"/>
            </a:pPr>
            <a:r>
              <a:rPr lang="en-US" sz="2000" dirty="0">
                <a:latin typeface="Arial" panose="020B0604020202020204" pitchFamily="34" charset="0"/>
                <a:ea typeface="+mj-ea"/>
                <a:cs typeface="Arial" panose="020B0604020202020204" pitchFamily="34" charset="0"/>
              </a:rPr>
              <a:t>Different vendors have different levels of experience with chloramine</a:t>
            </a:r>
          </a:p>
          <a:p>
            <a:pPr marL="342900" indent="-342900">
              <a:spcBef>
                <a:spcPct val="0"/>
              </a:spcBef>
              <a:buFont typeface="Arial" panose="020B0604020202020204" pitchFamily="34" charset="0"/>
              <a:buChar char="–"/>
            </a:pPr>
            <a:r>
              <a:rPr lang="en-US" sz="2000" dirty="0">
                <a:latin typeface="Arial" panose="020B0604020202020204" pitchFamily="34" charset="0"/>
                <a:ea typeface="+mj-ea"/>
                <a:cs typeface="Arial" panose="020B0604020202020204" pitchFamily="34" charset="0"/>
              </a:rPr>
              <a:t>Different membrane elements have different surface membrane coating thicknesses</a:t>
            </a:r>
          </a:p>
          <a:p>
            <a:pPr marL="342900" indent="-342900">
              <a:spcBef>
                <a:spcPct val="0"/>
              </a:spcBef>
              <a:buFont typeface="Arial" panose="020B0604020202020204" pitchFamily="34" charset="0"/>
              <a:buChar char="–"/>
            </a:pPr>
            <a:r>
              <a:rPr lang="en-US" sz="2000" dirty="0">
                <a:latin typeface="Arial" panose="020B0604020202020204" pitchFamily="34" charset="0"/>
                <a:ea typeface="+mj-ea"/>
                <a:cs typeface="Arial" panose="020B0604020202020204" pitchFamily="34" charset="0"/>
              </a:rPr>
              <a:t>Different warranty requirements (e.g. tighter quality specification)</a:t>
            </a:r>
          </a:p>
        </p:txBody>
      </p:sp>
    </p:spTree>
    <p:extLst>
      <p:ext uri="{BB962C8B-B14F-4D97-AF65-F5344CB8AC3E}">
        <p14:creationId xmlns:p14="http://schemas.microsoft.com/office/powerpoint/2010/main" val="4192798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79243" cy="533400"/>
          </a:xfrm>
        </p:spPr>
        <p:txBody>
          <a:bodyPr/>
          <a:lstStyle/>
          <a:p>
            <a:r>
              <a:rPr lang="en-US" sz="2800" dirty="0"/>
              <a:t>How </a:t>
            </a:r>
            <a:r>
              <a:rPr lang="en-US" sz="2800" dirty="0" smtClean="0"/>
              <a:t>Much </a:t>
            </a:r>
            <a:r>
              <a:rPr lang="en-US" sz="2800" dirty="0"/>
              <a:t>is </a:t>
            </a:r>
            <a:r>
              <a:rPr lang="en-US" sz="2800" dirty="0" smtClean="0"/>
              <a:t>Enough</a:t>
            </a:r>
            <a:r>
              <a:rPr lang="en-US" sz="2800" dirty="0"/>
              <a:t>?</a:t>
            </a:r>
          </a:p>
        </p:txBody>
      </p:sp>
      <p:sp>
        <p:nvSpPr>
          <p:cNvPr id="2" name="Text Placeholder 1"/>
          <p:cNvSpPr>
            <a:spLocks noGrp="1"/>
          </p:cNvSpPr>
          <p:nvPr>
            <p:ph type="body" sz="quarter" idx="11"/>
          </p:nvPr>
        </p:nvSpPr>
        <p:spPr>
          <a:xfrm>
            <a:off x="930443" y="1600199"/>
            <a:ext cx="4509775" cy="2574985"/>
          </a:xfrm>
          <a:solidFill>
            <a:schemeClr val="accent2"/>
          </a:solidFill>
        </p:spPr>
        <p:txBody>
          <a:bodyPr>
            <a:noAutofit/>
          </a:bodyPr>
          <a:lstStyle/>
          <a:p>
            <a:pPr marL="0" indent="0">
              <a:buNone/>
            </a:pPr>
            <a:r>
              <a:rPr lang="en-US" sz="2000" dirty="0"/>
              <a:t>We must balance the amount of chloramine allowable to prevent significant membrane damage while also providing sufficient to minimize biological growth.</a:t>
            </a:r>
            <a:br>
              <a:rPr lang="en-US" sz="2000" dirty="0"/>
            </a:br>
            <a:endParaRPr lang="en-US" sz="2000" dirty="0"/>
          </a:p>
          <a:p>
            <a:pPr marL="0" indent="0">
              <a:buNone/>
            </a:pPr>
            <a:r>
              <a:rPr lang="en-US" sz="2000" dirty="0"/>
              <a:t>Too little (&lt; 3 mg/L) chloramine will not be effective.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59378" y="1027906"/>
            <a:ext cx="5126667" cy="4630247"/>
          </a:xfrm>
          <a:prstGeom prst="rect">
            <a:avLst/>
          </a:prstGeom>
          <a:ln>
            <a:solidFill>
              <a:schemeClr val="tx1"/>
            </a:solidFill>
          </a:ln>
        </p:spPr>
      </p:pic>
      <p:sp>
        <p:nvSpPr>
          <p:cNvPr id="6" name="TextBox 5"/>
          <p:cNvSpPr txBox="1"/>
          <p:nvPr/>
        </p:nvSpPr>
        <p:spPr>
          <a:xfrm>
            <a:off x="6433004" y="5809404"/>
            <a:ext cx="2861553" cy="276999"/>
          </a:xfrm>
          <a:prstGeom prst="rect">
            <a:avLst/>
          </a:prstGeom>
        </p:spPr>
        <p:txBody>
          <a:bodyPr wrap="none" rtlCol="0">
            <a:spAutoFit/>
          </a:bodyPr>
          <a:lstStyle/>
          <a:p>
            <a:pPr>
              <a:spcBef>
                <a:spcPct val="0"/>
              </a:spcBef>
            </a:pPr>
            <a:r>
              <a:rPr lang="en-US" sz="1200" dirty="0" err="1">
                <a:latin typeface="Arial" panose="020B0604020202020204" pitchFamily="34" charset="0"/>
                <a:ea typeface="+mj-ea"/>
                <a:cs typeface="Arial" panose="020B0604020202020204" pitchFamily="34" charset="0"/>
              </a:rPr>
              <a:t>McVay</a:t>
            </a:r>
            <a:r>
              <a:rPr lang="en-US" sz="1200" dirty="0">
                <a:latin typeface="Arial" panose="020B0604020202020204" pitchFamily="34" charset="0"/>
                <a:ea typeface="+mj-ea"/>
                <a:cs typeface="Arial" panose="020B0604020202020204" pitchFamily="34" charset="0"/>
              </a:rPr>
              <a:t>, Florida Rural Water Association</a:t>
            </a:r>
          </a:p>
        </p:txBody>
      </p:sp>
    </p:spTree>
    <p:extLst>
      <p:ext uri="{BB962C8B-B14F-4D97-AF65-F5344CB8AC3E}">
        <p14:creationId xmlns:p14="http://schemas.microsoft.com/office/powerpoint/2010/main" val="673136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3025" y="805185"/>
            <a:ext cx="6372225" cy="3270126"/>
          </a:xfrm>
        </p:spPr>
        <p:txBody>
          <a:bodyPr/>
          <a:lstStyle/>
          <a:p>
            <a:r>
              <a:rPr lang="en-US" b="0" dirty="0" smtClean="0">
                <a:latin typeface="Arial" panose="020B0604020202020204" pitchFamily="34" charset="0"/>
                <a:cs typeface="Arial" panose="020B0604020202020204" pitchFamily="34" charset="0"/>
              </a:rPr>
              <a:t>Managing the Chloramine Dose</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6330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4" descr="C:\Users\bstanford\OneDrive - Hazen and Sawyer, P.C-\00 Projects\2014\WateReuse-13-03 CCPs for DPR\CCP Monitoring\20023-001-001 RO UVAOP.png"/>
          <p:cNvPicPr>
            <a:picLocks/>
          </p:cNvPicPr>
          <p:nvPr/>
        </p:nvPicPr>
        <p:blipFill rotWithShape="1">
          <a:blip r:embed="rId2" cstate="email">
            <a:extLst>
              <a:ext uri="{28A0092B-C50C-407E-A947-70E740481C1C}">
                <a14:useLocalDpi xmlns:a14="http://schemas.microsoft.com/office/drawing/2010/main"/>
              </a:ext>
            </a:extLst>
          </a:blip>
          <a:srcRect/>
          <a:stretch/>
        </p:blipFill>
        <p:spPr bwMode="auto">
          <a:xfrm>
            <a:off x="4931142" y="4353059"/>
            <a:ext cx="6971988" cy="1983347"/>
          </a:xfrm>
          <a:prstGeom prst="rect">
            <a:avLst/>
          </a:prstGeom>
          <a:noFill/>
          <a:ln>
            <a:noFill/>
          </a:ln>
        </p:spPr>
      </p:pic>
      <p:sp>
        <p:nvSpPr>
          <p:cNvPr id="2" name="Title 1"/>
          <p:cNvSpPr>
            <a:spLocks noGrp="1"/>
          </p:cNvSpPr>
          <p:nvPr>
            <p:ph type="title"/>
          </p:nvPr>
        </p:nvSpPr>
        <p:spPr>
          <a:xfrm>
            <a:off x="685800" y="541964"/>
            <a:ext cx="10379243" cy="533400"/>
          </a:xfrm>
        </p:spPr>
        <p:txBody>
          <a:bodyPr/>
          <a:lstStyle/>
          <a:p>
            <a:r>
              <a:rPr lang="en-US" sz="2800" dirty="0"/>
              <a:t>Log Removal Credit (LRV, US Basis) Summed Across Multiple Barriers (Maximum Creditable)</a:t>
            </a:r>
          </a:p>
        </p:txBody>
      </p:sp>
      <p:pic>
        <p:nvPicPr>
          <p:cNvPr id="5" name="Content Placeholder 4" descr="C:\Users\bstanford\OneDrive - Hazen and Sawyer, P.C-\00 Projects\2014\WateReuse-13-03 CCPs for DPR\CCP Monitoring\20023-001-001 RO UVAOP.png"/>
          <p:cNvPicPr>
            <a:picLocks noGrp="1"/>
          </p:cNvPicPr>
          <p:nvPr>
            <p:ph sz="quarter" idx="4294967295"/>
          </p:nvPr>
        </p:nvPicPr>
        <p:blipFill rotWithShape="1">
          <a:blip r:embed="rId3" cstate="email">
            <a:extLst>
              <a:ext uri="{28A0092B-C50C-407E-A947-70E740481C1C}">
                <a14:useLocalDpi xmlns:a14="http://schemas.microsoft.com/office/drawing/2010/main"/>
              </a:ext>
            </a:extLst>
          </a:blip>
          <a:srcRect/>
          <a:stretch/>
        </p:blipFill>
        <p:spPr bwMode="auto">
          <a:xfrm>
            <a:off x="1050984" y="3160882"/>
            <a:ext cx="5748495" cy="1817683"/>
          </a:xfrm>
          <a:prstGeom prst="rect">
            <a:avLst/>
          </a:prstGeom>
          <a:noFill/>
          <a:ln>
            <a:noFill/>
          </a:ln>
        </p:spPr>
      </p:pic>
      <p:graphicFrame>
        <p:nvGraphicFramePr>
          <p:cNvPr id="6" name="Table 5"/>
          <p:cNvGraphicFramePr>
            <a:graphicFrameLocks noGrp="1"/>
          </p:cNvGraphicFramePr>
          <p:nvPr>
            <p:extLst>
              <p:ext uri="{D42A27DB-BD31-4B8C-83A1-F6EECF244321}">
                <p14:modId xmlns:p14="http://schemas.microsoft.com/office/powerpoint/2010/main" val="204596271"/>
              </p:ext>
            </p:extLst>
          </p:nvPr>
        </p:nvGraphicFramePr>
        <p:xfrm>
          <a:off x="1895092" y="1468706"/>
          <a:ext cx="8417857" cy="1609344"/>
        </p:xfrm>
        <a:graphic>
          <a:graphicData uri="http://schemas.openxmlformats.org/drawingml/2006/table">
            <a:tbl>
              <a:tblPr firstRow="1" bandRow="1">
                <a:tableStyleId>{5A111915-BE36-4E01-A7E5-04B1672EAD32}</a:tableStyleId>
              </a:tblPr>
              <a:tblGrid>
                <a:gridCol w="1202551">
                  <a:extLst>
                    <a:ext uri="{9D8B030D-6E8A-4147-A177-3AD203B41FA5}">
                      <a16:colId xmlns:a16="http://schemas.microsoft.com/office/drawing/2014/main" val="20000"/>
                    </a:ext>
                  </a:extLst>
                </a:gridCol>
                <a:gridCol w="1202551">
                  <a:extLst>
                    <a:ext uri="{9D8B030D-6E8A-4147-A177-3AD203B41FA5}">
                      <a16:colId xmlns:a16="http://schemas.microsoft.com/office/drawing/2014/main" val="20001"/>
                    </a:ext>
                  </a:extLst>
                </a:gridCol>
                <a:gridCol w="1202551">
                  <a:extLst>
                    <a:ext uri="{9D8B030D-6E8A-4147-A177-3AD203B41FA5}">
                      <a16:colId xmlns:a16="http://schemas.microsoft.com/office/drawing/2014/main" val="20002"/>
                    </a:ext>
                  </a:extLst>
                </a:gridCol>
                <a:gridCol w="1202551">
                  <a:extLst>
                    <a:ext uri="{9D8B030D-6E8A-4147-A177-3AD203B41FA5}">
                      <a16:colId xmlns:a16="http://schemas.microsoft.com/office/drawing/2014/main" val="20003"/>
                    </a:ext>
                  </a:extLst>
                </a:gridCol>
                <a:gridCol w="1202551">
                  <a:extLst>
                    <a:ext uri="{9D8B030D-6E8A-4147-A177-3AD203B41FA5}">
                      <a16:colId xmlns:a16="http://schemas.microsoft.com/office/drawing/2014/main" val="20004"/>
                    </a:ext>
                  </a:extLst>
                </a:gridCol>
                <a:gridCol w="1202551">
                  <a:extLst>
                    <a:ext uri="{9D8B030D-6E8A-4147-A177-3AD203B41FA5}">
                      <a16:colId xmlns:a16="http://schemas.microsoft.com/office/drawing/2014/main" val="20005"/>
                    </a:ext>
                  </a:extLst>
                </a:gridCol>
                <a:gridCol w="1202551">
                  <a:extLst>
                    <a:ext uri="{9D8B030D-6E8A-4147-A177-3AD203B41FA5}">
                      <a16:colId xmlns:a16="http://schemas.microsoft.com/office/drawing/2014/main" val="20006"/>
                    </a:ext>
                  </a:extLst>
                </a:gridCol>
              </a:tblGrid>
              <a:tr h="402336">
                <a:tc>
                  <a:txBody>
                    <a:bodyPr/>
                    <a:lstStyle/>
                    <a:p>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a:t>ClNH</a:t>
                      </a:r>
                      <a:r>
                        <a:rPr lang="en-US" sz="2000" baseline="-25000" dirty="0"/>
                        <a:t>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MF</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RO</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UV/AOP</a:t>
                      </a:r>
                      <a:endParaRPr lang="en-US" sz="2000" dirty="0">
                        <a:latin typeface="Arial" panose="020B0604020202020204" pitchFamily="34" charset="0"/>
                        <a:cs typeface="Arial" panose="020B0604020202020204" pitchFamily="34"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dirty="0"/>
                        <a:t>Cl</a:t>
                      </a:r>
                      <a:r>
                        <a:rPr lang="en-US" sz="2000" baseline="-25000" dirty="0"/>
                        <a:t>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Total</a:t>
                      </a:r>
                      <a:endParaRPr lang="en-US" sz="20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402336">
                <a:tc>
                  <a:txBody>
                    <a:bodyPr/>
                    <a:lstStyle/>
                    <a:p>
                      <a:r>
                        <a:rPr lang="en-US" sz="2000" dirty="0"/>
                        <a:t>Virus</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6</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4</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12</a:t>
                      </a:r>
                      <a:endParaRPr lang="en-US" sz="20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402336">
                <a:tc>
                  <a:txBody>
                    <a:bodyPr/>
                    <a:lstStyle/>
                    <a:p>
                      <a:r>
                        <a:rPr lang="en-US" sz="2000" dirty="0"/>
                        <a:t>Crypto</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4</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6</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12</a:t>
                      </a:r>
                      <a:endParaRPr lang="en-US" sz="20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402336">
                <a:tc>
                  <a:txBody>
                    <a:bodyPr/>
                    <a:lstStyle/>
                    <a:p>
                      <a:r>
                        <a:rPr lang="en-US" sz="2000" dirty="0"/>
                        <a:t>Giardia</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4</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6</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3</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15</a:t>
                      </a:r>
                      <a:endParaRPr lang="en-US" sz="20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4192135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85800" y="541964"/>
            <a:ext cx="10338919" cy="533400"/>
          </a:xfrm>
        </p:spPr>
        <p:txBody>
          <a:bodyPr/>
          <a:lstStyle/>
          <a:p>
            <a:pPr eaLnBrk="1" hangingPunct="1"/>
            <a:r>
              <a:rPr lang="en-US" dirty="0"/>
              <a:t>Chloramines</a:t>
            </a:r>
          </a:p>
        </p:txBody>
      </p:sp>
      <p:sp>
        <p:nvSpPr>
          <p:cNvPr id="21507" name="Content Placeholder 2"/>
          <p:cNvSpPr>
            <a:spLocks noGrp="1"/>
          </p:cNvSpPr>
          <p:nvPr>
            <p:ph type="body" sz="quarter" idx="10"/>
          </p:nvPr>
        </p:nvSpPr>
        <p:spPr/>
        <p:txBody>
          <a:bodyPr>
            <a:normAutofit/>
          </a:bodyPr>
          <a:lstStyle/>
          <a:p>
            <a:pPr eaLnBrk="1" hangingPunct="1"/>
            <a:r>
              <a:rPr lang="en-US" dirty="0"/>
              <a:t>Formed by combining ammonia and free chlorine</a:t>
            </a:r>
          </a:p>
          <a:p>
            <a:pPr lvl="1" eaLnBrk="1" hangingPunct="1"/>
            <a:r>
              <a:rPr lang="en-US" sz="2000" dirty="0"/>
              <a:t>NH</a:t>
            </a:r>
            <a:r>
              <a:rPr lang="en-US" sz="2000" baseline="-25000" dirty="0"/>
              <a:t>3</a:t>
            </a:r>
            <a:r>
              <a:rPr lang="en-US" sz="2000" dirty="0"/>
              <a:t> + </a:t>
            </a:r>
            <a:r>
              <a:rPr lang="en-US" sz="2000" dirty="0" err="1"/>
              <a:t>HOCl</a:t>
            </a:r>
            <a:r>
              <a:rPr lang="en-US" sz="2000" dirty="0"/>
              <a:t> </a:t>
            </a:r>
            <a:r>
              <a:rPr lang="en-US" sz="2000" dirty="0">
                <a:sym typeface="Wingdings" pitchFamily="2" charset="2"/>
              </a:rPr>
              <a:t> H</a:t>
            </a:r>
            <a:r>
              <a:rPr lang="en-US" sz="2000" baseline="-25000" dirty="0">
                <a:sym typeface="Wingdings" pitchFamily="2" charset="2"/>
              </a:rPr>
              <a:t>2</a:t>
            </a:r>
            <a:r>
              <a:rPr lang="en-US" sz="2000" dirty="0">
                <a:sym typeface="Wingdings" pitchFamily="2" charset="2"/>
              </a:rPr>
              <a:t>O + NH</a:t>
            </a:r>
            <a:r>
              <a:rPr lang="en-US" sz="2000" baseline="-25000" dirty="0">
                <a:sym typeface="Wingdings" pitchFamily="2" charset="2"/>
              </a:rPr>
              <a:t>2</a:t>
            </a:r>
            <a:r>
              <a:rPr lang="en-US" sz="2000" dirty="0">
                <a:sym typeface="Wingdings" pitchFamily="2" charset="2"/>
              </a:rPr>
              <a:t>Cl	      (monochloramine)</a:t>
            </a:r>
          </a:p>
          <a:p>
            <a:pPr lvl="1" eaLnBrk="1" hangingPunct="1"/>
            <a:r>
              <a:rPr lang="en-US" sz="2000" dirty="0">
                <a:sym typeface="Wingdings" pitchFamily="2" charset="2"/>
              </a:rPr>
              <a:t>NH</a:t>
            </a:r>
            <a:r>
              <a:rPr lang="en-US" sz="2000" baseline="-25000" dirty="0">
                <a:sym typeface="Wingdings" pitchFamily="2" charset="2"/>
              </a:rPr>
              <a:t>2</a:t>
            </a:r>
            <a:r>
              <a:rPr lang="en-US" sz="2000" dirty="0">
                <a:sym typeface="Wingdings" pitchFamily="2" charset="2"/>
              </a:rPr>
              <a:t>Cl + HOCl  H</a:t>
            </a:r>
            <a:r>
              <a:rPr lang="en-US" sz="2000" baseline="-25000" dirty="0">
                <a:sym typeface="Wingdings" pitchFamily="2" charset="2"/>
              </a:rPr>
              <a:t>2</a:t>
            </a:r>
            <a:r>
              <a:rPr lang="en-US" sz="2000" dirty="0">
                <a:sym typeface="Wingdings" pitchFamily="2" charset="2"/>
              </a:rPr>
              <a:t>O + NHCl</a:t>
            </a:r>
            <a:r>
              <a:rPr lang="en-US" sz="2000" baseline="-25000" dirty="0">
                <a:sym typeface="Wingdings" pitchFamily="2" charset="2"/>
              </a:rPr>
              <a:t>2		</a:t>
            </a:r>
            <a:r>
              <a:rPr lang="en-US" sz="2000" dirty="0">
                <a:sym typeface="Wingdings" pitchFamily="2" charset="2"/>
              </a:rPr>
              <a:t>(dichloramine)</a:t>
            </a:r>
            <a:endParaRPr lang="en-US" sz="2000" baseline="-25000" dirty="0">
              <a:sym typeface="Wingdings" pitchFamily="2" charset="2"/>
            </a:endParaRPr>
          </a:p>
          <a:p>
            <a:pPr lvl="1" eaLnBrk="1" hangingPunct="1"/>
            <a:r>
              <a:rPr lang="en-US" sz="2000" dirty="0">
                <a:sym typeface="Wingdings" pitchFamily="2" charset="2"/>
              </a:rPr>
              <a:t>NHCl</a:t>
            </a:r>
            <a:r>
              <a:rPr lang="en-US" sz="2000" baseline="-25000" dirty="0">
                <a:sym typeface="Wingdings" pitchFamily="2" charset="2"/>
              </a:rPr>
              <a:t>2</a:t>
            </a:r>
            <a:r>
              <a:rPr lang="en-US" sz="2000" dirty="0">
                <a:sym typeface="Wingdings" pitchFamily="2" charset="2"/>
              </a:rPr>
              <a:t> + </a:t>
            </a:r>
            <a:r>
              <a:rPr lang="en-US" sz="2000" dirty="0" err="1">
                <a:sym typeface="Wingdings" pitchFamily="2" charset="2"/>
              </a:rPr>
              <a:t>HOCl</a:t>
            </a:r>
            <a:r>
              <a:rPr lang="en-US" sz="2000" dirty="0">
                <a:sym typeface="Wingdings" pitchFamily="2" charset="2"/>
              </a:rPr>
              <a:t>  H</a:t>
            </a:r>
            <a:r>
              <a:rPr lang="en-US" sz="2000" baseline="-25000" dirty="0">
                <a:sym typeface="Wingdings" pitchFamily="2" charset="2"/>
              </a:rPr>
              <a:t>2</a:t>
            </a:r>
            <a:r>
              <a:rPr lang="en-US" sz="2000" dirty="0">
                <a:sym typeface="Wingdings" pitchFamily="2" charset="2"/>
              </a:rPr>
              <a:t>O + NCl</a:t>
            </a:r>
            <a:r>
              <a:rPr lang="en-US" sz="2000" baseline="-25000" dirty="0">
                <a:sym typeface="Wingdings" pitchFamily="2" charset="2"/>
              </a:rPr>
              <a:t>3</a:t>
            </a:r>
            <a:r>
              <a:rPr lang="en-US" sz="2000" dirty="0">
                <a:sym typeface="Wingdings" pitchFamily="2" charset="2"/>
              </a:rPr>
              <a:t> 		(</a:t>
            </a:r>
            <a:r>
              <a:rPr lang="en-US" sz="2000" dirty="0" err="1">
                <a:sym typeface="Wingdings" pitchFamily="2" charset="2"/>
              </a:rPr>
              <a:t>trichloramine</a:t>
            </a:r>
            <a:r>
              <a:rPr lang="en-US" sz="2000" dirty="0">
                <a:sym typeface="Wingdings" pitchFamily="2" charset="2"/>
              </a:rPr>
              <a:t>)</a:t>
            </a:r>
          </a:p>
          <a:p>
            <a:pPr eaLnBrk="1" hangingPunct="1"/>
            <a:r>
              <a:rPr lang="en-US" dirty="0">
                <a:sym typeface="Wingdings" pitchFamily="2" charset="2"/>
              </a:rPr>
              <a:t>Monochloramine predominant at pH &gt; 7</a:t>
            </a:r>
          </a:p>
          <a:p>
            <a:pPr lvl="1" eaLnBrk="1" hangingPunct="1"/>
            <a:r>
              <a:rPr lang="en-US" dirty="0"/>
              <a:t>Most favorable conditions</a:t>
            </a:r>
          </a:p>
          <a:p>
            <a:pPr lvl="2" eaLnBrk="1" hangingPunct="1"/>
            <a:r>
              <a:rPr lang="en-US" sz="1800" dirty="0"/>
              <a:t>pH range of 7.5 to 9.3</a:t>
            </a:r>
          </a:p>
          <a:p>
            <a:pPr lvl="2" eaLnBrk="1" hangingPunct="1"/>
            <a:r>
              <a:rPr lang="en-US" sz="1800" dirty="0" err="1"/>
              <a:t>Chlorine:Ammonia</a:t>
            </a:r>
            <a:r>
              <a:rPr lang="en-US" sz="1800" dirty="0"/>
              <a:t> ratio 3:1 to 4:1</a:t>
            </a:r>
            <a:endParaRPr lang="en-US" dirty="0"/>
          </a:p>
          <a:p>
            <a:pPr eaLnBrk="1" hangingPunct="1"/>
            <a:r>
              <a:rPr lang="en-US" dirty="0"/>
              <a:t>Much weaker disinfectant than </a:t>
            </a:r>
            <a:r>
              <a:rPr lang="en-US" dirty="0" err="1"/>
              <a:t>HOCl</a:t>
            </a:r>
            <a:r>
              <a:rPr lang="en-US" dirty="0"/>
              <a:t> (or </a:t>
            </a:r>
            <a:r>
              <a:rPr lang="en-US" dirty="0" err="1"/>
              <a:t>OCl</a:t>
            </a:r>
            <a:r>
              <a:rPr lang="en-US" baseline="30000" dirty="0"/>
              <a:t>-</a:t>
            </a:r>
            <a:r>
              <a:rPr lang="en-US" dirty="0"/>
              <a:t>)</a:t>
            </a:r>
            <a:endParaRPr lang="en-US" baseline="-25000" dirty="0"/>
          </a:p>
        </p:txBody>
      </p:sp>
    </p:spTree>
    <p:extLst>
      <p:ext uri="{BB962C8B-B14F-4D97-AF65-F5344CB8AC3E}">
        <p14:creationId xmlns:p14="http://schemas.microsoft.com/office/powerpoint/2010/main" val="11283755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rrowheads="1"/>
          </p:cNvSpPr>
          <p:nvPr>
            <p:ph type="title"/>
          </p:nvPr>
        </p:nvSpPr>
        <p:spPr>
          <a:xfrm>
            <a:off x="685800" y="541964"/>
            <a:ext cx="10338919" cy="533400"/>
          </a:xfrm>
        </p:spPr>
        <p:txBody>
          <a:bodyPr>
            <a:noAutofit/>
          </a:bodyPr>
          <a:lstStyle/>
          <a:p>
            <a:pPr eaLnBrk="1" hangingPunct="1">
              <a:defRPr/>
            </a:pPr>
            <a:r>
              <a:rPr lang="en-US" dirty="0"/>
              <a:t>Breakpoint Chlorination: Residual Doesn’t Indicate </a:t>
            </a:r>
            <a:r>
              <a:rPr lang="en-US" dirty="0" smtClean="0"/>
              <a:t>if</a:t>
            </a:r>
            <a:br>
              <a:rPr lang="en-US" dirty="0" smtClean="0"/>
            </a:br>
            <a:r>
              <a:rPr lang="en-US" dirty="0" smtClean="0"/>
              <a:t>Mono </a:t>
            </a:r>
            <a:r>
              <a:rPr lang="en-US" dirty="0"/>
              <a:t>or Dichloramine</a:t>
            </a:r>
          </a:p>
        </p:txBody>
      </p:sp>
      <p:sp>
        <p:nvSpPr>
          <p:cNvPr id="73731" name="Rectangle 3"/>
          <p:cNvSpPr>
            <a:spLocks noGrp="1" noChangeArrowheads="1"/>
          </p:cNvSpPr>
          <p:nvPr>
            <p:ph type="body" sz="quarter" idx="10"/>
          </p:nvPr>
        </p:nvSpPr>
        <p:spPr>
          <a:xfrm>
            <a:off x="928099" y="1474307"/>
            <a:ext cx="10363200" cy="4375150"/>
          </a:xfrm>
        </p:spPr>
        <p:txBody>
          <a:bodyPr/>
          <a:lstStyle/>
          <a:p>
            <a:pPr marL="0" indent="0">
              <a:buNone/>
            </a:pPr>
            <a:r>
              <a:rPr lang="en-US" sz="2000" dirty="0"/>
              <a:t>Want to target a chlorine to ammonia ratio of 4:1 </a:t>
            </a:r>
          </a:p>
        </p:txBody>
      </p:sp>
      <p:pic>
        <p:nvPicPr>
          <p:cNvPr id="6" name="Picture 7" descr="fig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92102" y="2065361"/>
            <a:ext cx="7892412" cy="4183039"/>
          </a:xfrm>
          <a:prstGeom prst="rect">
            <a:avLst/>
          </a:prstGeom>
          <a:noFill/>
          <a:ln w="9525">
            <a:noFill/>
            <a:miter lim="800000"/>
            <a:headEnd/>
            <a:tailEnd/>
          </a:ln>
        </p:spPr>
      </p:pic>
      <p:sp>
        <p:nvSpPr>
          <p:cNvPr id="8" name="Oval 7"/>
          <p:cNvSpPr/>
          <p:nvPr/>
        </p:nvSpPr>
        <p:spPr>
          <a:xfrm>
            <a:off x="4196635" y="3205994"/>
            <a:ext cx="786149" cy="70968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3961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6" descr="K:\PROFDEV\MarkBishop\Ammonia Feed\fig5.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44136" y="2516977"/>
            <a:ext cx="3834232" cy="3821502"/>
          </a:xfrm>
          <a:prstGeom prst="rect">
            <a:avLst/>
          </a:prstGeom>
          <a:noFill/>
          <a:ln w="9525">
            <a:noFill/>
            <a:miter lim="800000"/>
            <a:headEnd/>
            <a:tailEnd/>
          </a:ln>
        </p:spPr>
      </p:pic>
      <p:sp>
        <p:nvSpPr>
          <p:cNvPr id="8" name="Title 7"/>
          <p:cNvSpPr>
            <a:spLocks noGrp="1"/>
          </p:cNvSpPr>
          <p:nvPr>
            <p:ph type="title"/>
          </p:nvPr>
        </p:nvSpPr>
        <p:spPr>
          <a:xfrm>
            <a:off x="685800" y="541964"/>
            <a:ext cx="10338919" cy="533400"/>
          </a:xfrm>
        </p:spPr>
        <p:txBody>
          <a:bodyPr>
            <a:noAutofit/>
          </a:bodyPr>
          <a:lstStyle/>
          <a:p>
            <a:pPr>
              <a:defRPr/>
            </a:pPr>
            <a:r>
              <a:rPr lang="en-US" dirty="0"/>
              <a:t>Distribution of Chloramine </a:t>
            </a:r>
            <a:r>
              <a:rPr lang="en-US" dirty="0" smtClean="0"/>
              <a:t>Species </a:t>
            </a:r>
            <a:r>
              <a:rPr lang="en-US" dirty="0"/>
              <a:t>with pH </a:t>
            </a:r>
          </a:p>
        </p:txBody>
      </p:sp>
      <p:sp>
        <p:nvSpPr>
          <p:cNvPr id="9" name="Content Placeholder 8"/>
          <p:cNvSpPr>
            <a:spLocks noGrp="1"/>
          </p:cNvSpPr>
          <p:nvPr>
            <p:ph type="body" sz="quarter" idx="10"/>
          </p:nvPr>
        </p:nvSpPr>
        <p:spPr>
          <a:xfrm>
            <a:off x="903818" y="1311328"/>
            <a:ext cx="10363200" cy="4375150"/>
          </a:xfrm>
        </p:spPr>
        <p:txBody>
          <a:bodyPr>
            <a:noAutofit/>
          </a:bodyPr>
          <a:lstStyle/>
          <a:p>
            <a:pPr marL="0" indent="0" algn="ctr">
              <a:buNone/>
            </a:pPr>
            <a:r>
              <a:rPr lang="en-US" sz="2400" dirty="0"/>
              <a:t>(2.5mg/Chlorine; 0.5 mg/L ammonia-nitrogen: temperature 25</a:t>
            </a:r>
            <a:r>
              <a:rPr lang="en-US" sz="2400" baseline="30000" dirty="0"/>
              <a:t>O</a:t>
            </a:r>
            <a:r>
              <a:rPr lang="en-US" sz="2400" dirty="0"/>
              <a:t>C; contact time 2 hours)</a:t>
            </a:r>
          </a:p>
        </p:txBody>
      </p:sp>
      <p:sp>
        <p:nvSpPr>
          <p:cNvPr id="5" name="Rectangle 4"/>
          <p:cNvSpPr/>
          <p:nvPr/>
        </p:nvSpPr>
        <p:spPr>
          <a:xfrm>
            <a:off x="6525857" y="2281013"/>
            <a:ext cx="735962" cy="3541938"/>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261819" y="2015327"/>
            <a:ext cx="1511996" cy="50165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Typical RO Feed pH</a:t>
            </a:r>
          </a:p>
        </p:txBody>
      </p:sp>
      <p:sp>
        <p:nvSpPr>
          <p:cNvPr id="7" name="Rectangle 6"/>
          <p:cNvSpPr/>
          <p:nvPr/>
        </p:nvSpPr>
        <p:spPr>
          <a:xfrm>
            <a:off x="6119765" y="2587636"/>
            <a:ext cx="774073" cy="3600941"/>
          </a:xfrm>
          <a:prstGeom prst="rect">
            <a:avLst/>
          </a:prstGeom>
          <a:solidFill>
            <a:schemeClr val="accent4">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840554" y="6025169"/>
            <a:ext cx="3060159" cy="319197"/>
          </a:xfrm>
          <a:prstGeom prst="rect">
            <a:avLst/>
          </a:prstGeom>
          <a:solidFill>
            <a:schemeClr val="accent4">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Typical RO Permeate</a:t>
            </a:r>
          </a:p>
        </p:txBody>
      </p:sp>
      <p:sp>
        <p:nvSpPr>
          <p:cNvPr id="11" name="Content Placeholder 1"/>
          <p:cNvSpPr txBox="1">
            <a:spLocks/>
          </p:cNvSpPr>
          <p:nvPr/>
        </p:nvSpPr>
        <p:spPr>
          <a:xfrm>
            <a:off x="655485" y="2266152"/>
            <a:ext cx="3183089" cy="4430713"/>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Driver for low pH is scaling control</a:t>
            </a:r>
          </a:p>
          <a:p>
            <a:r>
              <a:rPr lang="en-US" sz="2400" dirty="0">
                <a:latin typeface="Arial" panose="020B0604020202020204" pitchFamily="34" charset="0"/>
                <a:cs typeface="Arial" panose="020B0604020202020204" pitchFamily="34" charset="0"/>
              </a:rPr>
              <a:t>Lower pH may lead to dichloramine formation</a:t>
            </a:r>
          </a:p>
          <a:p>
            <a:r>
              <a:rPr lang="en-US" sz="2400" dirty="0">
                <a:latin typeface="Arial" panose="020B0604020202020204" pitchFamily="34" charset="0"/>
                <a:cs typeface="Arial" panose="020B0604020202020204" pitchFamily="34" charset="0"/>
              </a:rPr>
              <a:t>Dichloramine is stronger oxidant</a:t>
            </a:r>
          </a:p>
          <a:p>
            <a:pPr lvl="1"/>
            <a:r>
              <a:rPr lang="en-US" sz="2000" dirty="0">
                <a:latin typeface="Arial" panose="020B0604020202020204" pitchFamily="34" charset="0"/>
                <a:cs typeface="Arial" panose="020B0604020202020204" pitchFamily="34" charset="0"/>
              </a:rPr>
              <a:t>May also form DBPs such as NDMA</a:t>
            </a:r>
          </a:p>
        </p:txBody>
      </p:sp>
    </p:spTree>
    <p:extLst>
      <p:ext uri="{BB962C8B-B14F-4D97-AF65-F5344CB8AC3E}">
        <p14:creationId xmlns:p14="http://schemas.microsoft.com/office/powerpoint/2010/main" val="2711253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normAutofit/>
          </a:bodyPr>
          <a:lstStyle/>
          <a:p>
            <a:r>
              <a:rPr lang="en-US" sz="2800" dirty="0"/>
              <a:t>Dosing Control Approaches</a:t>
            </a:r>
          </a:p>
        </p:txBody>
      </p:sp>
      <p:pic>
        <p:nvPicPr>
          <p:cNvPr id="69" name="Picture 6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51807" y="1524000"/>
            <a:ext cx="8454983" cy="2590800"/>
          </a:xfrm>
          <a:prstGeom prst="rect">
            <a:avLst/>
          </a:prstGeom>
        </p:spPr>
      </p:pic>
      <p:sp>
        <p:nvSpPr>
          <p:cNvPr id="70" name="Oval 69"/>
          <p:cNvSpPr/>
          <p:nvPr/>
        </p:nvSpPr>
        <p:spPr>
          <a:xfrm>
            <a:off x="7772400" y="4307487"/>
            <a:ext cx="685800" cy="6858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000" b="1">
                <a:solidFill>
                  <a:schemeClr val="tx1"/>
                </a:solidFill>
              </a:rPr>
              <a:t>ORP</a:t>
            </a:r>
            <a:endParaRPr lang="en-US" sz="1000" b="1" baseline="-25000">
              <a:solidFill>
                <a:schemeClr val="tx1"/>
              </a:solidFill>
            </a:endParaRPr>
          </a:p>
        </p:txBody>
      </p:sp>
      <p:sp>
        <p:nvSpPr>
          <p:cNvPr id="71" name="Oval 70"/>
          <p:cNvSpPr/>
          <p:nvPr/>
        </p:nvSpPr>
        <p:spPr>
          <a:xfrm>
            <a:off x="6858000" y="4321526"/>
            <a:ext cx="647700" cy="65772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000" b="1" dirty="0">
                <a:solidFill>
                  <a:schemeClr val="tx1"/>
                </a:solidFill>
              </a:rPr>
              <a:t>Cl</a:t>
            </a:r>
            <a:r>
              <a:rPr lang="en-US" sz="1000" b="1" baseline="-25000" dirty="0">
                <a:solidFill>
                  <a:schemeClr val="tx1"/>
                </a:solidFill>
              </a:rPr>
              <a:t>2</a:t>
            </a:r>
          </a:p>
        </p:txBody>
      </p:sp>
      <p:cxnSp>
        <p:nvCxnSpPr>
          <p:cNvPr id="73" name="Elbow Connector 72"/>
          <p:cNvCxnSpPr>
            <a:stCxn id="71" idx="0"/>
          </p:cNvCxnSpPr>
          <p:nvPr/>
        </p:nvCxnSpPr>
        <p:spPr>
          <a:xfrm rot="5400000" flipH="1" flipV="1">
            <a:off x="6726062" y="3579988"/>
            <a:ext cx="1197326" cy="285750"/>
          </a:xfrm>
          <a:prstGeom prst="bentConnector3">
            <a:avLst/>
          </a:prstGeom>
        </p:spPr>
        <p:style>
          <a:lnRef idx="1">
            <a:schemeClr val="dk1"/>
          </a:lnRef>
          <a:fillRef idx="0">
            <a:schemeClr val="dk1"/>
          </a:fillRef>
          <a:effectRef idx="0">
            <a:schemeClr val="dk1"/>
          </a:effectRef>
          <a:fontRef idx="minor">
            <a:schemeClr val="tx1"/>
          </a:fontRef>
        </p:style>
      </p:cxnSp>
      <p:cxnSp>
        <p:nvCxnSpPr>
          <p:cNvPr id="75" name="Elbow Connector 74"/>
          <p:cNvCxnSpPr>
            <a:stCxn id="70" idx="0"/>
          </p:cNvCxnSpPr>
          <p:nvPr/>
        </p:nvCxnSpPr>
        <p:spPr>
          <a:xfrm rot="16200000" flipV="1">
            <a:off x="7352208" y="3544394"/>
            <a:ext cx="1183287" cy="342900"/>
          </a:xfrm>
          <a:prstGeom prst="bentConnector3">
            <a:avLst/>
          </a:prstGeom>
        </p:spPr>
        <p:style>
          <a:lnRef idx="1">
            <a:schemeClr val="dk1"/>
          </a:lnRef>
          <a:fillRef idx="0">
            <a:schemeClr val="dk1"/>
          </a:fillRef>
          <a:effectRef idx="0">
            <a:schemeClr val="dk1"/>
          </a:effectRef>
          <a:fontRef idx="minor">
            <a:schemeClr val="tx1"/>
          </a:fontRef>
        </p:style>
      </p:cxnSp>
      <p:sp>
        <p:nvSpPr>
          <p:cNvPr id="76" name="Oval 75"/>
          <p:cNvSpPr/>
          <p:nvPr/>
        </p:nvSpPr>
        <p:spPr>
          <a:xfrm>
            <a:off x="7320714" y="2161678"/>
            <a:ext cx="647700" cy="65772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000" b="1" dirty="0">
                <a:solidFill>
                  <a:schemeClr val="tx1"/>
                </a:solidFill>
              </a:rPr>
              <a:t>pH</a:t>
            </a:r>
            <a:endParaRPr lang="en-US" sz="1000" b="1" baseline="-25000" dirty="0">
              <a:solidFill>
                <a:schemeClr val="tx1"/>
              </a:solidFill>
            </a:endParaRPr>
          </a:p>
        </p:txBody>
      </p:sp>
      <p:cxnSp>
        <p:nvCxnSpPr>
          <p:cNvPr id="78" name="Straight Connector 77"/>
          <p:cNvCxnSpPr/>
          <p:nvPr/>
        </p:nvCxnSpPr>
        <p:spPr>
          <a:xfrm>
            <a:off x="7620000" y="2819400"/>
            <a:ext cx="0" cy="30480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461818" y="4498109"/>
            <a:ext cx="6012873" cy="14773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In this case, the wastewater does not contain sufficient ammonia and some must be added. </a:t>
            </a:r>
            <a:r>
              <a:rPr lang="en-US" dirty="0" smtClean="0">
                <a:latin typeface="Arial" panose="020B0604020202020204" pitchFamily="34" charset="0"/>
                <a:cs typeface="Arial" panose="020B0604020202020204" pitchFamily="34" charset="0"/>
              </a:rPr>
              <a:t>In </a:t>
            </a:r>
            <a:r>
              <a:rPr lang="en-US" dirty="0">
                <a:latin typeface="Arial" panose="020B0604020202020204" pitchFamily="34" charset="0"/>
                <a:cs typeface="Arial" panose="020B0604020202020204" pitchFamily="34" charset="0"/>
              </a:rPr>
              <a:t>some cases, where ammonia is not specifically targeted for wastewater treatment, there is sufficient ammonia already in the wastewater and additional is not required.</a:t>
            </a:r>
          </a:p>
        </p:txBody>
      </p:sp>
    </p:spTree>
    <p:extLst>
      <p:ext uri="{BB962C8B-B14F-4D97-AF65-F5344CB8AC3E}">
        <p14:creationId xmlns:p14="http://schemas.microsoft.com/office/powerpoint/2010/main" val="41800149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43846" y="1417639"/>
            <a:ext cx="8229600" cy="4430713"/>
          </a:xfrm>
        </p:spPr>
        <p:txBody>
          <a:bodyPr>
            <a:normAutofit/>
          </a:bodyPr>
          <a:lstStyle/>
          <a:p>
            <a:pPr>
              <a:buFont typeface="Arial" panose="020B0604020202020204" pitchFamily="34" charset="0"/>
              <a:buChar char="–"/>
            </a:pPr>
            <a:r>
              <a:rPr lang="en-US" sz="2000" dirty="0"/>
              <a:t>Total chlorine provides useful </a:t>
            </a:r>
            <a:r>
              <a:rPr lang="en-US" sz="2000" dirty="0" smtClean="0"/>
              <a:t>information</a:t>
            </a:r>
            <a:endParaRPr lang="en-US" sz="2000" dirty="0"/>
          </a:p>
          <a:p>
            <a:pPr>
              <a:buFont typeface="Arial" panose="020B0604020202020204" pitchFamily="34" charset="0"/>
              <a:buChar char="–"/>
            </a:pPr>
            <a:r>
              <a:rPr lang="en-US" sz="2000" dirty="0"/>
              <a:t>Free chlorine (DPD method) false +</a:t>
            </a:r>
            <a:r>
              <a:rPr lang="en-US" sz="2000" dirty="0" err="1"/>
              <a:t>ve</a:t>
            </a:r>
            <a:r>
              <a:rPr lang="en-US" sz="2000" dirty="0"/>
              <a:t> interferences)</a:t>
            </a:r>
          </a:p>
          <a:p>
            <a:pPr>
              <a:buFont typeface="Arial" panose="020B0604020202020204" pitchFamily="34" charset="0"/>
              <a:buChar char="–"/>
            </a:pPr>
            <a:r>
              <a:rPr lang="en-US" sz="2000" dirty="0"/>
              <a:t>Free chlorine – relying on zero reading – may not be as </a:t>
            </a:r>
            <a:r>
              <a:rPr lang="en-US" sz="2000" dirty="0" smtClean="0"/>
              <a:t>effective</a:t>
            </a:r>
            <a:endParaRPr lang="en-US" sz="2000" dirty="0"/>
          </a:p>
          <a:p>
            <a:pPr>
              <a:buFont typeface="Arial" panose="020B0604020202020204" pitchFamily="34" charset="0"/>
              <a:buChar char="–"/>
            </a:pPr>
            <a:r>
              <a:rPr lang="en-US" sz="2000" dirty="0"/>
              <a:t>Chloramine analyzers show promise, but have high maintenance </a:t>
            </a:r>
            <a:r>
              <a:rPr lang="en-US" sz="2000" dirty="0" smtClean="0"/>
              <a:t>requirements</a:t>
            </a:r>
            <a:endParaRPr lang="en-US" sz="2000" dirty="0"/>
          </a:p>
          <a:p>
            <a:pPr>
              <a:buFont typeface="Arial" panose="020B0604020202020204" pitchFamily="34" charset="0"/>
              <a:buChar char="–"/>
            </a:pPr>
            <a:r>
              <a:rPr lang="en-US" sz="2000" dirty="0"/>
              <a:t>Monitoring presences of ammonia guarantees that chloramine has not reached breakpoint hence chlorine is in the chloramine </a:t>
            </a:r>
            <a:r>
              <a:rPr lang="en-US" sz="2000" dirty="0" smtClean="0"/>
              <a:t>form</a:t>
            </a:r>
            <a:endParaRPr lang="en-US" sz="2000" dirty="0"/>
          </a:p>
        </p:txBody>
      </p:sp>
      <p:sp>
        <p:nvSpPr>
          <p:cNvPr id="3" name="Title 2"/>
          <p:cNvSpPr>
            <a:spLocks noGrp="1"/>
          </p:cNvSpPr>
          <p:nvPr>
            <p:ph type="title"/>
          </p:nvPr>
        </p:nvSpPr>
        <p:spPr>
          <a:xfrm>
            <a:off x="685800" y="539496"/>
            <a:ext cx="10515600" cy="530352"/>
          </a:xfrm>
        </p:spPr>
        <p:txBody>
          <a:bodyPr>
            <a:normAutofit/>
          </a:bodyPr>
          <a:lstStyle/>
          <a:p>
            <a:r>
              <a:rPr lang="en-US" sz="2800" dirty="0"/>
              <a:t>Dosing Control</a:t>
            </a:r>
          </a:p>
        </p:txBody>
      </p:sp>
      <p:sp>
        <p:nvSpPr>
          <p:cNvPr id="6" name="Oval 5"/>
          <p:cNvSpPr/>
          <p:nvPr/>
        </p:nvSpPr>
        <p:spPr>
          <a:xfrm>
            <a:off x="6400800" y="437650"/>
            <a:ext cx="1066800" cy="97998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800" b="1" dirty="0">
                <a:solidFill>
                  <a:schemeClr val="tx1"/>
                </a:solidFill>
              </a:rPr>
              <a:t>Cl</a:t>
            </a:r>
            <a:r>
              <a:rPr lang="en-US" sz="1800" b="1" baseline="-25000" dirty="0">
                <a:solidFill>
                  <a:schemeClr val="tx1"/>
                </a:solidFill>
              </a:rPr>
              <a:t>2</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382000" y="647776"/>
            <a:ext cx="1591446" cy="1269841"/>
          </a:xfrm>
          <a:prstGeom prst="rect">
            <a:avLst/>
          </a:prstGeom>
        </p:spPr>
      </p:pic>
      <p:pic>
        <p:nvPicPr>
          <p:cNvPr id="8" name="Picture 6" descr="RO feed cloramin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33336" y="3857568"/>
            <a:ext cx="3277573" cy="22984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IMG_449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81800" y="4132651"/>
            <a:ext cx="3099594" cy="217982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83047" y="6017564"/>
            <a:ext cx="3778150" cy="276999"/>
          </a:xfrm>
          <a:prstGeom prst="rect">
            <a:avLst/>
          </a:prstGeom>
        </p:spPr>
        <p:txBody>
          <a:bodyPr wrap="none" rtlCol="0">
            <a:spAutoFit/>
          </a:bodyPr>
          <a:lstStyle/>
          <a:p>
            <a:r>
              <a:rPr lang="en-US" sz="1200" dirty="0">
                <a:latin typeface="Arial" panose="020B0604020202020204" pitchFamily="34" charset="0"/>
                <a:ea typeface="+mj-ea"/>
                <a:cs typeface="Arial" panose="020B0604020202020204" pitchFamily="34" charset="0"/>
              </a:rPr>
              <a:t>Courtesy – Western Corridor Recycled Water Project</a:t>
            </a:r>
          </a:p>
        </p:txBody>
      </p:sp>
    </p:spTree>
    <p:extLst>
      <p:ext uri="{BB962C8B-B14F-4D97-AF65-F5344CB8AC3E}">
        <p14:creationId xmlns:p14="http://schemas.microsoft.com/office/powerpoint/2010/main" val="151365495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825625"/>
            <a:ext cx="7474527" cy="4351338"/>
          </a:xfrm>
        </p:spPr>
        <p:txBody>
          <a:bodyPr>
            <a:normAutofit/>
          </a:bodyPr>
          <a:lstStyle/>
          <a:p>
            <a:pPr>
              <a:buFont typeface="Arial" panose="020B0604020202020204" pitchFamily="34" charset="0"/>
              <a:buChar char="–"/>
            </a:pPr>
            <a:r>
              <a:rPr lang="en-US" sz="2400" dirty="0"/>
              <a:t>It is important to first understand the wastewater chlorine demand – what will be consumed by organics/chlorine demand?</a:t>
            </a:r>
          </a:p>
          <a:p>
            <a:pPr>
              <a:buFont typeface="Arial" panose="020B0604020202020204" pitchFamily="34" charset="0"/>
              <a:buChar char="–"/>
            </a:pPr>
            <a:r>
              <a:rPr lang="en-US" sz="2400" dirty="0"/>
              <a:t>Wastewater quality can fluctuate seasonally and </a:t>
            </a:r>
            <a:r>
              <a:rPr lang="en-US" sz="2400" dirty="0" smtClean="0"/>
              <a:t>diurnally</a:t>
            </a:r>
            <a:endParaRPr lang="en-US" sz="2400" dirty="0"/>
          </a:p>
          <a:p>
            <a:pPr>
              <a:buFont typeface="Arial" panose="020B0604020202020204" pitchFamily="34" charset="0"/>
              <a:buChar char="–"/>
            </a:pPr>
            <a:r>
              <a:rPr lang="en-US" sz="2400" dirty="0"/>
              <a:t>Precise control not possible, and is not </a:t>
            </a:r>
            <a:r>
              <a:rPr lang="en-US" sz="2400" dirty="0" smtClean="0"/>
              <a:t>necessary</a:t>
            </a:r>
            <a:endParaRPr lang="en-US" sz="2400" dirty="0"/>
          </a:p>
          <a:p>
            <a:pPr>
              <a:buFont typeface="Arial" panose="020B0604020202020204" pitchFamily="34" charset="0"/>
              <a:buChar char="–"/>
            </a:pPr>
            <a:r>
              <a:rPr lang="en-US" sz="2400" dirty="0"/>
              <a:t>+/- 0.5 mg/L or more is </a:t>
            </a:r>
            <a:r>
              <a:rPr lang="en-US" sz="2400" dirty="0" smtClean="0"/>
              <a:t>acceptable</a:t>
            </a:r>
            <a:endParaRPr lang="en-US" sz="2400" dirty="0"/>
          </a:p>
          <a:p>
            <a:pPr>
              <a:buFont typeface="Arial" panose="020B0604020202020204" pitchFamily="34" charset="0"/>
              <a:buChar char="–"/>
            </a:pPr>
            <a:r>
              <a:rPr lang="en-US" sz="2400" dirty="0"/>
              <a:t>Ammonia may also fluctuate in the feed, important to monitor</a:t>
            </a:r>
            <a:r>
              <a:rPr lang="en-US" sz="2400" dirty="0" smtClean="0"/>
              <a:t>.</a:t>
            </a:r>
            <a:endParaRPr lang="en-US" sz="2400" dirty="0"/>
          </a:p>
        </p:txBody>
      </p:sp>
      <p:sp>
        <p:nvSpPr>
          <p:cNvPr id="3" name="Title 2"/>
          <p:cNvSpPr>
            <a:spLocks noGrp="1"/>
          </p:cNvSpPr>
          <p:nvPr>
            <p:ph type="title"/>
          </p:nvPr>
        </p:nvSpPr>
        <p:spPr>
          <a:xfrm>
            <a:off x="685800" y="539496"/>
            <a:ext cx="10515600" cy="530352"/>
          </a:xfrm>
        </p:spPr>
        <p:txBody>
          <a:bodyPr>
            <a:normAutofit/>
          </a:bodyPr>
          <a:lstStyle/>
          <a:p>
            <a:r>
              <a:rPr lang="en-US" sz="2800" dirty="0"/>
              <a:t>How to Provide a Stable, Controlled </a:t>
            </a:r>
            <a:r>
              <a:rPr lang="en-US" sz="2800" dirty="0" smtClean="0"/>
              <a:t>Dose</a:t>
            </a:r>
            <a:endParaRPr lang="en-US" sz="2800" dirty="0"/>
          </a:p>
        </p:txBody>
      </p:sp>
      <p:pic>
        <p:nvPicPr>
          <p:cNvPr id="5" name="Picture 6" descr="RO feed cloramin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13749" y="2705100"/>
            <a:ext cx="3928786" cy="275517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089067" y="5321778"/>
            <a:ext cx="3778150" cy="276999"/>
          </a:xfrm>
          <a:prstGeom prst="rect">
            <a:avLst/>
          </a:prstGeom>
        </p:spPr>
        <p:txBody>
          <a:bodyPr wrap="none" rtlCol="0">
            <a:spAutoFit/>
          </a:bodyPr>
          <a:lstStyle/>
          <a:p>
            <a:r>
              <a:rPr lang="en-US" sz="1200" dirty="0">
                <a:latin typeface="Arial" panose="020B0604020202020204" pitchFamily="34" charset="0"/>
                <a:ea typeface="+mj-ea"/>
                <a:cs typeface="Arial" panose="020B0604020202020204" pitchFamily="34" charset="0"/>
              </a:rPr>
              <a:t>Courtesy – Western Corridor Recycled Water Project</a:t>
            </a:r>
          </a:p>
        </p:txBody>
      </p:sp>
    </p:spTree>
    <p:extLst>
      <p:ext uri="{BB962C8B-B14F-4D97-AF65-F5344CB8AC3E}">
        <p14:creationId xmlns:p14="http://schemas.microsoft.com/office/powerpoint/2010/main" val="349102932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8229600" cy="530352"/>
          </a:xfrm>
        </p:spPr>
        <p:txBody>
          <a:bodyPr>
            <a:normAutofit/>
          </a:bodyPr>
          <a:lstStyle/>
          <a:p>
            <a:r>
              <a:rPr lang="en-US" sz="2800" dirty="0"/>
              <a:t>Different Ammonia Levels in Wastewater</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37420" y="1192165"/>
            <a:ext cx="3763581" cy="2305658"/>
          </a:xfrm>
          <a:prstGeom prst="rect">
            <a:avLst/>
          </a:prstGeom>
          <a:ln>
            <a:solidFill>
              <a:schemeClr val="tx1"/>
            </a:solidFill>
          </a:ln>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22614" y="3800476"/>
            <a:ext cx="3778387" cy="2299927"/>
          </a:xfrm>
          <a:prstGeom prst="rect">
            <a:avLst/>
          </a:prstGeom>
          <a:ln>
            <a:solidFill>
              <a:schemeClr val="tx1"/>
            </a:solidFill>
          </a:ln>
        </p:spPr>
      </p:pic>
      <p:sp>
        <p:nvSpPr>
          <p:cNvPr id="7" name="TextBox 6"/>
          <p:cNvSpPr txBox="1"/>
          <p:nvPr/>
        </p:nvSpPr>
        <p:spPr>
          <a:xfrm>
            <a:off x="8458201" y="2115708"/>
            <a:ext cx="2773218" cy="646331"/>
          </a:xfrm>
          <a:prstGeom prst="rect">
            <a:avLst/>
          </a:prstGeom>
        </p:spPr>
        <p:txBody>
          <a:bodyPr wrap="square" rtlCol="0">
            <a:spAutoFit/>
          </a:bodyPr>
          <a:lstStyle/>
          <a:p>
            <a:pPr>
              <a:spcBef>
                <a:spcPct val="0"/>
              </a:spcBef>
            </a:pPr>
            <a:r>
              <a:rPr lang="en-US" dirty="0">
                <a:latin typeface="Arial" panose="020B0604020202020204" pitchFamily="34" charset="0"/>
                <a:ea typeface="+mj-ea"/>
                <a:cs typeface="Arial" panose="020B0604020202020204" pitchFamily="34" charset="0"/>
              </a:rPr>
              <a:t>Minimal nitrification – ammonia </a:t>
            </a:r>
            <a:r>
              <a:rPr lang="en-US" dirty="0" smtClean="0">
                <a:latin typeface="Arial" panose="020B0604020202020204" pitchFamily="34" charset="0"/>
                <a:ea typeface="+mj-ea"/>
                <a:cs typeface="Arial" panose="020B0604020202020204" pitchFamily="34" charset="0"/>
              </a:rPr>
              <a:t>present</a:t>
            </a:r>
            <a:endParaRPr lang="en-US" dirty="0">
              <a:latin typeface="Arial" panose="020B0604020202020204" pitchFamily="34" charset="0"/>
              <a:ea typeface="+mj-ea"/>
              <a:cs typeface="Arial" panose="020B0604020202020204" pitchFamily="34" charset="0"/>
            </a:endParaRPr>
          </a:p>
        </p:txBody>
      </p:sp>
      <p:sp>
        <p:nvSpPr>
          <p:cNvPr id="8" name="TextBox 7"/>
          <p:cNvSpPr txBox="1"/>
          <p:nvPr/>
        </p:nvSpPr>
        <p:spPr>
          <a:xfrm>
            <a:off x="8423131" y="4362421"/>
            <a:ext cx="3359294" cy="646331"/>
          </a:xfrm>
          <a:prstGeom prst="rect">
            <a:avLst/>
          </a:prstGeom>
        </p:spPr>
        <p:txBody>
          <a:bodyPr wrap="square" rtlCol="0">
            <a:spAutoFit/>
          </a:bodyPr>
          <a:lstStyle/>
          <a:p>
            <a:pPr marL="285750" indent="-285750">
              <a:spcBef>
                <a:spcPct val="0"/>
              </a:spcBef>
              <a:buFont typeface="Arial" panose="020B0604020202020204" pitchFamily="34" charset="0"/>
              <a:buChar char="–"/>
            </a:pPr>
            <a:r>
              <a:rPr lang="en-US" dirty="0">
                <a:latin typeface="Arial" panose="020B0604020202020204" pitchFamily="34" charset="0"/>
                <a:ea typeface="+mj-ea"/>
                <a:cs typeface="Arial" panose="020B0604020202020204" pitchFamily="34" charset="0"/>
              </a:rPr>
              <a:t>Fully nitrified </a:t>
            </a:r>
            <a:r>
              <a:rPr lang="en-US" dirty="0" smtClean="0">
                <a:latin typeface="Arial" panose="020B0604020202020204" pitchFamily="34" charset="0"/>
                <a:ea typeface="+mj-ea"/>
                <a:cs typeface="Arial" panose="020B0604020202020204" pitchFamily="34" charset="0"/>
              </a:rPr>
              <a:t>wastewater</a:t>
            </a:r>
          </a:p>
          <a:p>
            <a:pPr marL="285750" indent="-285750">
              <a:spcBef>
                <a:spcPct val="0"/>
              </a:spcBef>
              <a:buFont typeface="Arial" panose="020B0604020202020204" pitchFamily="34" charset="0"/>
              <a:buChar char="–"/>
            </a:pPr>
            <a:r>
              <a:rPr lang="en-US" dirty="0" smtClean="0">
                <a:latin typeface="Arial" panose="020B0604020202020204" pitchFamily="34" charset="0"/>
                <a:ea typeface="+mj-ea"/>
                <a:cs typeface="Arial" panose="020B0604020202020204" pitchFamily="34" charset="0"/>
              </a:rPr>
              <a:t>No </a:t>
            </a:r>
            <a:r>
              <a:rPr lang="en-US" dirty="0">
                <a:latin typeface="Arial" panose="020B0604020202020204" pitchFamily="34" charset="0"/>
                <a:ea typeface="+mj-ea"/>
                <a:cs typeface="Arial" panose="020B0604020202020204" pitchFamily="34" charset="0"/>
              </a:rPr>
              <a:t>reliable ammonia </a:t>
            </a:r>
            <a:r>
              <a:rPr lang="en-US" dirty="0" smtClean="0">
                <a:latin typeface="Arial" panose="020B0604020202020204" pitchFamily="34" charset="0"/>
                <a:ea typeface="+mj-ea"/>
                <a:cs typeface="Arial" panose="020B0604020202020204" pitchFamily="34" charset="0"/>
              </a:rPr>
              <a:t>level</a:t>
            </a:r>
            <a:endParaRPr lang="en-US" dirty="0">
              <a:latin typeface="Arial" panose="020B0604020202020204" pitchFamily="34" charset="0"/>
              <a:ea typeface="+mj-ea"/>
              <a:cs typeface="Arial" panose="020B0604020202020204" pitchFamily="34" charset="0"/>
            </a:endParaRPr>
          </a:p>
        </p:txBody>
      </p:sp>
      <p:sp>
        <p:nvSpPr>
          <p:cNvPr id="9" name="TextBox 8"/>
          <p:cNvSpPr txBox="1"/>
          <p:nvPr/>
        </p:nvSpPr>
        <p:spPr>
          <a:xfrm>
            <a:off x="1752442" y="4562476"/>
            <a:ext cx="2634054" cy="369332"/>
          </a:xfrm>
          <a:prstGeom prst="rect">
            <a:avLst/>
          </a:prstGeom>
        </p:spPr>
        <p:txBody>
          <a:bodyPr wrap="none" rtlCol="0">
            <a:spAutoFit/>
          </a:bodyPr>
          <a:lstStyle/>
          <a:p>
            <a:pPr>
              <a:spcBef>
                <a:spcPct val="0"/>
              </a:spcBef>
            </a:pPr>
            <a:r>
              <a:rPr lang="en-US" dirty="0">
                <a:latin typeface="Arial" panose="020B0604020202020204" pitchFamily="34" charset="0"/>
                <a:ea typeface="+mj-ea"/>
                <a:cs typeface="Arial" panose="020B0604020202020204" pitchFamily="34" charset="0"/>
              </a:rPr>
              <a:t>Ammonia dose required</a:t>
            </a:r>
          </a:p>
        </p:txBody>
      </p:sp>
      <p:sp>
        <p:nvSpPr>
          <p:cNvPr id="10" name="TextBox 9"/>
          <p:cNvSpPr txBox="1"/>
          <p:nvPr/>
        </p:nvSpPr>
        <p:spPr>
          <a:xfrm>
            <a:off x="4419601" y="6068855"/>
            <a:ext cx="3693191" cy="276999"/>
          </a:xfrm>
          <a:prstGeom prst="rect">
            <a:avLst/>
          </a:prstGeom>
        </p:spPr>
        <p:txBody>
          <a:bodyPr wrap="none" rtlCol="0">
            <a:spAutoFit/>
          </a:bodyPr>
          <a:lstStyle/>
          <a:p>
            <a:pPr>
              <a:spcBef>
                <a:spcPct val="0"/>
              </a:spcBef>
            </a:pPr>
            <a:r>
              <a:rPr lang="en-US" sz="1200" dirty="0">
                <a:latin typeface="Arial" panose="020B0604020202020204" pitchFamily="34" charset="0"/>
                <a:ea typeface="+mj-ea"/>
                <a:cs typeface="Arial" panose="020B0604020202020204" pitchFamily="34" charset="0"/>
              </a:rPr>
              <a:t>Courtesy Western Corridor Recycled Water </a:t>
            </a:r>
            <a:r>
              <a:rPr lang="en-US" sz="1200" dirty="0" smtClean="0">
                <a:latin typeface="Arial" panose="020B0604020202020204" pitchFamily="34" charset="0"/>
                <a:ea typeface="+mj-ea"/>
                <a:cs typeface="Arial" panose="020B0604020202020204" pitchFamily="34" charset="0"/>
              </a:rPr>
              <a:t>Project</a:t>
            </a:r>
            <a:endParaRPr lang="en-US" sz="1200" dirty="0">
              <a:latin typeface="Arial" panose="020B0604020202020204" pitchFamily="34" charset="0"/>
              <a:ea typeface="+mj-ea"/>
              <a:cs typeface="Arial" panose="020B0604020202020204" pitchFamily="34" charset="0"/>
            </a:endParaRPr>
          </a:p>
        </p:txBody>
      </p:sp>
      <p:sp>
        <p:nvSpPr>
          <p:cNvPr id="11" name="TextBox 10"/>
          <p:cNvSpPr txBox="1"/>
          <p:nvPr/>
        </p:nvSpPr>
        <p:spPr>
          <a:xfrm>
            <a:off x="4407090" y="3526039"/>
            <a:ext cx="1814920" cy="246221"/>
          </a:xfrm>
          <a:prstGeom prst="rect">
            <a:avLst/>
          </a:prstGeom>
        </p:spPr>
        <p:txBody>
          <a:bodyPr wrap="none" rtlCol="0">
            <a:spAutoFit/>
          </a:bodyPr>
          <a:lstStyle/>
          <a:p>
            <a:pPr>
              <a:spcBef>
                <a:spcPct val="0"/>
              </a:spcBef>
            </a:pPr>
            <a:r>
              <a:rPr lang="en-US" sz="1000" dirty="0">
                <a:latin typeface="+mj-lt"/>
                <a:ea typeface="+mj-ea"/>
                <a:cs typeface="+mj-cs"/>
              </a:rPr>
              <a:t>Owens et al, AWWA MTC 2015.</a:t>
            </a:r>
          </a:p>
        </p:txBody>
      </p:sp>
    </p:spTree>
    <p:extLst>
      <p:ext uri="{BB962C8B-B14F-4D97-AF65-F5344CB8AC3E}">
        <p14:creationId xmlns:p14="http://schemas.microsoft.com/office/powerpoint/2010/main" val="210311166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65018" y="3341531"/>
            <a:ext cx="5006109" cy="2720745"/>
          </a:xfrm>
          <a:noFill/>
        </p:spPr>
        <p:txBody>
          <a:bodyPr wrap="square" rtlCol="0">
            <a:spAutoFit/>
          </a:bodyPr>
          <a:lstStyle/>
          <a:p>
            <a:pPr>
              <a:buFont typeface="Arial" panose="020B0604020202020204" pitchFamily="34" charset="0"/>
              <a:buChar char="–"/>
            </a:pPr>
            <a:r>
              <a:rPr lang="en-US" sz="1800" dirty="0"/>
              <a:t>ORP analyzers can drift and require regular </a:t>
            </a:r>
            <a:r>
              <a:rPr lang="en-US" sz="1800" dirty="0" smtClean="0"/>
              <a:t>calibration</a:t>
            </a:r>
            <a:endParaRPr lang="en-US" sz="1800" dirty="0"/>
          </a:p>
          <a:p>
            <a:pPr>
              <a:buFont typeface="Arial" panose="020B0604020202020204" pitchFamily="34" charset="0"/>
              <a:buChar char="–"/>
            </a:pPr>
            <a:r>
              <a:rPr lang="en-US" sz="1800" dirty="0" smtClean="0"/>
              <a:t>Jar </a:t>
            </a:r>
            <a:r>
              <a:rPr lang="en-US" sz="1800" dirty="0"/>
              <a:t>testing or measurement of actual ORP when chlorine is overdosed can be useful in providing alarm set </a:t>
            </a:r>
            <a:r>
              <a:rPr lang="en-US" sz="1800" dirty="0" smtClean="0"/>
              <a:t>points</a:t>
            </a:r>
            <a:endParaRPr lang="en-US" sz="1800" dirty="0"/>
          </a:p>
          <a:p>
            <a:pPr>
              <a:buFont typeface="Arial" panose="020B0604020202020204" pitchFamily="34" charset="0"/>
              <a:buChar char="–"/>
            </a:pPr>
            <a:r>
              <a:rPr lang="en-US" sz="1800" dirty="0" smtClean="0"/>
              <a:t>A </a:t>
            </a:r>
            <a:r>
              <a:rPr lang="en-US" sz="1800" dirty="0"/>
              <a:t>rate of change alarm (rate of change in ORP) is also a useful way of identifying a free chlorine breakthrough </a:t>
            </a:r>
            <a:r>
              <a:rPr lang="en-US" sz="1800" dirty="0" smtClean="0"/>
              <a:t>event</a:t>
            </a:r>
            <a:endParaRPr lang="en-US" sz="1800" dirty="0"/>
          </a:p>
          <a:p>
            <a:pPr marL="57150" indent="-285750">
              <a:buFont typeface="Arial" panose="020B0604020202020204" pitchFamily="34" charset="0"/>
              <a:buChar char="–"/>
            </a:pPr>
            <a:endParaRPr lang="en-US" sz="1800" dirty="0"/>
          </a:p>
        </p:txBody>
      </p:sp>
      <p:sp>
        <p:nvSpPr>
          <p:cNvPr id="3" name="Title 2"/>
          <p:cNvSpPr>
            <a:spLocks noGrp="1"/>
          </p:cNvSpPr>
          <p:nvPr>
            <p:ph type="title"/>
          </p:nvPr>
        </p:nvSpPr>
        <p:spPr>
          <a:xfrm>
            <a:off x="685800" y="539496"/>
            <a:ext cx="10515600" cy="530352"/>
          </a:xfrm>
        </p:spPr>
        <p:txBody>
          <a:bodyPr>
            <a:normAutofit/>
          </a:bodyPr>
          <a:lstStyle/>
          <a:p>
            <a:r>
              <a:rPr lang="en-US" sz="2800" dirty="0"/>
              <a:t>Dosing Control – ORP</a:t>
            </a:r>
          </a:p>
        </p:txBody>
      </p:sp>
      <p:grpSp>
        <p:nvGrpSpPr>
          <p:cNvPr id="8" name="Group 7"/>
          <p:cNvGrpSpPr/>
          <p:nvPr/>
        </p:nvGrpSpPr>
        <p:grpSpPr>
          <a:xfrm>
            <a:off x="6095999" y="906368"/>
            <a:ext cx="3762375" cy="2311410"/>
            <a:chOff x="3598976" y="2895600"/>
            <a:chExt cx="5087824" cy="2812257"/>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98976" y="2895600"/>
              <a:ext cx="5087824" cy="2812257"/>
            </a:xfrm>
            <a:prstGeom prst="rect">
              <a:avLst/>
            </a:prstGeom>
            <a:ln>
              <a:solidFill>
                <a:schemeClr val="tx1"/>
              </a:solidFill>
            </a:ln>
          </p:spPr>
        </p:pic>
        <p:sp>
          <p:nvSpPr>
            <p:cNvPr id="7" name="Rectangle 6"/>
            <p:cNvSpPr/>
            <p:nvPr/>
          </p:nvSpPr>
          <p:spPr>
            <a:xfrm>
              <a:off x="5029200" y="2895601"/>
              <a:ext cx="838200" cy="236220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0" y="3590016"/>
            <a:ext cx="3200400" cy="2449221"/>
          </a:xfrm>
          <a:prstGeom prst="rect">
            <a:avLst/>
          </a:prstGeom>
        </p:spPr>
      </p:pic>
      <p:sp>
        <p:nvSpPr>
          <p:cNvPr id="10" name="Oval 9"/>
          <p:cNvSpPr/>
          <p:nvPr/>
        </p:nvSpPr>
        <p:spPr>
          <a:xfrm>
            <a:off x="10126579" y="365125"/>
            <a:ext cx="1066800" cy="105552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600" b="1">
                <a:solidFill>
                  <a:schemeClr val="tx1"/>
                </a:solidFill>
              </a:rPr>
              <a:t>ORP</a:t>
            </a:r>
            <a:endParaRPr lang="en-US" sz="1600" b="1" baseline="-25000">
              <a:solidFill>
                <a:schemeClr val="tx1"/>
              </a:solidFill>
            </a:endParaRPr>
          </a:p>
        </p:txBody>
      </p:sp>
      <p:sp>
        <p:nvSpPr>
          <p:cNvPr id="11" name="TextBox 10"/>
          <p:cNvSpPr txBox="1"/>
          <p:nvPr/>
        </p:nvSpPr>
        <p:spPr>
          <a:xfrm>
            <a:off x="6140385" y="6012804"/>
            <a:ext cx="3944413" cy="276999"/>
          </a:xfrm>
          <a:prstGeom prst="rect">
            <a:avLst/>
          </a:prstGeom>
        </p:spPr>
        <p:txBody>
          <a:bodyPr wrap="none" rtlCol="0">
            <a:spAutoFit/>
          </a:bodyPr>
          <a:lstStyle/>
          <a:p>
            <a:r>
              <a:rPr lang="en-US" sz="1200" dirty="0" err="1">
                <a:latin typeface="Arial" panose="020B0604020202020204" pitchFamily="34" charset="0"/>
                <a:ea typeface="+mj-ea"/>
                <a:cs typeface="Arial" panose="020B0604020202020204" pitchFamily="34" charset="0"/>
              </a:rPr>
              <a:t>Steinenger</a:t>
            </a:r>
            <a:r>
              <a:rPr lang="en-US" sz="1200" dirty="0">
                <a:latin typeface="Arial" panose="020B0604020202020204" pitchFamily="34" charset="0"/>
                <a:ea typeface="+mj-ea"/>
                <a:cs typeface="Arial" panose="020B0604020202020204" pitchFamily="34" charset="0"/>
              </a:rPr>
              <a:t> et al, </a:t>
            </a:r>
            <a:r>
              <a:rPr lang="nl-NL" sz="1200" i="1" dirty="0">
                <a:latin typeface="Arial" panose="020B0604020202020204" pitchFamily="34" charset="0"/>
                <a:cs typeface="Arial" panose="020B0604020202020204" pitchFamily="34" charset="0"/>
              </a:rPr>
              <a:t>NSPI Symposium Series, Vol. I (1996)</a:t>
            </a:r>
            <a:endParaRPr lang="en-US" sz="1200" dirty="0">
              <a:latin typeface="Arial" panose="020B0604020202020204" pitchFamily="34" charset="0"/>
              <a:ea typeface="+mj-ea"/>
              <a:cs typeface="Arial" panose="020B0604020202020204" pitchFamily="34" charset="0"/>
            </a:endParaRPr>
          </a:p>
        </p:txBody>
      </p:sp>
      <p:sp>
        <p:nvSpPr>
          <p:cNvPr id="12" name="TextBox 11"/>
          <p:cNvSpPr txBox="1"/>
          <p:nvPr/>
        </p:nvSpPr>
        <p:spPr>
          <a:xfrm>
            <a:off x="6257955" y="3217778"/>
            <a:ext cx="2303644" cy="276999"/>
          </a:xfrm>
          <a:prstGeom prst="rect">
            <a:avLst/>
          </a:prstGeom>
        </p:spPr>
        <p:txBody>
          <a:bodyPr wrap="none" rtlCol="0">
            <a:spAutoFit/>
          </a:bodyPr>
          <a:lstStyle/>
          <a:p>
            <a:r>
              <a:rPr lang="en-US" sz="1200" dirty="0" err="1">
                <a:latin typeface="Arial" panose="020B0604020202020204" pitchFamily="34" charset="0"/>
                <a:ea typeface="+mj-ea"/>
                <a:cs typeface="Arial" panose="020B0604020202020204" pitchFamily="34" charset="0"/>
              </a:rPr>
              <a:t>Hach</a:t>
            </a:r>
            <a:r>
              <a:rPr lang="en-US" sz="1200" dirty="0">
                <a:latin typeface="Arial" panose="020B0604020202020204" pitchFamily="34" charset="0"/>
                <a:ea typeface="+mj-ea"/>
                <a:cs typeface="Arial" panose="020B0604020202020204" pitchFamily="34" charset="0"/>
              </a:rPr>
              <a:t> Company, Loveland Ohio</a:t>
            </a:r>
          </a:p>
        </p:txBody>
      </p:sp>
      <p:sp>
        <p:nvSpPr>
          <p:cNvPr id="4" name="TextBox 3"/>
          <p:cNvSpPr txBox="1"/>
          <p:nvPr/>
        </p:nvSpPr>
        <p:spPr>
          <a:xfrm>
            <a:off x="665018" y="1533236"/>
            <a:ext cx="4457919" cy="14773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We need a method of protecting the membranes from free chlorine</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This may occur if ammonia levels drop or ammonia dosing fails. </a:t>
            </a:r>
            <a:r>
              <a:rPr lang="en-US" dirty="0" smtClean="0">
                <a:latin typeface="Arial" panose="020B0604020202020204" pitchFamily="34" charset="0"/>
                <a:cs typeface="Arial" panose="020B0604020202020204" pitchFamily="34" charset="0"/>
              </a:rPr>
              <a:t>ORP </a:t>
            </a:r>
            <a:r>
              <a:rPr lang="en-US" dirty="0">
                <a:latin typeface="Arial" panose="020B0604020202020204" pitchFamily="34" charset="0"/>
                <a:cs typeface="Arial" panose="020B0604020202020204" pitchFamily="34" charset="0"/>
              </a:rPr>
              <a:t>will increase significantly if free chlorine is present.</a:t>
            </a:r>
          </a:p>
        </p:txBody>
      </p:sp>
    </p:spTree>
    <p:extLst>
      <p:ext uri="{BB962C8B-B14F-4D97-AF65-F5344CB8AC3E}">
        <p14:creationId xmlns:p14="http://schemas.microsoft.com/office/powerpoint/2010/main" val="163830660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06307" y="1446046"/>
            <a:ext cx="5518318" cy="4430713"/>
          </a:xfrm>
        </p:spPr>
        <p:txBody>
          <a:bodyPr>
            <a:normAutofit/>
          </a:bodyPr>
          <a:lstStyle/>
          <a:p>
            <a:pPr>
              <a:lnSpc>
                <a:spcPct val="100000"/>
              </a:lnSpc>
              <a:spcBef>
                <a:spcPts val="0"/>
              </a:spcBef>
              <a:spcAft>
                <a:spcPts val="600"/>
              </a:spcAft>
              <a:buFont typeface="Arial" panose="020B0604020202020204" pitchFamily="34" charset="0"/>
              <a:buChar char="–"/>
            </a:pPr>
            <a:r>
              <a:rPr lang="en-US" sz="2000" dirty="0"/>
              <a:t>Often the control response is rapid RO </a:t>
            </a:r>
            <a:r>
              <a:rPr lang="en-US" sz="2000" dirty="0" smtClean="0"/>
              <a:t>shutdown</a:t>
            </a:r>
            <a:endParaRPr lang="en-US" sz="2000" dirty="0"/>
          </a:p>
          <a:p>
            <a:pPr>
              <a:lnSpc>
                <a:spcPct val="100000"/>
              </a:lnSpc>
              <a:spcBef>
                <a:spcPts val="0"/>
              </a:spcBef>
              <a:spcAft>
                <a:spcPts val="600"/>
              </a:spcAft>
              <a:buFont typeface="Arial" panose="020B0604020202020204" pitchFamily="34" charset="0"/>
              <a:buChar char="–"/>
            </a:pPr>
            <a:r>
              <a:rPr lang="en-US" sz="2000" dirty="0"/>
              <a:t>However in this case, chlorine will be contacting the </a:t>
            </a:r>
            <a:r>
              <a:rPr lang="en-US" sz="2000" dirty="0" smtClean="0"/>
              <a:t>membranes</a:t>
            </a:r>
            <a:endParaRPr lang="en-US" sz="2000" dirty="0"/>
          </a:p>
          <a:p>
            <a:pPr>
              <a:lnSpc>
                <a:spcPct val="100000"/>
              </a:lnSpc>
              <a:spcBef>
                <a:spcPts val="0"/>
              </a:spcBef>
              <a:spcAft>
                <a:spcPts val="600"/>
              </a:spcAft>
              <a:buFont typeface="Arial" panose="020B0604020202020204" pitchFamily="34" charset="0"/>
              <a:buChar char="–"/>
            </a:pPr>
            <a:r>
              <a:rPr lang="en-US" sz="2000" dirty="0"/>
              <a:t>Permeate flush will also introduce chlorine to the membranes as chlorine is not well rejected by the </a:t>
            </a:r>
            <a:r>
              <a:rPr lang="en-US" sz="2000" dirty="0" smtClean="0"/>
              <a:t>RO</a:t>
            </a:r>
            <a:endParaRPr lang="en-US" sz="2000" dirty="0"/>
          </a:p>
          <a:p>
            <a:pPr>
              <a:lnSpc>
                <a:spcPct val="100000"/>
              </a:lnSpc>
              <a:spcBef>
                <a:spcPts val="0"/>
              </a:spcBef>
              <a:spcAft>
                <a:spcPts val="600"/>
              </a:spcAft>
              <a:buFont typeface="Arial" panose="020B0604020202020204" pitchFamily="34" charset="0"/>
              <a:buChar char="–"/>
            </a:pPr>
            <a:r>
              <a:rPr lang="en-US" sz="2000" dirty="0"/>
              <a:t>The best approach is to continue operating and stop chlorine, or stop chlorine in the feed and flush with unchlorinated feed water until the chlorine has been </a:t>
            </a:r>
            <a:r>
              <a:rPr lang="en-US" sz="2000" dirty="0" smtClean="0"/>
              <a:t>displaced</a:t>
            </a:r>
            <a:endParaRPr lang="en-US" sz="2000" dirty="0"/>
          </a:p>
        </p:txBody>
      </p:sp>
      <p:sp>
        <p:nvSpPr>
          <p:cNvPr id="3" name="Title 2"/>
          <p:cNvSpPr>
            <a:spLocks noGrp="1"/>
          </p:cNvSpPr>
          <p:nvPr>
            <p:ph type="title"/>
          </p:nvPr>
        </p:nvSpPr>
        <p:spPr>
          <a:xfrm>
            <a:off x="685800" y="539496"/>
            <a:ext cx="10515600" cy="530352"/>
          </a:xfrm>
        </p:spPr>
        <p:txBody>
          <a:bodyPr>
            <a:normAutofit/>
          </a:bodyPr>
          <a:lstStyle/>
          <a:p>
            <a:r>
              <a:rPr lang="en-US" sz="2800" dirty="0"/>
              <a:t>Dosing Control – Control Response ORP</a:t>
            </a: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22679" y="1208787"/>
            <a:ext cx="4297796" cy="322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7310185" y="4618516"/>
            <a:ext cx="3966407" cy="276999"/>
          </a:xfrm>
          <a:prstGeom prst="rect">
            <a:avLst/>
          </a:prstGeom>
        </p:spPr>
        <p:txBody>
          <a:bodyPr wrap="none" rtlCol="0">
            <a:spAutoFit/>
          </a:bodyPr>
          <a:lstStyle/>
          <a:p>
            <a:r>
              <a:rPr lang="en-US" sz="1200" dirty="0">
                <a:latin typeface="Arial" panose="020B0604020202020204" pitchFamily="34" charset="0"/>
                <a:ea typeface="+mj-ea"/>
                <a:cs typeface="Arial" panose="020B0604020202020204" pitchFamily="34" charset="0"/>
              </a:rPr>
              <a:t>Courtesy – </a:t>
            </a:r>
            <a:r>
              <a:rPr lang="en-US" sz="1200" dirty="0" err="1">
                <a:latin typeface="Arial" panose="020B0604020202020204" pitchFamily="34" charset="0"/>
                <a:ea typeface="+mj-ea"/>
                <a:cs typeface="Arial" panose="020B0604020202020204" pitchFamily="34" charset="0"/>
              </a:rPr>
              <a:t>Kwinana</a:t>
            </a:r>
            <a:r>
              <a:rPr lang="en-US" sz="1200" dirty="0">
                <a:latin typeface="Arial" panose="020B0604020202020204" pitchFamily="34" charset="0"/>
                <a:ea typeface="+mj-ea"/>
                <a:cs typeface="Arial" panose="020B0604020202020204" pitchFamily="34" charset="0"/>
              </a:rPr>
              <a:t> Water Reclamation Plant, Australia</a:t>
            </a:r>
          </a:p>
        </p:txBody>
      </p:sp>
    </p:spTree>
    <p:extLst>
      <p:ext uri="{BB962C8B-B14F-4D97-AF65-F5344CB8AC3E}">
        <p14:creationId xmlns:p14="http://schemas.microsoft.com/office/powerpoint/2010/main" val="5669920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3025" y="805185"/>
            <a:ext cx="6372225" cy="3270126"/>
          </a:xfrm>
        </p:spPr>
        <p:txBody>
          <a:bodyPr/>
          <a:lstStyle/>
          <a:p>
            <a:r>
              <a:rPr lang="en-US" b="0" dirty="0" smtClean="0">
                <a:latin typeface="Arial" panose="020B0604020202020204" pitchFamily="34" charset="0"/>
                <a:cs typeface="Arial" panose="020B0604020202020204" pitchFamily="34" charset="0"/>
              </a:rPr>
              <a:t>Checking the Membrane Condition</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1750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79243" cy="533400"/>
          </a:xfrm>
        </p:spPr>
        <p:txBody>
          <a:bodyPr/>
          <a:lstStyle/>
          <a:p>
            <a:r>
              <a:rPr lang="en-US" sz="2800" dirty="0"/>
              <a:t>Other Process Components Serve an Operational Objective of Maintaining Assets and Plant Production Capacity</a:t>
            </a:r>
          </a:p>
        </p:txBody>
      </p:sp>
      <p:pic>
        <p:nvPicPr>
          <p:cNvPr id="5" name="Content Placeholder 4" descr="C:\Users\bstanford\OneDrive - Hazen and Sawyer, P.C-\00 Projects\2014\WateReuse-13-03 CCPs for DPR\CCP Monitoring\20023-001-001 RO UVAOP.png"/>
          <p:cNvPicPr>
            <a:picLocks noGrp="1"/>
          </p:cNvPicPr>
          <p:nvPr>
            <p:ph sz="quarter"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489950" y="1397850"/>
            <a:ext cx="9094787" cy="4884738"/>
          </a:xfrm>
          <a:prstGeom prst="rect">
            <a:avLst/>
          </a:prstGeom>
          <a:noFill/>
          <a:ln>
            <a:noFill/>
          </a:ln>
        </p:spPr>
      </p:pic>
      <p:sp>
        <p:nvSpPr>
          <p:cNvPr id="3" name="TextBox 2"/>
          <p:cNvSpPr txBox="1"/>
          <p:nvPr/>
        </p:nvSpPr>
        <p:spPr>
          <a:xfrm>
            <a:off x="272896" y="1397850"/>
            <a:ext cx="2434107" cy="338554"/>
          </a:xfrm>
          <a:prstGeom prst="rect">
            <a:avLst/>
          </a:prstGeom>
          <a:noFill/>
        </p:spPr>
        <p:txBody>
          <a:bodyPr wrap="square" rtlCol="0">
            <a:spAutoFit/>
          </a:bodyPr>
          <a:lstStyle/>
          <a:p>
            <a:r>
              <a:rPr lang="en-US" sz="1600" dirty="0">
                <a:solidFill>
                  <a:srgbClr val="C00000"/>
                </a:solidFill>
                <a:latin typeface="Arial" panose="020B0604020202020204" pitchFamily="34" charset="0"/>
                <a:cs typeface="Arial" panose="020B0604020202020204" pitchFamily="34" charset="0"/>
              </a:rPr>
              <a:t>Limits Biological Fouling</a:t>
            </a:r>
          </a:p>
        </p:txBody>
      </p:sp>
      <p:sp>
        <p:nvSpPr>
          <p:cNvPr id="6" name="TextBox 5"/>
          <p:cNvSpPr txBox="1"/>
          <p:nvPr/>
        </p:nvSpPr>
        <p:spPr>
          <a:xfrm>
            <a:off x="944314" y="3144085"/>
            <a:ext cx="2434107" cy="584775"/>
          </a:xfrm>
          <a:prstGeom prst="rect">
            <a:avLst/>
          </a:prstGeom>
          <a:noFill/>
        </p:spPr>
        <p:txBody>
          <a:bodyPr wrap="square" rtlCol="0">
            <a:spAutoFit/>
          </a:bodyPr>
          <a:lstStyle/>
          <a:p>
            <a:r>
              <a:rPr lang="en-US" sz="1600" dirty="0">
                <a:solidFill>
                  <a:srgbClr val="C00000"/>
                </a:solidFill>
                <a:latin typeface="Arial" panose="020B0604020202020204" pitchFamily="34" charset="0"/>
                <a:cs typeface="Arial" panose="020B0604020202020204" pitchFamily="34" charset="0"/>
              </a:rPr>
              <a:t>Removes Large Particles</a:t>
            </a:r>
          </a:p>
        </p:txBody>
      </p:sp>
      <p:sp>
        <p:nvSpPr>
          <p:cNvPr id="7" name="TextBox 6"/>
          <p:cNvSpPr txBox="1"/>
          <p:nvPr/>
        </p:nvSpPr>
        <p:spPr>
          <a:xfrm>
            <a:off x="4630403" y="1140162"/>
            <a:ext cx="1854557" cy="1077218"/>
          </a:xfrm>
          <a:prstGeom prst="rect">
            <a:avLst/>
          </a:prstGeom>
          <a:noFill/>
        </p:spPr>
        <p:txBody>
          <a:bodyPr wrap="square" rtlCol="0">
            <a:spAutoFit/>
          </a:bodyPr>
          <a:lstStyle/>
          <a:p>
            <a:r>
              <a:rPr lang="en-US" sz="1600" dirty="0">
                <a:solidFill>
                  <a:srgbClr val="C00000"/>
                </a:solidFill>
                <a:latin typeface="Arial" panose="020B0604020202020204" pitchFamily="34" charset="0"/>
                <a:cs typeface="Arial" panose="020B0604020202020204" pitchFamily="34" charset="0"/>
              </a:rPr>
              <a:t>Protects RO Membranes from Particulate Fouling</a:t>
            </a:r>
          </a:p>
        </p:txBody>
      </p:sp>
      <p:sp>
        <p:nvSpPr>
          <p:cNvPr id="8" name="TextBox 7"/>
          <p:cNvSpPr txBox="1"/>
          <p:nvPr/>
        </p:nvSpPr>
        <p:spPr>
          <a:xfrm>
            <a:off x="9103666" y="1306538"/>
            <a:ext cx="1457461" cy="1077218"/>
          </a:xfrm>
          <a:prstGeom prst="rect">
            <a:avLst/>
          </a:prstGeom>
          <a:noFill/>
        </p:spPr>
        <p:txBody>
          <a:bodyPr wrap="square" rtlCol="0">
            <a:spAutoFit/>
          </a:bodyPr>
          <a:lstStyle/>
          <a:p>
            <a:r>
              <a:rPr lang="en-US" sz="1600" dirty="0">
                <a:solidFill>
                  <a:srgbClr val="C00000"/>
                </a:solidFill>
                <a:latin typeface="Arial" panose="020B0604020202020204" pitchFamily="34" charset="0"/>
                <a:cs typeface="Arial" panose="020B0604020202020204" pitchFamily="34" charset="0"/>
              </a:rPr>
              <a:t>Protects RO Membranes from Scale Formation</a:t>
            </a:r>
          </a:p>
        </p:txBody>
      </p:sp>
      <p:sp>
        <p:nvSpPr>
          <p:cNvPr id="9" name="TextBox 8"/>
          <p:cNvSpPr txBox="1"/>
          <p:nvPr/>
        </p:nvSpPr>
        <p:spPr>
          <a:xfrm>
            <a:off x="7476633" y="5397058"/>
            <a:ext cx="2618706" cy="830997"/>
          </a:xfrm>
          <a:prstGeom prst="rect">
            <a:avLst/>
          </a:prstGeom>
          <a:noFill/>
        </p:spPr>
        <p:txBody>
          <a:bodyPr wrap="square" rtlCol="0">
            <a:spAutoFit/>
          </a:bodyPr>
          <a:lstStyle/>
          <a:p>
            <a:r>
              <a:rPr lang="en-US" sz="1600" dirty="0">
                <a:solidFill>
                  <a:srgbClr val="C00000"/>
                </a:solidFill>
                <a:latin typeface="Arial" panose="020B0604020202020204" pitchFamily="34" charset="0"/>
                <a:cs typeface="Arial" panose="020B0604020202020204" pitchFamily="34" charset="0"/>
              </a:rPr>
              <a:t>Protects pipes and distribution system from corrosion</a:t>
            </a:r>
          </a:p>
        </p:txBody>
      </p:sp>
      <p:cxnSp>
        <p:nvCxnSpPr>
          <p:cNvPr id="10" name="Straight Arrow Connector 9"/>
          <p:cNvCxnSpPr>
            <a:stCxn id="3" idx="3"/>
          </p:cNvCxnSpPr>
          <p:nvPr/>
        </p:nvCxnSpPr>
        <p:spPr>
          <a:xfrm>
            <a:off x="2707003" y="1567127"/>
            <a:ext cx="545636" cy="20005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600325" y="3324225"/>
            <a:ext cx="1454239" cy="452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5896244" y="1767182"/>
            <a:ext cx="38636" cy="57330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702014" y="1906702"/>
            <a:ext cx="1378043"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5728818" y="6014834"/>
            <a:ext cx="1635618" cy="114977"/>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5407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50089" y="1487538"/>
            <a:ext cx="4800600" cy="4430713"/>
          </a:xfrm>
        </p:spPr>
        <p:txBody>
          <a:bodyPr>
            <a:normAutofit/>
          </a:bodyPr>
          <a:lstStyle/>
          <a:p>
            <a:pPr>
              <a:buFont typeface="Arial" panose="020B0604020202020204" pitchFamily="34" charset="0"/>
              <a:buChar char="–"/>
            </a:pPr>
            <a:r>
              <a:rPr lang="en-US" sz="1800" dirty="0"/>
              <a:t>The Fujiwara test is a common diagnostic test used in membrane autopsy, however there are some doubts on its </a:t>
            </a:r>
            <a:r>
              <a:rPr lang="en-US" sz="1800" dirty="0" smtClean="0"/>
              <a:t>reliability</a:t>
            </a:r>
            <a:endParaRPr lang="en-US" sz="1800" dirty="0"/>
          </a:p>
          <a:p>
            <a:pPr>
              <a:buFont typeface="Arial" panose="020B0604020202020204" pitchFamily="34" charset="0"/>
              <a:buChar char="–"/>
            </a:pPr>
            <a:r>
              <a:rPr lang="en-US" sz="1800" dirty="0"/>
              <a:t>It detects halogenation on the polyamide membrane layer with a color detection test (pictured</a:t>
            </a:r>
            <a:r>
              <a:rPr lang="en-US" sz="1800" dirty="0" smtClean="0"/>
              <a:t>)</a:t>
            </a:r>
            <a:endParaRPr lang="en-US" sz="1800" dirty="0"/>
          </a:p>
          <a:p>
            <a:pPr>
              <a:buFont typeface="Arial" panose="020B0604020202020204" pitchFamily="34" charset="0"/>
              <a:buChar char="–"/>
            </a:pPr>
            <a:r>
              <a:rPr lang="en-US" sz="1800" dirty="0"/>
              <a:t>Some membranes are chlorinated during manufacture, and will as a result always provide a positive test for chlorine on the </a:t>
            </a:r>
            <a:r>
              <a:rPr lang="en-US" sz="1800" dirty="0" smtClean="0"/>
              <a:t>Fujiwara</a:t>
            </a:r>
            <a:endParaRPr lang="en-US" sz="1800" dirty="0"/>
          </a:p>
        </p:txBody>
      </p:sp>
      <p:sp>
        <p:nvSpPr>
          <p:cNvPr id="3" name="Title 2"/>
          <p:cNvSpPr>
            <a:spLocks noGrp="1"/>
          </p:cNvSpPr>
          <p:nvPr>
            <p:ph type="title"/>
          </p:nvPr>
        </p:nvSpPr>
        <p:spPr>
          <a:xfrm>
            <a:off x="685800" y="539496"/>
            <a:ext cx="10515600" cy="530352"/>
          </a:xfrm>
        </p:spPr>
        <p:txBody>
          <a:bodyPr/>
          <a:lstStyle/>
          <a:p>
            <a:r>
              <a:rPr lang="en-US" dirty="0"/>
              <a:t>Are Membranes Oxidized?</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53120" y="1675398"/>
            <a:ext cx="4277733" cy="2591803"/>
          </a:xfrm>
          <a:prstGeom prst="rect">
            <a:avLst/>
          </a:prstGeom>
        </p:spPr>
      </p:pic>
      <p:sp>
        <p:nvSpPr>
          <p:cNvPr id="6" name="TextBox 5"/>
          <p:cNvSpPr txBox="1"/>
          <p:nvPr/>
        </p:nvSpPr>
        <p:spPr>
          <a:xfrm>
            <a:off x="6119778" y="4287254"/>
            <a:ext cx="2226315" cy="276999"/>
          </a:xfrm>
          <a:prstGeom prst="rect">
            <a:avLst/>
          </a:prstGeom>
        </p:spPr>
        <p:txBody>
          <a:bodyPr wrap="none" rtlCol="0">
            <a:spAutoFit/>
          </a:bodyPr>
          <a:lstStyle/>
          <a:p>
            <a:r>
              <a:rPr lang="en-US" sz="1200" dirty="0">
                <a:latin typeface="Arial" panose="020B0604020202020204" pitchFamily="34" charset="0"/>
                <a:ea typeface="+mj-ea"/>
                <a:cs typeface="Arial" panose="020B0604020202020204" pitchFamily="34" charset="0"/>
              </a:rPr>
              <a:t>Courtesy </a:t>
            </a:r>
            <a:r>
              <a:rPr lang="en-US" sz="1200" dirty="0" err="1">
                <a:latin typeface="Arial" panose="020B0604020202020204" pitchFamily="34" charset="0"/>
                <a:ea typeface="+mj-ea"/>
                <a:cs typeface="Arial" panose="020B0604020202020204" pitchFamily="34" charset="0"/>
              </a:rPr>
              <a:t>Avista</a:t>
            </a:r>
            <a:r>
              <a:rPr lang="en-US" sz="1200" dirty="0">
                <a:latin typeface="Arial" panose="020B0604020202020204" pitchFamily="34" charset="0"/>
                <a:ea typeface="+mj-ea"/>
                <a:cs typeface="Arial" panose="020B0604020202020204" pitchFamily="34" charset="0"/>
              </a:rPr>
              <a:t> Technologies.</a:t>
            </a:r>
          </a:p>
        </p:txBody>
      </p:sp>
      <p:sp>
        <p:nvSpPr>
          <p:cNvPr id="7" name="TextBox 6"/>
          <p:cNvSpPr txBox="1"/>
          <p:nvPr/>
        </p:nvSpPr>
        <p:spPr>
          <a:xfrm>
            <a:off x="6096000" y="1299192"/>
            <a:ext cx="2030749" cy="276999"/>
          </a:xfrm>
          <a:prstGeom prst="rect">
            <a:avLst/>
          </a:prstGeom>
        </p:spPr>
        <p:txBody>
          <a:bodyPr wrap="none" rtlCol="0">
            <a:spAutoFit/>
          </a:bodyPr>
          <a:lstStyle/>
          <a:p>
            <a:r>
              <a:rPr lang="en-US" sz="1200" dirty="0">
                <a:latin typeface="Arial" panose="020B0604020202020204" pitchFamily="34" charset="0"/>
                <a:ea typeface="+mj-ea"/>
                <a:cs typeface="Arial" panose="020B0604020202020204" pitchFamily="34" charset="0"/>
              </a:rPr>
              <a:t>Fujiwara Halogenation Test</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2014" y="4425753"/>
            <a:ext cx="4867275" cy="1670959"/>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79289" y="4560404"/>
            <a:ext cx="3452812" cy="1224682"/>
          </a:xfrm>
          <a:prstGeom prst="rect">
            <a:avLst/>
          </a:prstGeom>
        </p:spPr>
      </p:pic>
      <p:sp>
        <p:nvSpPr>
          <p:cNvPr id="12" name="TextBox 11"/>
          <p:cNvSpPr txBox="1"/>
          <p:nvPr/>
        </p:nvSpPr>
        <p:spPr>
          <a:xfrm>
            <a:off x="2457440" y="5918251"/>
            <a:ext cx="4030270" cy="276999"/>
          </a:xfrm>
          <a:prstGeom prst="rect">
            <a:avLst/>
          </a:prstGeom>
        </p:spPr>
        <p:txBody>
          <a:bodyPr wrap="none" rtlCol="0">
            <a:spAutoFit/>
          </a:bodyPr>
          <a:lstStyle/>
          <a:p>
            <a:r>
              <a:rPr lang="en-US" sz="1200" dirty="0" err="1">
                <a:latin typeface="Arial" panose="020B0604020202020204" pitchFamily="34" charset="0"/>
                <a:ea typeface="+mj-ea"/>
                <a:cs typeface="Arial" panose="020B0604020202020204" pitchFamily="34" charset="0"/>
              </a:rPr>
              <a:t>Gabelich</a:t>
            </a:r>
            <a:r>
              <a:rPr lang="en-US" sz="1200" dirty="0">
                <a:latin typeface="Arial" panose="020B0604020202020204" pitchFamily="34" charset="0"/>
                <a:ea typeface="+mj-ea"/>
                <a:cs typeface="Arial" panose="020B0604020202020204" pitchFamily="34" charset="0"/>
              </a:rPr>
              <a:t> et al, Journal of Membrane Science 258 (2005)</a:t>
            </a:r>
          </a:p>
        </p:txBody>
      </p:sp>
    </p:spTree>
    <p:extLst>
      <p:ext uri="{BB962C8B-B14F-4D97-AF65-F5344CB8AC3E}">
        <p14:creationId xmlns:p14="http://schemas.microsoft.com/office/powerpoint/2010/main" val="39923235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normAutofit/>
          </a:bodyPr>
          <a:lstStyle/>
          <a:p>
            <a:r>
              <a:rPr lang="en-US" sz="2800" dirty="0"/>
              <a:t>Are Membranes Oxidized ?</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3964" y="1503209"/>
            <a:ext cx="7239001" cy="4442936"/>
          </a:xfrm>
          <a:prstGeom prst="rect">
            <a:avLst/>
          </a:prstGeom>
        </p:spPr>
      </p:pic>
      <p:sp>
        <p:nvSpPr>
          <p:cNvPr id="6" name="TextBox 5"/>
          <p:cNvSpPr txBox="1"/>
          <p:nvPr/>
        </p:nvSpPr>
        <p:spPr>
          <a:xfrm>
            <a:off x="7833304" y="1159147"/>
            <a:ext cx="3853871" cy="3170099"/>
          </a:xfrm>
          <a:prstGeom prst="rect">
            <a:avLst/>
          </a:prstGeom>
        </p:spPr>
        <p:txBody>
          <a:bodyPr wrap="square" rtlCol="0">
            <a:spAutoFit/>
          </a:bodyPr>
          <a:lstStyle/>
          <a:p>
            <a:pPr>
              <a:spcBef>
                <a:spcPct val="0"/>
              </a:spcBef>
            </a:pPr>
            <a:r>
              <a:rPr lang="en-US" sz="2000" dirty="0">
                <a:latin typeface="Arial" panose="020B0604020202020204" pitchFamily="34" charset="0"/>
                <a:ea typeface="+mj-ea"/>
                <a:cs typeface="Arial" panose="020B0604020202020204" pitchFamily="34" charset="0"/>
              </a:rPr>
              <a:t>Monitoring RO membrane rejection using normalized data is important to determine any sudden impact from chlorine damage.  </a:t>
            </a:r>
            <a:br>
              <a:rPr lang="en-US" sz="2000" dirty="0">
                <a:latin typeface="Arial" panose="020B0604020202020204" pitchFamily="34" charset="0"/>
                <a:ea typeface="+mj-ea"/>
                <a:cs typeface="Arial" panose="020B0604020202020204" pitchFamily="34" charset="0"/>
              </a:rPr>
            </a:br>
            <a:r>
              <a:rPr lang="en-US" sz="2000" dirty="0">
                <a:latin typeface="Arial" panose="020B0604020202020204" pitchFamily="34" charset="0"/>
                <a:ea typeface="+mj-ea"/>
                <a:cs typeface="Arial" panose="020B0604020202020204" pitchFamily="34" charset="0"/>
              </a:rPr>
              <a:t/>
            </a:r>
            <a:br>
              <a:rPr lang="en-US" sz="2000" dirty="0">
                <a:latin typeface="Arial" panose="020B0604020202020204" pitchFamily="34" charset="0"/>
                <a:ea typeface="+mj-ea"/>
                <a:cs typeface="Arial" panose="020B0604020202020204" pitchFamily="34" charset="0"/>
              </a:rPr>
            </a:br>
            <a:r>
              <a:rPr lang="en-US" sz="2000" dirty="0">
                <a:latin typeface="Arial" panose="020B0604020202020204" pitchFamily="34" charset="0"/>
                <a:ea typeface="+mj-ea"/>
                <a:cs typeface="Arial" panose="020B0604020202020204" pitchFamily="34" charset="0"/>
              </a:rPr>
              <a:t>Chloramine will decrease rejection over time, however this is balanced against the ability to manage biofouling.</a:t>
            </a:r>
          </a:p>
        </p:txBody>
      </p:sp>
      <p:sp>
        <p:nvSpPr>
          <p:cNvPr id="7" name="TextBox 6"/>
          <p:cNvSpPr txBox="1"/>
          <p:nvPr/>
        </p:nvSpPr>
        <p:spPr>
          <a:xfrm>
            <a:off x="701955" y="5964184"/>
            <a:ext cx="3681777" cy="276999"/>
          </a:xfrm>
          <a:prstGeom prst="rect">
            <a:avLst/>
          </a:prstGeom>
        </p:spPr>
        <p:txBody>
          <a:bodyPr wrap="none" rtlCol="0">
            <a:spAutoFit/>
          </a:bodyPr>
          <a:lstStyle/>
          <a:p>
            <a:r>
              <a:rPr lang="en-US" sz="1200" dirty="0">
                <a:latin typeface="Arial" panose="020B0604020202020204" pitchFamily="34" charset="0"/>
                <a:ea typeface="+mj-ea"/>
                <a:cs typeface="Arial" panose="020B0604020202020204" pitchFamily="34" charset="0"/>
              </a:rPr>
              <a:t>Courtesy, Western Corridor Recycled Water Project</a:t>
            </a:r>
          </a:p>
        </p:txBody>
      </p:sp>
    </p:spTree>
    <p:extLst>
      <p:ext uri="{BB962C8B-B14F-4D97-AF65-F5344CB8AC3E}">
        <p14:creationId xmlns:p14="http://schemas.microsoft.com/office/powerpoint/2010/main" val="16414641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75239" y="4778071"/>
            <a:ext cx="8229600" cy="1319010"/>
          </a:xfrm>
        </p:spPr>
        <p:txBody>
          <a:bodyPr/>
          <a:lstStyle/>
          <a:p>
            <a:pPr>
              <a:buFont typeface="Arial" panose="020B0604020202020204" pitchFamily="34" charset="0"/>
              <a:buChar char="–"/>
            </a:pPr>
            <a:r>
              <a:rPr lang="en-US" sz="2400" dirty="0"/>
              <a:t>Fe (II) and Al catalyze amidogen</a:t>
            </a:r>
          </a:p>
          <a:p>
            <a:pPr>
              <a:buFont typeface="Arial" panose="020B0604020202020204" pitchFamily="34" charset="0"/>
              <a:buChar char="–"/>
            </a:pPr>
            <a:r>
              <a:rPr lang="en-US" sz="2400" dirty="0"/>
              <a:t>Amidogen radical thought to expose polyamide ring to direct chlorine attack from chloramine</a:t>
            </a:r>
          </a:p>
        </p:txBody>
      </p:sp>
      <p:sp>
        <p:nvSpPr>
          <p:cNvPr id="3" name="Title 2"/>
          <p:cNvSpPr>
            <a:spLocks noGrp="1"/>
          </p:cNvSpPr>
          <p:nvPr>
            <p:ph type="title"/>
          </p:nvPr>
        </p:nvSpPr>
        <p:spPr>
          <a:xfrm>
            <a:off x="685800" y="539495"/>
            <a:ext cx="10515600" cy="832049"/>
          </a:xfrm>
        </p:spPr>
        <p:txBody>
          <a:bodyPr>
            <a:noAutofit/>
          </a:bodyPr>
          <a:lstStyle/>
          <a:p>
            <a:r>
              <a:rPr lang="en-US" sz="2800" dirty="0"/>
              <a:t>The Presence of Iron and Aluminum </a:t>
            </a:r>
            <a:r>
              <a:rPr lang="en-US" sz="2800" dirty="0" smtClean="0"/>
              <a:t>Can </a:t>
            </a:r>
            <a:r>
              <a:rPr lang="en-US" sz="2800" dirty="0" err="1"/>
              <a:t>Catalyse</a:t>
            </a:r>
            <a:r>
              <a:rPr lang="en-US" sz="2800" dirty="0"/>
              <a:t> an Oxidation Reaction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06109" y="1983618"/>
            <a:ext cx="5791200" cy="2526515"/>
          </a:xfrm>
          <a:prstGeom prst="rect">
            <a:avLst/>
          </a:prstGeom>
        </p:spPr>
      </p:pic>
      <p:sp>
        <p:nvSpPr>
          <p:cNvPr id="7" name="TextBox 6"/>
          <p:cNvSpPr txBox="1"/>
          <p:nvPr/>
        </p:nvSpPr>
        <p:spPr>
          <a:xfrm>
            <a:off x="5953120" y="4408180"/>
            <a:ext cx="4030270" cy="276999"/>
          </a:xfrm>
          <a:prstGeom prst="rect">
            <a:avLst/>
          </a:prstGeom>
        </p:spPr>
        <p:txBody>
          <a:bodyPr wrap="none" rtlCol="0">
            <a:spAutoFit/>
          </a:bodyPr>
          <a:lstStyle/>
          <a:p>
            <a:r>
              <a:rPr lang="en-US" sz="1200" dirty="0" err="1">
                <a:latin typeface="Arial" panose="020B0604020202020204" pitchFamily="34" charset="0"/>
                <a:ea typeface="+mj-ea"/>
                <a:cs typeface="Arial" panose="020B0604020202020204" pitchFamily="34" charset="0"/>
              </a:rPr>
              <a:t>Gabelich</a:t>
            </a:r>
            <a:r>
              <a:rPr lang="en-US" sz="1200" dirty="0">
                <a:latin typeface="Arial" panose="020B0604020202020204" pitchFamily="34" charset="0"/>
                <a:ea typeface="+mj-ea"/>
                <a:cs typeface="Arial" panose="020B0604020202020204" pitchFamily="34" charset="0"/>
              </a:rPr>
              <a:t> et al, Journal of Membrane Science 258 (2005)</a:t>
            </a:r>
          </a:p>
        </p:txBody>
      </p:sp>
      <p:grpSp>
        <p:nvGrpSpPr>
          <p:cNvPr id="13" name="Group 12"/>
          <p:cNvGrpSpPr/>
          <p:nvPr/>
        </p:nvGrpSpPr>
        <p:grpSpPr>
          <a:xfrm>
            <a:off x="1940074" y="2100312"/>
            <a:ext cx="1447800" cy="2306800"/>
            <a:chOff x="381000" y="3482976"/>
            <a:chExt cx="1733128" cy="2643187"/>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1000" y="3482976"/>
              <a:ext cx="1733128" cy="2643187"/>
            </a:xfrm>
            <a:prstGeom prst="rect">
              <a:avLst/>
            </a:prstGeom>
          </p:spPr>
        </p:pic>
        <p:sp>
          <p:nvSpPr>
            <p:cNvPr id="9" name="TextBox 8"/>
            <p:cNvSpPr txBox="1"/>
            <p:nvPr/>
          </p:nvSpPr>
          <p:spPr>
            <a:xfrm>
              <a:off x="662511" y="3724350"/>
              <a:ext cx="391844" cy="423190"/>
            </a:xfrm>
            <a:prstGeom prst="rect">
              <a:avLst/>
            </a:prstGeom>
          </p:spPr>
          <p:txBody>
            <a:bodyPr wrap="none" rtlCol="0">
              <a:spAutoFit/>
            </a:bodyPr>
            <a:lstStyle/>
            <a:p>
              <a:pPr>
                <a:spcBef>
                  <a:spcPct val="0"/>
                </a:spcBef>
              </a:pPr>
              <a:r>
                <a:rPr lang="en-US" dirty="0">
                  <a:latin typeface="+mj-lt"/>
                  <a:ea typeface="+mj-ea"/>
                  <a:cs typeface="+mj-cs"/>
                </a:rPr>
                <a:t>H</a:t>
              </a:r>
            </a:p>
          </p:txBody>
        </p:sp>
        <p:sp>
          <p:nvSpPr>
            <p:cNvPr id="10" name="TextBox 9"/>
            <p:cNvSpPr txBox="1"/>
            <p:nvPr/>
          </p:nvSpPr>
          <p:spPr>
            <a:xfrm>
              <a:off x="662511" y="5511875"/>
              <a:ext cx="391844" cy="423190"/>
            </a:xfrm>
            <a:prstGeom prst="rect">
              <a:avLst/>
            </a:prstGeom>
          </p:spPr>
          <p:txBody>
            <a:bodyPr wrap="none" rtlCol="0">
              <a:spAutoFit/>
            </a:bodyPr>
            <a:lstStyle/>
            <a:p>
              <a:pPr>
                <a:spcBef>
                  <a:spcPct val="0"/>
                </a:spcBef>
              </a:pPr>
              <a:r>
                <a:rPr lang="en-US" dirty="0">
                  <a:latin typeface="+mj-lt"/>
                  <a:ea typeface="+mj-ea"/>
                  <a:cs typeface="+mj-cs"/>
                </a:rPr>
                <a:t>H</a:t>
              </a:r>
            </a:p>
          </p:txBody>
        </p:sp>
        <p:sp>
          <p:nvSpPr>
            <p:cNvPr id="11" name="TextBox 10"/>
            <p:cNvSpPr txBox="1"/>
            <p:nvPr/>
          </p:nvSpPr>
          <p:spPr>
            <a:xfrm>
              <a:off x="1447800" y="4619903"/>
              <a:ext cx="397600" cy="423190"/>
            </a:xfrm>
            <a:prstGeom prst="rect">
              <a:avLst/>
            </a:prstGeom>
          </p:spPr>
          <p:txBody>
            <a:bodyPr wrap="none" rtlCol="0">
              <a:spAutoFit/>
            </a:bodyPr>
            <a:lstStyle/>
            <a:p>
              <a:pPr>
                <a:spcBef>
                  <a:spcPct val="0"/>
                </a:spcBef>
              </a:pPr>
              <a:r>
                <a:rPr lang="en-US" dirty="0">
                  <a:latin typeface="+mj-lt"/>
                  <a:ea typeface="+mj-ea"/>
                  <a:cs typeface="+mj-cs"/>
                </a:rPr>
                <a:t>N</a:t>
              </a:r>
            </a:p>
          </p:txBody>
        </p:sp>
      </p:grpSp>
      <p:sp>
        <p:nvSpPr>
          <p:cNvPr id="12" name="TextBox 11"/>
          <p:cNvSpPr txBox="1"/>
          <p:nvPr/>
        </p:nvSpPr>
        <p:spPr>
          <a:xfrm>
            <a:off x="2648258" y="6022141"/>
            <a:ext cx="3187539" cy="276999"/>
          </a:xfrm>
          <a:prstGeom prst="rect">
            <a:avLst/>
          </a:prstGeom>
        </p:spPr>
        <p:txBody>
          <a:bodyPr wrap="none" rtlCol="0">
            <a:spAutoFit/>
          </a:bodyPr>
          <a:lstStyle/>
          <a:p>
            <a:pPr>
              <a:spcBef>
                <a:spcPct val="0"/>
              </a:spcBef>
            </a:pPr>
            <a:r>
              <a:rPr lang="en-US" sz="1200" dirty="0" err="1">
                <a:latin typeface="Arial" panose="020B0604020202020204" pitchFamily="34" charset="0"/>
                <a:ea typeface="+mj-ea"/>
                <a:cs typeface="Arial" panose="020B0604020202020204" pitchFamily="34" charset="0"/>
              </a:rPr>
              <a:t>Cran</a:t>
            </a:r>
            <a:r>
              <a:rPr lang="en-US" sz="1200" dirty="0">
                <a:latin typeface="Arial" panose="020B0604020202020204" pitchFamily="34" charset="0"/>
                <a:ea typeface="+mj-ea"/>
                <a:cs typeface="Arial" panose="020B0604020202020204" pitchFamily="34" charset="0"/>
              </a:rPr>
              <a:t> et al, Institute of Sustainability Victoria.</a:t>
            </a:r>
          </a:p>
        </p:txBody>
      </p:sp>
      <p:sp>
        <p:nvSpPr>
          <p:cNvPr id="14" name="TextBox 13"/>
          <p:cNvSpPr txBox="1"/>
          <p:nvPr/>
        </p:nvSpPr>
        <p:spPr>
          <a:xfrm>
            <a:off x="1710828" y="4401301"/>
            <a:ext cx="1906291" cy="338554"/>
          </a:xfrm>
          <a:prstGeom prst="rect">
            <a:avLst/>
          </a:prstGeom>
        </p:spPr>
        <p:txBody>
          <a:bodyPr wrap="none" rtlCol="0">
            <a:spAutoFit/>
          </a:bodyPr>
          <a:lstStyle/>
          <a:p>
            <a:pPr>
              <a:spcBef>
                <a:spcPct val="0"/>
              </a:spcBef>
            </a:pPr>
            <a:r>
              <a:rPr lang="en-US" sz="1600" b="1" dirty="0">
                <a:latin typeface="Arial" panose="020B0604020202020204" pitchFamily="34" charset="0"/>
                <a:ea typeface="+mj-ea"/>
                <a:cs typeface="Arial" panose="020B0604020202020204" pitchFamily="34" charset="0"/>
              </a:rPr>
              <a:t>Amidogen radical</a:t>
            </a:r>
          </a:p>
        </p:txBody>
      </p:sp>
    </p:spTree>
    <p:extLst>
      <p:ext uri="{BB962C8B-B14F-4D97-AF65-F5344CB8AC3E}">
        <p14:creationId xmlns:p14="http://schemas.microsoft.com/office/powerpoint/2010/main" val="353756805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3025" y="1350206"/>
            <a:ext cx="6372225" cy="2180084"/>
          </a:xfrm>
        </p:spPr>
        <p:txBody>
          <a:bodyPr/>
          <a:lstStyle/>
          <a:p>
            <a:r>
              <a:rPr lang="en-US" b="0" dirty="0" smtClean="0">
                <a:latin typeface="Arial" panose="020B0604020202020204" pitchFamily="34" charset="0"/>
                <a:cs typeface="Arial" panose="020B0604020202020204" pitchFamily="34" charset="0"/>
              </a:rPr>
              <a:t>Unintended Consequences</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05098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1572419"/>
            <a:ext cx="8229600" cy="4430713"/>
          </a:xfrm>
        </p:spPr>
        <p:txBody>
          <a:bodyPr/>
          <a:lstStyle/>
          <a:p>
            <a:pPr marL="0" indent="0">
              <a:buNone/>
            </a:pPr>
            <a:r>
              <a:rPr lang="en-US" i="1" dirty="0"/>
              <a:t>Chloramine can form unwanted byproducts.</a:t>
            </a:r>
          </a:p>
        </p:txBody>
      </p:sp>
      <p:sp>
        <p:nvSpPr>
          <p:cNvPr id="3" name="Title 2"/>
          <p:cNvSpPr>
            <a:spLocks noGrp="1"/>
          </p:cNvSpPr>
          <p:nvPr>
            <p:ph type="title"/>
          </p:nvPr>
        </p:nvSpPr>
        <p:spPr>
          <a:xfrm>
            <a:off x="685800" y="539496"/>
            <a:ext cx="10515600" cy="530352"/>
          </a:xfrm>
        </p:spPr>
        <p:txBody>
          <a:bodyPr/>
          <a:lstStyle/>
          <a:p>
            <a:r>
              <a:rPr lang="en-US" dirty="0"/>
              <a:t>Unwanted Byproduct Formation</a:t>
            </a:r>
          </a:p>
        </p:txBody>
      </p:sp>
      <p:pic>
        <p:nvPicPr>
          <p:cNvPr id="5" name="Picture 10" descr="RO permeat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813377" y="1952030"/>
            <a:ext cx="7319192" cy="3972520"/>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a:xfrm>
            <a:off x="7201479" y="3651974"/>
            <a:ext cx="9906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226680" y="3366955"/>
            <a:ext cx="839332" cy="276999"/>
          </a:xfrm>
          <a:prstGeom prst="rect">
            <a:avLst/>
          </a:prstGeom>
        </p:spPr>
        <p:txBody>
          <a:bodyPr wrap="none" rtlCol="0">
            <a:spAutoFit/>
          </a:bodyPr>
          <a:lstStyle/>
          <a:p>
            <a:pPr>
              <a:spcBef>
                <a:spcPct val="0"/>
              </a:spcBef>
            </a:pPr>
            <a:r>
              <a:rPr lang="en-US" sz="1200" dirty="0">
                <a:solidFill>
                  <a:schemeClr val="bg1">
                    <a:lumMod val="50000"/>
                  </a:schemeClr>
                </a:solidFill>
                <a:latin typeface="+mj-lt"/>
                <a:ea typeface="+mj-ea"/>
                <a:cs typeface="+mj-cs"/>
              </a:rPr>
              <a:t>Preformed</a:t>
            </a:r>
          </a:p>
        </p:txBody>
      </p:sp>
      <p:cxnSp>
        <p:nvCxnSpPr>
          <p:cNvPr id="9" name="Straight Arrow Connector 8"/>
          <p:cNvCxnSpPr/>
          <p:nvPr/>
        </p:nvCxnSpPr>
        <p:spPr>
          <a:xfrm flipV="1">
            <a:off x="3352801" y="3651974"/>
            <a:ext cx="3818063" cy="1604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886200" y="3374976"/>
            <a:ext cx="897362" cy="276999"/>
          </a:xfrm>
          <a:prstGeom prst="rect">
            <a:avLst/>
          </a:prstGeom>
        </p:spPr>
        <p:txBody>
          <a:bodyPr wrap="none" rtlCol="0">
            <a:spAutoFit/>
          </a:bodyPr>
          <a:lstStyle/>
          <a:p>
            <a:pPr>
              <a:spcBef>
                <a:spcPct val="0"/>
              </a:spcBef>
            </a:pPr>
            <a:r>
              <a:rPr lang="en-US" sz="1200" dirty="0">
                <a:solidFill>
                  <a:schemeClr val="bg1">
                    <a:lumMod val="50000"/>
                  </a:schemeClr>
                </a:solidFill>
                <a:latin typeface="+mj-lt"/>
                <a:ea typeface="+mj-ea"/>
                <a:cs typeface="+mj-cs"/>
              </a:rPr>
              <a:t>Direct Dose</a:t>
            </a:r>
          </a:p>
        </p:txBody>
      </p:sp>
      <p:sp>
        <p:nvSpPr>
          <p:cNvPr id="13" name="TextBox 12"/>
          <p:cNvSpPr txBox="1"/>
          <p:nvPr/>
        </p:nvSpPr>
        <p:spPr>
          <a:xfrm>
            <a:off x="2971934" y="5857263"/>
            <a:ext cx="4953000" cy="307777"/>
          </a:xfrm>
          <a:prstGeom prst="rect">
            <a:avLst/>
          </a:prstGeom>
        </p:spPr>
        <p:txBody>
          <a:bodyPr wrap="square" rtlCol="0">
            <a:spAutoFit/>
          </a:bodyPr>
          <a:lstStyle/>
          <a:p>
            <a:pPr>
              <a:spcBef>
                <a:spcPct val="0"/>
              </a:spcBef>
            </a:pPr>
            <a:r>
              <a:rPr lang="en-US" sz="1400" dirty="0">
                <a:latin typeface="Arial" panose="020B0604020202020204" pitchFamily="34" charset="0"/>
                <a:ea typeface="+mj-ea"/>
                <a:cs typeface="Arial" panose="020B0604020202020204" pitchFamily="34" charset="0"/>
              </a:rPr>
              <a:t>Courtesy – Western Corridor Recycled Water Project - 2008</a:t>
            </a:r>
          </a:p>
        </p:txBody>
      </p:sp>
    </p:spTree>
    <p:extLst>
      <p:ext uri="{BB962C8B-B14F-4D97-AF65-F5344CB8AC3E}">
        <p14:creationId xmlns:p14="http://schemas.microsoft.com/office/powerpoint/2010/main" val="25123447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0" y="4192295"/>
            <a:ext cx="3048000" cy="998375"/>
          </a:xfrm>
        </p:spPr>
        <p:txBody>
          <a:bodyPr/>
          <a:lstStyle/>
          <a:p>
            <a:pPr marL="0" indent="0">
              <a:buNone/>
            </a:pPr>
            <a:r>
              <a:rPr lang="en-US" i="1" dirty="0"/>
              <a:t>An option if ammonia added</a:t>
            </a:r>
          </a:p>
        </p:txBody>
      </p:sp>
      <p:sp>
        <p:nvSpPr>
          <p:cNvPr id="3" name="Title 2"/>
          <p:cNvSpPr>
            <a:spLocks noGrp="1"/>
          </p:cNvSpPr>
          <p:nvPr>
            <p:ph type="title"/>
          </p:nvPr>
        </p:nvSpPr>
        <p:spPr>
          <a:xfrm>
            <a:off x="685800" y="539496"/>
            <a:ext cx="8458200" cy="530352"/>
          </a:xfrm>
        </p:spPr>
        <p:txBody>
          <a:bodyPr>
            <a:normAutofit/>
          </a:bodyPr>
          <a:lstStyle/>
          <a:p>
            <a:r>
              <a:rPr lang="en-US" sz="2800" dirty="0"/>
              <a:t>Dosing Approaches to Minimize Byproducts</a:t>
            </a:r>
          </a:p>
        </p:txBody>
      </p:sp>
      <p:grpSp>
        <p:nvGrpSpPr>
          <p:cNvPr id="5" name="Group 4"/>
          <p:cNvGrpSpPr/>
          <p:nvPr/>
        </p:nvGrpSpPr>
        <p:grpSpPr>
          <a:xfrm>
            <a:off x="2362201" y="2101559"/>
            <a:ext cx="2676525" cy="1171575"/>
            <a:chOff x="0" y="0"/>
            <a:chExt cx="2676525" cy="1171575"/>
          </a:xfrm>
        </p:grpSpPr>
        <p:sp>
          <p:nvSpPr>
            <p:cNvPr id="6" name="Rectangle 5"/>
            <p:cNvSpPr>
              <a:spLocks noChangeArrowheads="1"/>
            </p:cNvSpPr>
            <p:nvPr/>
          </p:nvSpPr>
          <p:spPr bwMode="auto">
            <a:xfrm>
              <a:off x="1062038" y="276225"/>
              <a:ext cx="216694" cy="209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EditPoints="1"/>
            </p:cNvSpPr>
            <p:nvPr/>
          </p:nvSpPr>
          <p:spPr bwMode="auto">
            <a:xfrm>
              <a:off x="1004888" y="1000125"/>
              <a:ext cx="664369" cy="38100"/>
            </a:xfrm>
            <a:custGeom>
              <a:avLst/>
              <a:gdLst>
                <a:gd name="T0" fmla="*/ 0 w 70"/>
                <a:gd name="T1" fmla="*/ 0 h 4"/>
                <a:gd name="T2" fmla="*/ 67 w 70"/>
                <a:gd name="T3" fmla="*/ 1 h 4"/>
                <a:gd name="T4" fmla="*/ 67 w 70"/>
                <a:gd name="T5" fmla="*/ 2 h 4"/>
                <a:gd name="T6" fmla="*/ 0 w 70"/>
                <a:gd name="T7" fmla="*/ 2 h 4"/>
                <a:gd name="T8" fmla="*/ 0 w 70"/>
                <a:gd name="T9" fmla="*/ 0 h 4"/>
                <a:gd name="T10" fmla="*/ 66 w 70"/>
                <a:gd name="T11" fmla="*/ 0 h 4"/>
                <a:gd name="T12" fmla="*/ 70 w 70"/>
                <a:gd name="T13" fmla="*/ 2 h 4"/>
                <a:gd name="T14" fmla="*/ 66 w 70"/>
                <a:gd name="T15" fmla="*/ 4 h 4"/>
                <a:gd name="T16" fmla="*/ 66 w 70"/>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4">
                  <a:moveTo>
                    <a:pt x="0" y="0"/>
                  </a:moveTo>
                  <a:lnTo>
                    <a:pt x="67" y="1"/>
                  </a:lnTo>
                  <a:lnTo>
                    <a:pt x="67" y="2"/>
                  </a:lnTo>
                  <a:lnTo>
                    <a:pt x="0" y="2"/>
                  </a:lnTo>
                  <a:lnTo>
                    <a:pt x="0" y="0"/>
                  </a:lnTo>
                  <a:close/>
                  <a:moveTo>
                    <a:pt x="66" y="0"/>
                  </a:moveTo>
                  <a:lnTo>
                    <a:pt x="70" y="2"/>
                  </a:lnTo>
                  <a:lnTo>
                    <a:pt x="66" y="4"/>
                  </a:lnTo>
                  <a:lnTo>
                    <a:pt x="66" y="0"/>
                  </a:lnTo>
                  <a:close/>
                </a:path>
              </a:pathLst>
            </a:custGeom>
            <a:solidFill>
              <a:srgbClr val="000000"/>
            </a:solidFill>
            <a:ln w="0" cap="flat">
              <a:solidFill>
                <a:srgbClr val="000000"/>
              </a:solidFill>
              <a:prstDash val="solid"/>
              <a:round/>
              <a:headEnd/>
              <a:tailEnd/>
            </a:ln>
          </p:spPr>
          <p:txBody>
            <a:bodyPr/>
            <a:lstStyle/>
            <a:p>
              <a:endParaRPr lang="en-US"/>
            </a:p>
          </p:txBody>
        </p:sp>
        <p:sp>
          <p:nvSpPr>
            <p:cNvPr id="8" name="Rectangle 7"/>
            <p:cNvSpPr>
              <a:spLocks noChangeArrowheads="1"/>
            </p:cNvSpPr>
            <p:nvPr/>
          </p:nvSpPr>
          <p:spPr bwMode="auto">
            <a:xfrm>
              <a:off x="1062038" y="276225"/>
              <a:ext cx="209550" cy="209550"/>
            </a:xfrm>
            <a:prstGeom prst="rect">
              <a:avLst/>
            </a:prstGeom>
            <a:solidFill>
              <a:srgbClr val="FFFFFF"/>
            </a:solidFill>
            <a:ln w="9525">
              <a:solidFill>
                <a:srgbClr val="000000"/>
              </a:solidFill>
              <a:miter lim="800000"/>
              <a:headEnd/>
              <a:tailEnd/>
            </a:ln>
          </p:spPr>
          <p:txBody>
            <a:bodyPr/>
            <a:lstStyle/>
            <a:p>
              <a:endParaRPr lang="en-US"/>
            </a:p>
          </p:txBody>
        </p:sp>
        <p:sp>
          <p:nvSpPr>
            <p:cNvPr id="9" name="Rectangle 8"/>
            <p:cNvSpPr>
              <a:spLocks noChangeArrowheads="1"/>
            </p:cNvSpPr>
            <p:nvPr/>
          </p:nvSpPr>
          <p:spPr bwMode="auto">
            <a:xfrm>
              <a:off x="1062038" y="352425"/>
              <a:ext cx="209550" cy="133350"/>
            </a:xfrm>
            <a:prstGeom prst="rect">
              <a:avLst/>
            </a:prstGeom>
            <a:solidFill>
              <a:srgbClr val="A9D18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 name="Freeform 9"/>
            <p:cNvSpPr>
              <a:spLocks noEditPoints="1"/>
            </p:cNvSpPr>
            <p:nvPr/>
          </p:nvSpPr>
          <p:spPr bwMode="auto">
            <a:xfrm>
              <a:off x="1147763" y="485775"/>
              <a:ext cx="28575" cy="533400"/>
            </a:xfrm>
            <a:custGeom>
              <a:avLst/>
              <a:gdLst>
                <a:gd name="T0" fmla="*/ 2 w 3"/>
                <a:gd name="T1" fmla="*/ 0 h 56"/>
                <a:gd name="T2" fmla="*/ 1 w 3"/>
                <a:gd name="T3" fmla="*/ 54 h 56"/>
                <a:gd name="T4" fmla="*/ 2 w 3"/>
                <a:gd name="T5" fmla="*/ 54 h 56"/>
                <a:gd name="T6" fmla="*/ 2 w 3"/>
                <a:gd name="T7" fmla="*/ 0 h 56"/>
                <a:gd name="T8" fmla="*/ 2 w 3"/>
                <a:gd name="T9" fmla="*/ 0 h 56"/>
                <a:gd name="T10" fmla="*/ 0 w 3"/>
                <a:gd name="T11" fmla="*/ 53 h 56"/>
                <a:gd name="T12" fmla="*/ 1 w 3"/>
                <a:gd name="T13" fmla="*/ 56 h 56"/>
                <a:gd name="T14" fmla="*/ 3 w 3"/>
                <a:gd name="T15" fmla="*/ 53 h 56"/>
                <a:gd name="T16" fmla="*/ 0 w 3"/>
                <a:gd name="T17"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6">
                  <a:moveTo>
                    <a:pt x="2" y="0"/>
                  </a:moveTo>
                  <a:lnTo>
                    <a:pt x="1" y="54"/>
                  </a:lnTo>
                  <a:lnTo>
                    <a:pt x="2" y="54"/>
                  </a:lnTo>
                  <a:lnTo>
                    <a:pt x="2" y="0"/>
                  </a:lnTo>
                  <a:lnTo>
                    <a:pt x="2" y="0"/>
                  </a:lnTo>
                  <a:close/>
                  <a:moveTo>
                    <a:pt x="0" y="53"/>
                  </a:moveTo>
                  <a:lnTo>
                    <a:pt x="1" y="56"/>
                  </a:lnTo>
                  <a:lnTo>
                    <a:pt x="3" y="53"/>
                  </a:lnTo>
                  <a:lnTo>
                    <a:pt x="0" y="53"/>
                  </a:lnTo>
                  <a:close/>
                </a:path>
              </a:pathLst>
            </a:custGeom>
            <a:solidFill>
              <a:srgbClr val="000000"/>
            </a:solidFill>
            <a:ln w="0" cap="flat">
              <a:solidFill>
                <a:srgbClr val="000000"/>
              </a:solidFill>
              <a:prstDash val="solid"/>
              <a:round/>
              <a:headEnd/>
              <a:tailEnd/>
            </a:ln>
          </p:spPr>
          <p:txBody>
            <a:bodyPr/>
            <a:lstStyle/>
            <a:p>
              <a:endParaRPr lang="en-US"/>
            </a:p>
          </p:txBody>
        </p:sp>
        <p:sp>
          <p:nvSpPr>
            <p:cNvPr id="11" name="Rectangle 10"/>
            <p:cNvSpPr>
              <a:spLocks noChangeArrowheads="1"/>
            </p:cNvSpPr>
            <p:nvPr/>
          </p:nvSpPr>
          <p:spPr bwMode="auto">
            <a:xfrm>
              <a:off x="1328738" y="361950"/>
              <a:ext cx="216694" cy="1333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 name="Rectangle 11"/>
            <p:cNvSpPr>
              <a:spLocks noChangeArrowheads="1"/>
            </p:cNvSpPr>
            <p:nvPr/>
          </p:nvSpPr>
          <p:spPr bwMode="auto">
            <a:xfrm>
              <a:off x="1328738" y="352425"/>
              <a:ext cx="216694" cy="133350"/>
            </a:xfrm>
            <a:prstGeom prst="rect">
              <a:avLst/>
            </a:pr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12"/>
            <p:cNvSpPr>
              <a:spLocks noEditPoints="1"/>
            </p:cNvSpPr>
            <p:nvPr/>
          </p:nvSpPr>
          <p:spPr bwMode="auto">
            <a:xfrm>
              <a:off x="1414463" y="485775"/>
              <a:ext cx="28575" cy="533400"/>
            </a:xfrm>
            <a:custGeom>
              <a:avLst/>
              <a:gdLst>
                <a:gd name="T0" fmla="*/ 2 w 3"/>
                <a:gd name="T1" fmla="*/ 0 h 56"/>
                <a:gd name="T2" fmla="*/ 1 w 3"/>
                <a:gd name="T3" fmla="*/ 54 h 56"/>
                <a:gd name="T4" fmla="*/ 2 w 3"/>
                <a:gd name="T5" fmla="*/ 54 h 56"/>
                <a:gd name="T6" fmla="*/ 3 w 3"/>
                <a:gd name="T7" fmla="*/ 0 h 56"/>
                <a:gd name="T8" fmla="*/ 2 w 3"/>
                <a:gd name="T9" fmla="*/ 0 h 56"/>
                <a:gd name="T10" fmla="*/ 0 w 3"/>
                <a:gd name="T11" fmla="*/ 53 h 56"/>
                <a:gd name="T12" fmla="*/ 2 w 3"/>
                <a:gd name="T13" fmla="*/ 56 h 56"/>
                <a:gd name="T14" fmla="*/ 3 w 3"/>
                <a:gd name="T15" fmla="*/ 53 h 56"/>
                <a:gd name="T16" fmla="*/ 0 w 3"/>
                <a:gd name="T17"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6">
                  <a:moveTo>
                    <a:pt x="2" y="0"/>
                  </a:moveTo>
                  <a:lnTo>
                    <a:pt x="1" y="54"/>
                  </a:lnTo>
                  <a:lnTo>
                    <a:pt x="2" y="54"/>
                  </a:lnTo>
                  <a:lnTo>
                    <a:pt x="3" y="0"/>
                  </a:lnTo>
                  <a:lnTo>
                    <a:pt x="2" y="0"/>
                  </a:lnTo>
                  <a:close/>
                  <a:moveTo>
                    <a:pt x="0" y="53"/>
                  </a:moveTo>
                  <a:lnTo>
                    <a:pt x="2" y="56"/>
                  </a:lnTo>
                  <a:lnTo>
                    <a:pt x="3" y="53"/>
                  </a:lnTo>
                  <a:lnTo>
                    <a:pt x="0" y="53"/>
                  </a:lnTo>
                  <a:close/>
                </a:path>
              </a:pathLst>
            </a:custGeom>
            <a:solidFill>
              <a:srgbClr val="000000"/>
            </a:solidFill>
            <a:ln w="0" cap="flat">
              <a:solidFill>
                <a:srgbClr val="000000"/>
              </a:solidFill>
              <a:prstDash val="solid"/>
              <a:round/>
              <a:headEnd/>
              <a:tailEnd/>
            </a:ln>
          </p:spPr>
          <p:txBody>
            <a:bodyPr/>
            <a:lstStyle/>
            <a:p>
              <a:endParaRPr lang="en-US"/>
            </a:p>
          </p:txBody>
        </p:sp>
        <p:sp>
          <p:nvSpPr>
            <p:cNvPr id="14" name="TextBox 269"/>
            <p:cNvSpPr txBox="1"/>
            <p:nvPr/>
          </p:nvSpPr>
          <p:spPr>
            <a:xfrm>
              <a:off x="485775" y="0"/>
              <a:ext cx="740074"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t>Ammonia</a:t>
              </a:r>
            </a:p>
          </p:txBody>
        </p:sp>
        <p:sp>
          <p:nvSpPr>
            <p:cNvPr id="15" name="Rectangle 14"/>
            <p:cNvSpPr>
              <a:spLocks noChangeArrowheads="1"/>
            </p:cNvSpPr>
            <p:nvPr/>
          </p:nvSpPr>
          <p:spPr bwMode="auto">
            <a:xfrm>
              <a:off x="1328738" y="276225"/>
              <a:ext cx="216694" cy="209550"/>
            </a:xfrm>
            <a:prstGeom prst="rect">
              <a:avLst/>
            </a:pr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Rectangle 15"/>
            <p:cNvSpPr>
              <a:spLocks noChangeArrowheads="1"/>
            </p:cNvSpPr>
            <p:nvPr/>
          </p:nvSpPr>
          <p:spPr bwMode="auto">
            <a:xfrm>
              <a:off x="1062038" y="352425"/>
              <a:ext cx="216694" cy="133350"/>
            </a:xfrm>
            <a:prstGeom prst="rect">
              <a:avLst/>
            </a:pr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TextBox 275"/>
            <p:cNvSpPr txBox="1"/>
            <p:nvPr/>
          </p:nvSpPr>
          <p:spPr>
            <a:xfrm>
              <a:off x="1333500" y="0"/>
              <a:ext cx="740074"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t>Chlorine</a:t>
              </a:r>
            </a:p>
          </p:txBody>
        </p:sp>
        <p:sp>
          <p:nvSpPr>
            <p:cNvPr id="18" name="Pentagon 17"/>
            <p:cNvSpPr/>
            <p:nvPr/>
          </p:nvSpPr>
          <p:spPr>
            <a:xfrm>
              <a:off x="1676400" y="885825"/>
              <a:ext cx="1000125" cy="285750"/>
            </a:xfrm>
            <a:prstGeom prst="homePlat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solidFill>
                    <a:schemeClr val="tx1"/>
                  </a:solidFill>
                </a:rPr>
                <a:t>To MF/RO</a:t>
              </a:r>
            </a:p>
          </p:txBody>
        </p:sp>
        <p:sp>
          <p:nvSpPr>
            <p:cNvPr id="19" name="Pentagon 18"/>
            <p:cNvSpPr/>
            <p:nvPr/>
          </p:nvSpPr>
          <p:spPr>
            <a:xfrm>
              <a:off x="0" y="876300"/>
              <a:ext cx="1000125" cy="285750"/>
            </a:xfrm>
            <a:prstGeom prst="homePlat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solidFill>
                    <a:schemeClr val="tx1"/>
                  </a:solidFill>
                </a:rPr>
                <a:t>Effluent</a:t>
              </a:r>
            </a:p>
          </p:txBody>
        </p:sp>
      </p:grpSp>
      <p:grpSp>
        <p:nvGrpSpPr>
          <p:cNvPr id="20" name="Group 19"/>
          <p:cNvGrpSpPr/>
          <p:nvPr/>
        </p:nvGrpSpPr>
        <p:grpSpPr>
          <a:xfrm>
            <a:off x="5562600" y="3910806"/>
            <a:ext cx="4505324" cy="1762124"/>
            <a:chOff x="0" y="0"/>
            <a:chExt cx="4505324" cy="1762124"/>
          </a:xfrm>
        </p:grpSpPr>
        <p:sp>
          <p:nvSpPr>
            <p:cNvPr id="21" name="TextBox 285"/>
            <p:cNvSpPr txBox="1"/>
            <p:nvPr/>
          </p:nvSpPr>
          <p:spPr>
            <a:xfrm>
              <a:off x="1009650" y="1171575"/>
              <a:ext cx="740074"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dirty="0"/>
                <a:t>Ammonia</a:t>
              </a:r>
            </a:p>
          </p:txBody>
        </p:sp>
        <p:grpSp>
          <p:nvGrpSpPr>
            <p:cNvPr id="22" name="Group 21"/>
            <p:cNvGrpSpPr/>
            <p:nvPr/>
          </p:nvGrpSpPr>
          <p:grpSpPr>
            <a:xfrm>
              <a:off x="1271588" y="762000"/>
              <a:ext cx="216694" cy="219075"/>
              <a:chOff x="1271588" y="762000"/>
              <a:chExt cx="216694" cy="219075"/>
            </a:xfrm>
          </p:grpSpPr>
          <p:sp>
            <p:nvSpPr>
              <p:cNvPr id="36" name="Rectangle 35"/>
              <p:cNvSpPr>
                <a:spLocks noChangeArrowheads="1"/>
              </p:cNvSpPr>
              <p:nvPr/>
            </p:nvSpPr>
            <p:spPr bwMode="auto">
              <a:xfrm>
                <a:off x="1271588" y="847725"/>
                <a:ext cx="216694" cy="1333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7" name="Rectangle 36"/>
              <p:cNvSpPr>
                <a:spLocks noChangeArrowheads="1"/>
              </p:cNvSpPr>
              <p:nvPr/>
            </p:nvSpPr>
            <p:spPr bwMode="auto">
              <a:xfrm>
                <a:off x="1271588" y="838200"/>
                <a:ext cx="216694" cy="133350"/>
              </a:xfrm>
              <a:prstGeom prst="rect">
                <a:avLst/>
              </a:pr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 name="Rectangle 37"/>
              <p:cNvSpPr>
                <a:spLocks noChangeArrowheads="1"/>
              </p:cNvSpPr>
              <p:nvPr/>
            </p:nvSpPr>
            <p:spPr bwMode="auto">
              <a:xfrm>
                <a:off x="1271588" y="762000"/>
                <a:ext cx="216694" cy="209550"/>
              </a:xfrm>
              <a:prstGeom prst="rect">
                <a:avLst/>
              </a:pr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 name="Group 22"/>
            <p:cNvGrpSpPr/>
            <p:nvPr/>
          </p:nvGrpSpPr>
          <p:grpSpPr>
            <a:xfrm>
              <a:off x="1271588" y="1438275"/>
              <a:ext cx="216694" cy="209550"/>
              <a:chOff x="1271588" y="1438275"/>
              <a:chExt cx="216694" cy="209550"/>
            </a:xfrm>
          </p:grpSpPr>
          <p:sp>
            <p:nvSpPr>
              <p:cNvPr id="32" name="Rectangle 31"/>
              <p:cNvSpPr>
                <a:spLocks noChangeArrowheads="1"/>
              </p:cNvSpPr>
              <p:nvPr/>
            </p:nvSpPr>
            <p:spPr bwMode="auto">
              <a:xfrm>
                <a:off x="1271588" y="1438275"/>
                <a:ext cx="216694" cy="209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3" name="Rectangle 32"/>
              <p:cNvSpPr>
                <a:spLocks noChangeArrowheads="1"/>
              </p:cNvSpPr>
              <p:nvPr/>
            </p:nvSpPr>
            <p:spPr bwMode="auto">
              <a:xfrm>
                <a:off x="1271588" y="1438275"/>
                <a:ext cx="209550" cy="209550"/>
              </a:xfrm>
              <a:prstGeom prst="rect">
                <a:avLst/>
              </a:prstGeom>
              <a:solidFill>
                <a:srgbClr val="FFFFFF"/>
              </a:solidFill>
              <a:ln w="9525">
                <a:solidFill>
                  <a:srgbClr val="000000"/>
                </a:solidFill>
                <a:miter lim="800000"/>
                <a:headEnd/>
                <a:tailEnd/>
              </a:ln>
            </p:spPr>
            <p:txBody>
              <a:bodyPr/>
              <a:lstStyle/>
              <a:p>
                <a:endParaRPr lang="en-US"/>
              </a:p>
            </p:txBody>
          </p:sp>
          <p:sp>
            <p:nvSpPr>
              <p:cNvPr id="34" name="Rectangle 33"/>
              <p:cNvSpPr>
                <a:spLocks noChangeArrowheads="1"/>
              </p:cNvSpPr>
              <p:nvPr/>
            </p:nvSpPr>
            <p:spPr bwMode="auto">
              <a:xfrm>
                <a:off x="1271588" y="1514475"/>
                <a:ext cx="209550" cy="133350"/>
              </a:xfrm>
              <a:prstGeom prst="rect">
                <a:avLst/>
              </a:prstGeom>
              <a:solidFill>
                <a:srgbClr val="A9D18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5" name="Rectangle 34"/>
              <p:cNvSpPr>
                <a:spLocks noChangeArrowheads="1"/>
              </p:cNvSpPr>
              <p:nvPr/>
            </p:nvSpPr>
            <p:spPr bwMode="auto">
              <a:xfrm>
                <a:off x="1271588" y="1514475"/>
                <a:ext cx="216694" cy="133350"/>
              </a:xfrm>
              <a:prstGeom prst="rect">
                <a:avLst/>
              </a:pr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4" name="TextBox 288"/>
            <p:cNvSpPr txBox="1"/>
            <p:nvPr/>
          </p:nvSpPr>
          <p:spPr>
            <a:xfrm>
              <a:off x="1009650" y="466725"/>
              <a:ext cx="740074"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t>Chlorine</a:t>
              </a:r>
            </a:p>
          </p:txBody>
        </p:sp>
        <p:sp>
          <p:nvSpPr>
            <p:cNvPr id="25" name="Pentagon 24"/>
            <p:cNvSpPr/>
            <p:nvPr/>
          </p:nvSpPr>
          <p:spPr>
            <a:xfrm>
              <a:off x="2990850" y="0"/>
              <a:ext cx="1000125" cy="285750"/>
            </a:xfrm>
            <a:prstGeom prst="homePlat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solidFill>
                    <a:schemeClr val="tx1"/>
                  </a:solidFill>
                </a:rPr>
                <a:t>To MF/RO</a:t>
              </a:r>
            </a:p>
          </p:txBody>
        </p:sp>
        <p:sp>
          <p:nvSpPr>
            <p:cNvPr id="26" name="Pentagon 25"/>
            <p:cNvSpPr/>
            <p:nvPr/>
          </p:nvSpPr>
          <p:spPr>
            <a:xfrm flipH="1">
              <a:off x="2809874" y="1314449"/>
              <a:ext cx="1695450" cy="447675"/>
            </a:xfrm>
            <a:prstGeom prst="homePlat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a:solidFill>
                    <a:schemeClr val="tx1"/>
                  </a:solidFill>
                </a:rPr>
                <a:t>RO Permeate Carrier Water Stream</a:t>
              </a:r>
            </a:p>
          </p:txBody>
        </p:sp>
        <p:cxnSp>
          <p:nvCxnSpPr>
            <p:cNvPr id="27" name="Elbow Connector 26"/>
            <p:cNvCxnSpPr>
              <a:stCxn id="26" idx="3"/>
            </p:cNvCxnSpPr>
            <p:nvPr/>
          </p:nvCxnSpPr>
          <p:spPr>
            <a:xfrm rot="10800000">
              <a:off x="2190750" y="142875"/>
              <a:ext cx="619124" cy="1395412"/>
            </a:xfrm>
            <a:prstGeom prst="bentConnector2">
              <a:avLst/>
            </a:prstGeom>
            <a:solidFill>
              <a:srgbClr val="000000"/>
            </a:solidFill>
            <a:ln w="0" cap="flat">
              <a:solidFill>
                <a:srgbClr val="000000"/>
              </a:solidFill>
              <a:prstDash val="solid"/>
              <a:round/>
              <a:headEnd/>
              <a:tailEnd type="triangle"/>
            </a:ln>
          </p:spPr>
        </p:cxnSp>
        <p:cxnSp>
          <p:nvCxnSpPr>
            <p:cNvPr id="28" name="Elbow Connector 27"/>
            <p:cNvCxnSpPr>
              <a:stCxn id="32" idx="2"/>
            </p:cNvCxnSpPr>
            <p:nvPr/>
          </p:nvCxnSpPr>
          <p:spPr>
            <a:xfrm rot="5400000" flipH="1" flipV="1">
              <a:off x="1737717" y="1175742"/>
              <a:ext cx="114300" cy="829865"/>
            </a:xfrm>
            <a:prstGeom prst="bentConnector4">
              <a:avLst>
                <a:gd name="adj1" fmla="val -200000"/>
                <a:gd name="adj2" fmla="val 5652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36" idx="2"/>
            </p:cNvCxnSpPr>
            <p:nvPr/>
          </p:nvCxnSpPr>
          <p:spPr>
            <a:xfrm rot="16200000" flipH="1">
              <a:off x="1699618" y="661392"/>
              <a:ext cx="180974" cy="82034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31" idx="3"/>
              <a:endCxn id="25" idx="1"/>
            </p:cNvCxnSpPr>
            <p:nvPr/>
          </p:nvCxnSpPr>
          <p:spPr>
            <a:xfrm>
              <a:off x="1000125" y="142875"/>
              <a:ext cx="199072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Pentagon 30"/>
            <p:cNvSpPr/>
            <p:nvPr/>
          </p:nvSpPr>
          <p:spPr>
            <a:xfrm>
              <a:off x="0" y="0"/>
              <a:ext cx="1000125" cy="285750"/>
            </a:xfrm>
            <a:prstGeom prst="homePlat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solidFill>
                    <a:schemeClr val="tx1"/>
                  </a:solidFill>
                </a:rPr>
                <a:t>Effluent</a:t>
              </a:r>
            </a:p>
          </p:txBody>
        </p:sp>
      </p:grpSp>
      <p:sp>
        <p:nvSpPr>
          <p:cNvPr id="39" name="TextBox 38"/>
          <p:cNvSpPr txBox="1"/>
          <p:nvPr/>
        </p:nvSpPr>
        <p:spPr>
          <a:xfrm>
            <a:off x="2362200" y="1671637"/>
            <a:ext cx="1467068" cy="369332"/>
          </a:xfrm>
          <a:prstGeom prst="rect">
            <a:avLst/>
          </a:prstGeom>
        </p:spPr>
        <p:txBody>
          <a:bodyPr wrap="none" rtlCol="0">
            <a:spAutoFit/>
          </a:bodyPr>
          <a:lstStyle/>
          <a:p>
            <a:pPr>
              <a:spcBef>
                <a:spcPct val="0"/>
              </a:spcBef>
            </a:pPr>
            <a:r>
              <a:rPr lang="en-US" b="1" dirty="0">
                <a:latin typeface="Arial" panose="020B0604020202020204" pitchFamily="34" charset="0"/>
                <a:ea typeface="+mj-ea"/>
                <a:cs typeface="Arial" panose="020B0604020202020204" pitchFamily="34" charset="0"/>
              </a:rPr>
              <a:t>Direct Dose</a:t>
            </a:r>
          </a:p>
        </p:txBody>
      </p:sp>
      <p:sp>
        <p:nvSpPr>
          <p:cNvPr id="40" name="TextBox 39"/>
          <p:cNvSpPr txBox="1"/>
          <p:nvPr/>
        </p:nvSpPr>
        <p:spPr>
          <a:xfrm>
            <a:off x="6757988" y="2955146"/>
            <a:ext cx="2044149" cy="369332"/>
          </a:xfrm>
          <a:prstGeom prst="rect">
            <a:avLst/>
          </a:prstGeom>
        </p:spPr>
        <p:txBody>
          <a:bodyPr wrap="none" rtlCol="0">
            <a:spAutoFit/>
          </a:bodyPr>
          <a:lstStyle/>
          <a:p>
            <a:pPr>
              <a:spcBef>
                <a:spcPct val="0"/>
              </a:spcBef>
            </a:pPr>
            <a:r>
              <a:rPr lang="en-US" b="1" dirty="0">
                <a:latin typeface="Arial" panose="020B0604020202020204" pitchFamily="34" charset="0"/>
                <a:ea typeface="+mj-ea"/>
                <a:cs typeface="Arial" panose="020B0604020202020204" pitchFamily="34" charset="0"/>
              </a:rPr>
              <a:t>Pre-formed Dose</a:t>
            </a:r>
          </a:p>
        </p:txBody>
      </p:sp>
    </p:spTree>
    <p:extLst>
      <p:ext uri="{BB962C8B-B14F-4D97-AF65-F5344CB8AC3E}">
        <p14:creationId xmlns:p14="http://schemas.microsoft.com/office/powerpoint/2010/main" val="25830085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normAutofit/>
          </a:bodyPr>
          <a:lstStyle/>
          <a:p>
            <a:r>
              <a:rPr lang="en-US" sz="2800" dirty="0"/>
              <a:t>Chloramine </a:t>
            </a:r>
            <a:r>
              <a:rPr lang="en-US" sz="2800" dirty="0" smtClean="0"/>
              <a:t>Passes </a:t>
            </a:r>
            <a:r>
              <a:rPr lang="en-US" sz="2800" dirty="0"/>
              <a:t>T</a:t>
            </a:r>
            <a:r>
              <a:rPr lang="en-US" sz="2800" dirty="0" smtClean="0"/>
              <a:t>hrough </a:t>
            </a:r>
            <a:r>
              <a:rPr lang="en-US" sz="2800" dirty="0"/>
              <a:t>the RO</a:t>
            </a:r>
          </a:p>
        </p:txBody>
      </p:sp>
      <p:graphicFrame>
        <p:nvGraphicFramePr>
          <p:cNvPr id="5" name="Chart 4"/>
          <p:cNvGraphicFramePr>
            <a:graphicFrameLocks/>
          </p:cNvGraphicFramePr>
          <p:nvPr>
            <p:extLst>
              <p:ext uri="{D42A27DB-BD31-4B8C-83A1-F6EECF244321}">
                <p14:modId xmlns:p14="http://schemas.microsoft.com/office/powerpoint/2010/main" val="2328143409"/>
              </p:ext>
            </p:extLst>
          </p:nvPr>
        </p:nvGraphicFramePr>
        <p:xfrm>
          <a:off x="304800" y="1519960"/>
          <a:ext cx="5791200" cy="379095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909418" y="5461001"/>
            <a:ext cx="3432093" cy="307777"/>
          </a:xfrm>
          <a:prstGeom prst="rect">
            <a:avLst/>
          </a:prstGeom>
        </p:spPr>
        <p:txBody>
          <a:bodyPr wrap="none" rtlCol="0">
            <a:spAutoFit/>
          </a:bodyPr>
          <a:lstStyle/>
          <a:p>
            <a:pPr>
              <a:spcBef>
                <a:spcPct val="0"/>
              </a:spcBef>
            </a:pPr>
            <a:r>
              <a:rPr lang="en-US" sz="1400" dirty="0">
                <a:latin typeface="Arial" panose="020B0604020202020204" pitchFamily="34" charset="0"/>
                <a:ea typeface="+mj-ea"/>
                <a:cs typeface="Arial" panose="020B0604020202020204" pitchFamily="34" charset="0"/>
              </a:rPr>
              <a:t>Courtesy – Orange County Water District</a:t>
            </a:r>
          </a:p>
        </p:txBody>
      </p:sp>
      <p:sp>
        <p:nvSpPr>
          <p:cNvPr id="2" name="TextBox 1"/>
          <p:cNvSpPr txBox="1"/>
          <p:nvPr/>
        </p:nvSpPr>
        <p:spPr>
          <a:xfrm>
            <a:off x="6457950" y="1856509"/>
            <a:ext cx="4895850" cy="2862322"/>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Chloramine passes through to the permeate. </a:t>
            </a:r>
            <a:r>
              <a:rPr lang="en-US" sz="2000" dirty="0" smtClean="0">
                <a:latin typeface="Arial" panose="020B0604020202020204" pitchFamily="34" charset="0"/>
                <a:cs typeface="Arial" panose="020B0604020202020204" pitchFamily="34" charset="0"/>
              </a:rPr>
              <a:t>We </a:t>
            </a:r>
            <a:r>
              <a:rPr lang="en-US" sz="2000" dirty="0">
                <a:latin typeface="Arial" panose="020B0604020202020204" pitchFamily="34" charset="0"/>
                <a:cs typeface="Arial" panose="020B0604020202020204" pitchFamily="34" charset="0"/>
              </a:rPr>
              <a:t>need to take this into account for final disinfection (break point with additional chlorine will be required).</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When advanced oxidation, or UV disinfection is used downstream of RO, the chloramine will lower UVT and increase energy demands.</a:t>
            </a:r>
          </a:p>
        </p:txBody>
      </p:sp>
    </p:spTree>
    <p:extLst>
      <p:ext uri="{BB962C8B-B14F-4D97-AF65-F5344CB8AC3E}">
        <p14:creationId xmlns:p14="http://schemas.microsoft.com/office/powerpoint/2010/main" val="25614790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8526379" cy="530352"/>
          </a:xfrm>
        </p:spPr>
        <p:txBody>
          <a:bodyPr/>
          <a:lstStyle/>
          <a:p>
            <a:r>
              <a:rPr lang="en-US" sz="2800" dirty="0"/>
              <a:t>Chloramine Dosing – </a:t>
            </a:r>
            <a:r>
              <a:rPr lang="en-US" sz="2800" dirty="0" smtClean="0"/>
              <a:t>A </a:t>
            </a:r>
            <a:r>
              <a:rPr lang="en-US" sz="2800" dirty="0"/>
              <a:t>Critical Control Point</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88229" y="1236106"/>
            <a:ext cx="8064726" cy="5293396"/>
          </a:xfrm>
          <a:prstGeom prst="rect">
            <a:avLst/>
          </a:prstGeom>
        </p:spPr>
      </p:pic>
      <p:sp>
        <p:nvSpPr>
          <p:cNvPr id="2" name="TextBox 1"/>
          <p:cNvSpPr txBox="1"/>
          <p:nvPr/>
        </p:nvSpPr>
        <p:spPr>
          <a:xfrm>
            <a:off x="1681305" y="1374204"/>
            <a:ext cx="1063112" cy="246221"/>
          </a:xfrm>
          <a:prstGeom prst="rect">
            <a:avLst/>
          </a:prstGeom>
        </p:spPr>
        <p:txBody>
          <a:bodyPr wrap="none" rtlCol="0">
            <a:spAutoFit/>
          </a:bodyPr>
          <a:lstStyle/>
          <a:p>
            <a:pPr>
              <a:spcBef>
                <a:spcPct val="0"/>
              </a:spcBef>
            </a:pPr>
            <a:r>
              <a:rPr lang="en-US" sz="1000" b="1" dirty="0">
                <a:latin typeface="Arial" panose="020B0604020202020204" pitchFamily="34" charset="0"/>
                <a:ea typeface="+mj-ea"/>
                <a:cs typeface="Arial" panose="020B0604020202020204" pitchFamily="34" charset="0"/>
              </a:rPr>
              <a:t>NDMA Control</a:t>
            </a:r>
          </a:p>
        </p:txBody>
      </p:sp>
      <p:sp>
        <p:nvSpPr>
          <p:cNvPr id="6" name="TextBox 5"/>
          <p:cNvSpPr txBox="1"/>
          <p:nvPr/>
        </p:nvSpPr>
        <p:spPr>
          <a:xfrm>
            <a:off x="4362931" y="1282272"/>
            <a:ext cx="1172116" cy="246221"/>
          </a:xfrm>
          <a:prstGeom prst="rect">
            <a:avLst/>
          </a:prstGeom>
        </p:spPr>
        <p:txBody>
          <a:bodyPr wrap="none" rtlCol="0">
            <a:spAutoFit/>
          </a:bodyPr>
          <a:lstStyle/>
          <a:p>
            <a:pPr>
              <a:spcBef>
                <a:spcPct val="0"/>
              </a:spcBef>
            </a:pPr>
            <a:r>
              <a:rPr lang="en-US" sz="1000" b="1" dirty="0">
                <a:latin typeface="Arial" panose="020B0604020202020204" pitchFamily="34" charset="0"/>
                <a:ea typeface="+mj-ea"/>
                <a:cs typeface="Arial" panose="020B0604020202020204" pitchFamily="34" charset="0"/>
              </a:rPr>
              <a:t>Microorganisms</a:t>
            </a:r>
          </a:p>
        </p:txBody>
      </p:sp>
      <p:sp>
        <p:nvSpPr>
          <p:cNvPr id="7" name="TextBox 6"/>
          <p:cNvSpPr txBox="1"/>
          <p:nvPr/>
        </p:nvSpPr>
        <p:spPr>
          <a:xfrm>
            <a:off x="7679929" y="1633344"/>
            <a:ext cx="1534394" cy="400110"/>
          </a:xfrm>
          <a:prstGeom prst="rect">
            <a:avLst/>
          </a:prstGeom>
        </p:spPr>
        <p:txBody>
          <a:bodyPr wrap="none" rtlCol="0">
            <a:spAutoFit/>
          </a:bodyPr>
          <a:lstStyle/>
          <a:p>
            <a:pPr>
              <a:spcBef>
                <a:spcPct val="0"/>
              </a:spcBef>
            </a:pPr>
            <a:r>
              <a:rPr lang="en-US" sz="1000" b="1" dirty="0">
                <a:latin typeface="Arial" panose="020B0604020202020204" pitchFamily="34" charset="0"/>
                <a:ea typeface="+mj-ea"/>
                <a:cs typeface="Arial" panose="020B0604020202020204" pitchFamily="34" charset="0"/>
              </a:rPr>
              <a:t>Microorganisms</a:t>
            </a:r>
          </a:p>
          <a:p>
            <a:pPr>
              <a:spcBef>
                <a:spcPct val="0"/>
              </a:spcBef>
            </a:pPr>
            <a:r>
              <a:rPr lang="en-US" sz="1000" b="1" dirty="0">
                <a:latin typeface="Arial" panose="020B0604020202020204" pitchFamily="34" charset="0"/>
                <a:ea typeface="+mj-ea"/>
                <a:cs typeface="Arial" panose="020B0604020202020204" pitchFamily="34" charset="0"/>
              </a:rPr>
              <a:t>Chemicals of Concern</a:t>
            </a:r>
          </a:p>
        </p:txBody>
      </p:sp>
      <p:sp>
        <p:nvSpPr>
          <p:cNvPr id="10" name="TextBox 9"/>
          <p:cNvSpPr txBox="1"/>
          <p:nvPr/>
        </p:nvSpPr>
        <p:spPr>
          <a:xfrm>
            <a:off x="1714354" y="5756185"/>
            <a:ext cx="1534394" cy="400110"/>
          </a:xfrm>
          <a:prstGeom prst="rect">
            <a:avLst/>
          </a:prstGeom>
        </p:spPr>
        <p:txBody>
          <a:bodyPr wrap="none" rtlCol="0">
            <a:spAutoFit/>
          </a:bodyPr>
          <a:lstStyle/>
          <a:p>
            <a:pPr>
              <a:spcBef>
                <a:spcPct val="0"/>
              </a:spcBef>
            </a:pPr>
            <a:r>
              <a:rPr lang="en-US" sz="1000" b="1" dirty="0" smtClean="0">
                <a:latin typeface="Arial" panose="020B0604020202020204" pitchFamily="34" charset="0"/>
                <a:ea typeface="+mj-ea"/>
                <a:cs typeface="Arial" panose="020B0604020202020204" pitchFamily="34" charset="0"/>
              </a:rPr>
              <a:t>Microorganisms</a:t>
            </a:r>
            <a:endParaRPr lang="en-US" sz="1000" b="1" dirty="0">
              <a:latin typeface="Arial" panose="020B0604020202020204" pitchFamily="34" charset="0"/>
              <a:ea typeface="+mj-ea"/>
              <a:cs typeface="Arial" panose="020B0604020202020204" pitchFamily="34" charset="0"/>
            </a:endParaRPr>
          </a:p>
          <a:p>
            <a:pPr>
              <a:spcBef>
                <a:spcPct val="0"/>
              </a:spcBef>
            </a:pPr>
            <a:r>
              <a:rPr lang="en-US" sz="1000" b="1" dirty="0">
                <a:latin typeface="Arial" panose="020B0604020202020204" pitchFamily="34" charset="0"/>
                <a:ea typeface="+mj-ea"/>
                <a:cs typeface="Arial" panose="020B0604020202020204" pitchFamily="34" charset="0"/>
              </a:rPr>
              <a:t>Chemicals of Concern</a:t>
            </a:r>
          </a:p>
        </p:txBody>
      </p:sp>
      <p:sp>
        <p:nvSpPr>
          <p:cNvPr id="11" name="TextBox 10"/>
          <p:cNvSpPr txBox="1"/>
          <p:nvPr/>
        </p:nvSpPr>
        <p:spPr>
          <a:xfrm>
            <a:off x="4254744" y="5956240"/>
            <a:ext cx="1905000" cy="400110"/>
          </a:xfrm>
          <a:prstGeom prst="rect">
            <a:avLst/>
          </a:prstGeom>
        </p:spPr>
        <p:txBody>
          <a:bodyPr wrap="square" rtlCol="0">
            <a:spAutoFit/>
          </a:bodyPr>
          <a:lstStyle/>
          <a:p>
            <a:pPr>
              <a:spcBef>
                <a:spcPct val="0"/>
              </a:spcBef>
            </a:pPr>
            <a:r>
              <a:rPr lang="en-US" sz="1000" b="1" dirty="0">
                <a:latin typeface="Arial" panose="020B0604020202020204" pitchFamily="34" charset="0"/>
                <a:ea typeface="+mj-ea"/>
                <a:cs typeface="Arial" panose="020B0604020202020204" pitchFamily="34" charset="0"/>
              </a:rPr>
              <a:t>Lead/copper leaching in distribution </a:t>
            </a:r>
            <a:r>
              <a:rPr lang="en-US" sz="1000" b="1" dirty="0" smtClean="0">
                <a:latin typeface="Arial" panose="020B0604020202020204" pitchFamily="34" charset="0"/>
                <a:ea typeface="+mj-ea"/>
                <a:cs typeface="Arial" panose="020B0604020202020204" pitchFamily="34" charset="0"/>
              </a:rPr>
              <a:t>system</a:t>
            </a:r>
            <a:endParaRPr lang="en-US" sz="1000" b="1" dirty="0">
              <a:latin typeface="Arial" panose="020B0604020202020204" pitchFamily="34" charset="0"/>
              <a:ea typeface="+mj-ea"/>
              <a:cs typeface="Arial" panose="020B0604020202020204" pitchFamily="34" charset="0"/>
            </a:endParaRPr>
          </a:p>
        </p:txBody>
      </p:sp>
      <p:sp>
        <p:nvSpPr>
          <p:cNvPr id="12" name="TextBox 11"/>
          <p:cNvSpPr txBox="1"/>
          <p:nvPr/>
        </p:nvSpPr>
        <p:spPr>
          <a:xfrm>
            <a:off x="7162801" y="4038601"/>
            <a:ext cx="1034257" cy="246221"/>
          </a:xfrm>
          <a:prstGeom prst="rect">
            <a:avLst/>
          </a:prstGeom>
        </p:spPr>
        <p:txBody>
          <a:bodyPr wrap="none" rtlCol="0">
            <a:spAutoFit/>
          </a:bodyPr>
          <a:lstStyle/>
          <a:p>
            <a:pPr>
              <a:spcBef>
                <a:spcPct val="0"/>
              </a:spcBef>
            </a:pPr>
            <a:r>
              <a:rPr lang="en-US" sz="1000" b="1" dirty="0">
                <a:latin typeface="+mj-lt"/>
                <a:ea typeface="+mj-ea"/>
                <a:cs typeface="+mj-cs"/>
              </a:rPr>
              <a:t>Micro-organisms</a:t>
            </a:r>
          </a:p>
        </p:txBody>
      </p:sp>
    </p:spTree>
    <p:extLst>
      <p:ext uri="{BB962C8B-B14F-4D97-AF65-F5344CB8AC3E}">
        <p14:creationId xmlns:p14="http://schemas.microsoft.com/office/powerpoint/2010/main" val="7447602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8229600" cy="530352"/>
          </a:xfrm>
        </p:spPr>
        <p:txBody>
          <a:bodyPr>
            <a:normAutofit/>
          </a:bodyPr>
          <a:lstStyle/>
          <a:p>
            <a:r>
              <a:rPr lang="en-US" sz="2800" dirty="0"/>
              <a:t>Impact on Advanced Oxidation Processes</a:t>
            </a:r>
          </a:p>
        </p:txBody>
      </p:sp>
      <p:pic>
        <p:nvPicPr>
          <p:cNvPr id="92" name="Picture 9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18064" y="1559794"/>
            <a:ext cx="6955872" cy="4654400"/>
          </a:xfrm>
          <a:prstGeom prst="rect">
            <a:avLst/>
          </a:prstGeom>
        </p:spPr>
      </p:pic>
      <p:sp>
        <p:nvSpPr>
          <p:cNvPr id="2" name="Rectangle 1"/>
          <p:cNvSpPr/>
          <p:nvPr/>
        </p:nvSpPr>
        <p:spPr>
          <a:xfrm>
            <a:off x="2209800" y="4495800"/>
            <a:ext cx="2133600" cy="1860550"/>
          </a:xfrm>
          <a:prstGeom prst="rect">
            <a:avLst/>
          </a:prstGeom>
          <a:solidFill>
            <a:schemeClr val="accent2">
              <a:lumMod val="20000"/>
              <a:lumOff val="80000"/>
              <a:alpha val="43000"/>
            </a:schemeClr>
          </a:solidFill>
          <a:ln>
            <a:solidFill>
              <a:schemeClr val="accent2">
                <a:lumMod val="20000"/>
                <a:lumOff val="8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02433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a:xfrm>
            <a:off x="685800" y="539496"/>
            <a:ext cx="10515600" cy="530352"/>
          </a:xfrm>
        </p:spPr>
        <p:txBody>
          <a:bodyPr>
            <a:normAutofit/>
          </a:bodyPr>
          <a:lstStyle/>
          <a:p>
            <a:r>
              <a:rPr lang="en-US" altLang="en-US" sz="2800" dirty="0"/>
              <a:t>Impact to Advanced Oxidation</a:t>
            </a:r>
          </a:p>
        </p:txBody>
      </p:sp>
      <p:pic>
        <p:nvPicPr>
          <p:cNvPr id="269317" name="Picture 5" descr="WCRWP_advanced_oxidation_unit_at_Gibson_Island"/>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77307" y="1196975"/>
            <a:ext cx="5063158" cy="2241550"/>
          </a:xfrm>
          <a:prstGeom prst="rect">
            <a:avLst/>
          </a:prstGeom>
          <a:noFill/>
          <a:extLst>
            <a:ext uri="{909E8E84-426E-40DD-AFC4-6F175D3DCCD1}">
              <a14:hiddenFill xmlns:a14="http://schemas.microsoft.com/office/drawing/2010/main">
                <a:solidFill>
                  <a:srgbClr val="FFFFFF"/>
                </a:solidFill>
              </a14:hiddenFill>
            </a:ext>
          </a:extLst>
        </p:spPr>
      </p:pic>
      <p:pic>
        <p:nvPicPr>
          <p:cNvPr id="269319" name="Picture 7" descr="NDMA removal"/>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28750" y="3438525"/>
            <a:ext cx="4669840" cy="28933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74840" y="1333896"/>
            <a:ext cx="5388559" cy="4905507"/>
          </a:xfrm>
          <a:prstGeom prst="rect">
            <a:avLst/>
          </a:prstGeom>
        </p:spPr>
      </p:pic>
    </p:spTree>
    <p:extLst>
      <p:ext uri="{BB962C8B-B14F-4D97-AF65-F5344CB8AC3E}">
        <p14:creationId xmlns:p14="http://schemas.microsoft.com/office/powerpoint/2010/main" val="2022608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66850" y="919485"/>
            <a:ext cx="7764463" cy="3270126"/>
          </a:xfrm>
        </p:spPr>
        <p:txBody>
          <a:bodyPr/>
          <a:lstStyle/>
          <a:p>
            <a:r>
              <a:rPr lang="en-US" b="0" dirty="0">
                <a:latin typeface="Arial" panose="020B0604020202020204" pitchFamily="34" charset="0"/>
                <a:cs typeface="Arial" panose="020B0604020202020204" pitchFamily="34" charset="0"/>
              </a:rPr>
              <a:t>RO and NF Operating and Design Concepts</a:t>
            </a:r>
          </a:p>
        </p:txBody>
      </p:sp>
    </p:spTree>
    <p:extLst>
      <p:ext uri="{BB962C8B-B14F-4D97-AF65-F5344CB8AC3E}">
        <p14:creationId xmlns:p14="http://schemas.microsoft.com/office/powerpoint/2010/main" val="247710249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51894" y="2057401"/>
            <a:ext cx="5878773" cy="3525268"/>
          </a:xfrm>
          <a:prstGeom prst="rect">
            <a:avLst/>
          </a:prstGeom>
        </p:spPr>
      </p:pic>
      <p:sp>
        <p:nvSpPr>
          <p:cNvPr id="3" name="Title 2"/>
          <p:cNvSpPr>
            <a:spLocks noGrp="1"/>
          </p:cNvSpPr>
          <p:nvPr>
            <p:ph type="title"/>
          </p:nvPr>
        </p:nvSpPr>
        <p:spPr>
          <a:xfrm>
            <a:off x="685800" y="539496"/>
            <a:ext cx="10515600" cy="530352"/>
          </a:xfrm>
        </p:spPr>
        <p:txBody>
          <a:bodyPr>
            <a:normAutofit/>
          </a:bodyPr>
          <a:lstStyle/>
          <a:p>
            <a:r>
              <a:rPr lang="en-US" sz="2800" dirty="0"/>
              <a:t>AOP – Increased Energy Requirement</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22528" y="2057401"/>
            <a:ext cx="5322963" cy="3525268"/>
          </a:xfrm>
          <a:prstGeom prst="rect">
            <a:avLst/>
          </a:prstGeom>
          <a:ln>
            <a:solidFill>
              <a:schemeClr val="tx1"/>
            </a:solidFill>
          </a:ln>
        </p:spPr>
      </p:pic>
      <p:sp>
        <p:nvSpPr>
          <p:cNvPr id="10" name="TextBox 9"/>
          <p:cNvSpPr txBox="1"/>
          <p:nvPr/>
        </p:nvSpPr>
        <p:spPr>
          <a:xfrm>
            <a:off x="6636574" y="5582669"/>
            <a:ext cx="1763624" cy="276999"/>
          </a:xfrm>
          <a:prstGeom prst="rect">
            <a:avLst/>
          </a:prstGeom>
        </p:spPr>
        <p:txBody>
          <a:bodyPr wrap="none" rtlCol="0">
            <a:spAutoFit/>
          </a:bodyPr>
          <a:lstStyle/>
          <a:p>
            <a:pPr>
              <a:spcBef>
                <a:spcPct val="0"/>
              </a:spcBef>
            </a:pPr>
            <a:r>
              <a:rPr lang="en-US" sz="1200" dirty="0" err="1">
                <a:latin typeface="Arial" panose="020B0604020202020204" pitchFamily="34" charset="0"/>
                <a:ea typeface="+mj-ea"/>
                <a:cs typeface="Arial" panose="020B0604020202020204" pitchFamily="34" charset="0"/>
              </a:rPr>
              <a:t>Omerci</a:t>
            </a:r>
            <a:r>
              <a:rPr lang="en-US" sz="1200" dirty="0">
                <a:latin typeface="Arial" panose="020B0604020202020204" pitchFamily="34" charset="0"/>
                <a:ea typeface="+mj-ea"/>
                <a:cs typeface="Arial" panose="020B0604020202020204" pitchFamily="34" charset="0"/>
              </a:rPr>
              <a:t>, Ishida, Linden </a:t>
            </a:r>
          </a:p>
        </p:txBody>
      </p:sp>
      <p:sp>
        <p:nvSpPr>
          <p:cNvPr id="11" name="TextBox 10"/>
          <p:cNvSpPr txBox="1"/>
          <p:nvPr/>
        </p:nvSpPr>
        <p:spPr>
          <a:xfrm>
            <a:off x="1981200" y="1417638"/>
            <a:ext cx="7250703" cy="369332"/>
          </a:xfrm>
          <a:prstGeom prst="rect">
            <a:avLst/>
          </a:prstGeom>
        </p:spPr>
        <p:txBody>
          <a:bodyPr wrap="none" rtlCol="0">
            <a:spAutoFit/>
          </a:bodyPr>
          <a:lstStyle/>
          <a:p>
            <a:pPr>
              <a:spcBef>
                <a:spcPct val="0"/>
              </a:spcBef>
            </a:pPr>
            <a:r>
              <a:rPr lang="en-US" dirty="0">
                <a:latin typeface="Arial" panose="020B0604020202020204" pitchFamily="34" charset="0"/>
                <a:ea typeface="+mj-ea"/>
                <a:cs typeface="Arial" panose="020B0604020202020204" pitchFamily="34" charset="0"/>
              </a:rPr>
              <a:t>Chloramine reduces UV transmittance, increases power requirement.</a:t>
            </a:r>
          </a:p>
        </p:txBody>
      </p:sp>
    </p:spTree>
    <p:extLst>
      <p:ext uri="{BB962C8B-B14F-4D97-AF65-F5344CB8AC3E}">
        <p14:creationId xmlns:p14="http://schemas.microsoft.com/office/powerpoint/2010/main" val="33085036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0.5 mg/L of H</a:t>
            </a:r>
            <a:r>
              <a:rPr lang="en-US" baseline="-25000" dirty="0"/>
              <a:t>2</a:t>
            </a:r>
            <a:r>
              <a:rPr lang="en-US" dirty="0"/>
              <a:t>0</a:t>
            </a:r>
            <a:r>
              <a:rPr lang="en-US" baseline="-25000" dirty="0"/>
              <a:t>2</a:t>
            </a:r>
            <a:r>
              <a:rPr lang="en-US" dirty="0"/>
              <a:t> for every 1 mg/L Cl</a:t>
            </a:r>
            <a:r>
              <a:rPr lang="en-US" baseline="-25000" dirty="0"/>
              <a:t>2</a:t>
            </a:r>
          </a:p>
        </p:txBody>
      </p:sp>
      <p:sp>
        <p:nvSpPr>
          <p:cNvPr id="3" name="Title 2"/>
          <p:cNvSpPr>
            <a:spLocks noGrp="1"/>
          </p:cNvSpPr>
          <p:nvPr>
            <p:ph type="title"/>
          </p:nvPr>
        </p:nvSpPr>
        <p:spPr>
          <a:xfrm>
            <a:off x="685800" y="539496"/>
            <a:ext cx="10515600" cy="530352"/>
          </a:xfrm>
        </p:spPr>
        <p:txBody>
          <a:bodyPr>
            <a:normAutofit/>
          </a:bodyPr>
          <a:lstStyle/>
          <a:p>
            <a:r>
              <a:rPr lang="en-US" sz="2800" dirty="0"/>
              <a:t>AOP – Increased Hydrogen Peroxide Dose</a:t>
            </a:r>
          </a:p>
        </p:txBody>
      </p:sp>
      <p:pic>
        <p:nvPicPr>
          <p:cNvPr id="5" name="Picture 4"/>
          <p:cNvPicPr>
            <a:picLocks noChangeAspect="1"/>
          </p:cNvPicPr>
          <p:nvPr/>
        </p:nvPicPr>
        <p:blipFill>
          <a:blip r:embed="rId2"/>
          <a:stretch>
            <a:fillRect/>
          </a:stretch>
        </p:blipFill>
        <p:spPr>
          <a:xfrm>
            <a:off x="3276600" y="2470733"/>
            <a:ext cx="4777426" cy="1415534"/>
          </a:xfrm>
          <a:prstGeom prst="rect">
            <a:avLst/>
          </a:prstGeom>
        </p:spPr>
      </p:pic>
      <p:sp>
        <p:nvSpPr>
          <p:cNvPr id="4" name="TextBox 3"/>
          <p:cNvSpPr txBox="1"/>
          <p:nvPr/>
        </p:nvSpPr>
        <p:spPr>
          <a:xfrm>
            <a:off x="1524000" y="4821382"/>
            <a:ext cx="7204364" cy="1200329"/>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Additional peroxide is required to quench chloramine residual in RO permeate when peroxide advanced oxidation is </a:t>
            </a:r>
            <a:r>
              <a:rPr lang="en-US" sz="2400" i="1" dirty="0" smtClean="0">
                <a:latin typeface="Arial" panose="020B0604020202020204" pitchFamily="34" charset="0"/>
                <a:cs typeface="Arial" panose="020B0604020202020204" pitchFamily="34" charset="0"/>
              </a:rPr>
              <a:t>used</a:t>
            </a:r>
            <a:endParaRPr lang="en-US" sz="24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08100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31358" y="1440197"/>
            <a:ext cx="9151368" cy="1780620"/>
          </a:xfrm>
        </p:spPr>
        <p:txBody>
          <a:bodyPr>
            <a:normAutofit/>
          </a:bodyPr>
          <a:lstStyle/>
          <a:p>
            <a:pPr marL="342900" indent="-342900">
              <a:buFont typeface="Arial" panose="020B0604020202020204" pitchFamily="34" charset="0"/>
              <a:buChar char="–"/>
            </a:pPr>
            <a:r>
              <a:rPr lang="en-US" dirty="0"/>
              <a:t>Chloramine will exist in the RO concentrate </a:t>
            </a:r>
            <a:r>
              <a:rPr lang="en-US" dirty="0" smtClean="0"/>
              <a:t>stream</a:t>
            </a:r>
            <a:endParaRPr lang="en-US" dirty="0"/>
          </a:p>
          <a:p>
            <a:pPr marL="342900" indent="-342900">
              <a:buFont typeface="Arial" panose="020B0604020202020204" pitchFamily="34" charset="0"/>
              <a:buChar char="–"/>
            </a:pPr>
            <a:r>
              <a:rPr lang="en-US" dirty="0"/>
              <a:t>Environmental impacts depending on </a:t>
            </a:r>
            <a:r>
              <a:rPr lang="en-US" dirty="0" smtClean="0"/>
              <a:t>discharge</a:t>
            </a:r>
            <a:endParaRPr lang="en-US" dirty="0"/>
          </a:p>
          <a:p>
            <a:pPr marL="342900" indent="-342900">
              <a:buFont typeface="Arial" panose="020B0604020202020204" pitchFamily="34" charset="0"/>
              <a:buChar char="–"/>
            </a:pPr>
            <a:r>
              <a:rPr lang="en-US" dirty="0"/>
              <a:t>Removal may be </a:t>
            </a:r>
            <a:r>
              <a:rPr lang="en-US" dirty="0" smtClean="0"/>
              <a:t>required</a:t>
            </a:r>
            <a:endParaRPr lang="en-US" dirty="0"/>
          </a:p>
        </p:txBody>
      </p:sp>
      <p:sp>
        <p:nvSpPr>
          <p:cNvPr id="3" name="Title 2"/>
          <p:cNvSpPr>
            <a:spLocks noGrp="1"/>
          </p:cNvSpPr>
          <p:nvPr>
            <p:ph type="title"/>
          </p:nvPr>
        </p:nvSpPr>
        <p:spPr>
          <a:xfrm>
            <a:off x="685800" y="539496"/>
            <a:ext cx="10515600" cy="530352"/>
          </a:xfrm>
        </p:spPr>
        <p:txBody>
          <a:bodyPr>
            <a:normAutofit/>
          </a:bodyPr>
          <a:lstStyle/>
          <a:p>
            <a:r>
              <a:rPr lang="en-US" sz="2800" dirty="0"/>
              <a:t>Environmental Issues</a:t>
            </a:r>
          </a:p>
        </p:txBody>
      </p:sp>
      <p:pic>
        <p:nvPicPr>
          <p:cNvPr id="5" name="Picture 4" descr="IMG_327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26203" y="3352800"/>
            <a:ext cx="1911350" cy="25479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IMG_327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27198" y="3352800"/>
            <a:ext cx="1910583" cy="254793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Object 11"/>
          <p:cNvGraphicFramePr>
            <a:graphicFrameLocks noChangeAspect="1"/>
          </p:cNvGraphicFramePr>
          <p:nvPr>
            <p:extLst/>
          </p:nvPr>
        </p:nvGraphicFramePr>
        <p:xfrm>
          <a:off x="6627236" y="3505200"/>
          <a:ext cx="3746716" cy="2395538"/>
        </p:xfrm>
        <a:graphic>
          <a:graphicData uri="http://schemas.openxmlformats.org/presentationml/2006/ole">
            <mc:AlternateContent xmlns:mc="http://schemas.openxmlformats.org/markup-compatibility/2006">
              <mc:Choice xmlns:v="urn:schemas-microsoft-com:vml" Requires="v">
                <p:oleObj spid="_x0000_s4110" name="Chart" r:id="rId5" imgW="5886450" imgH="3762375" progId="Excel.Chart.8">
                  <p:embed/>
                </p:oleObj>
              </mc:Choice>
              <mc:Fallback>
                <p:oleObj name="Chart" r:id="rId5" imgW="5886450" imgH="3762375" progId="Excel.Chart.8">
                  <p:embed/>
                  <p:pic>
                    <p:nvPicPr>
                      <p:cNvPr id="7"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7236" y="3505200"/>
                        <a:ext cx="3746716" cy="2395538"/>
                      </a:xfrm>
                      <a:prstGeom prst="rect">
                        <a:avLst/>
                      </a:prstGeom>
                      <a:noFill/>
                      <a:ln>
                        <a:noFill/>
                      </a:ln>
                      <a:effectLst/>
                      <a:extLst/>
                    </p:spPr>
                  </p:pic>
                </p:oleObj>
              </mc:Fallback>
            </mc:AlternateContent>
          </a:graphicData>
        </a:graphic>
      </p:graphicFrame>
      <p:sp>
        <p:nvSpPr>
          <p:cNvPr id="8" name="TextBox 7"/>
          <p:cNvSpPr txBox="1"/>
          <p:nvPr/>
        </p:nvSpPr>
        <p:spPr>
          <a:xfrm>
            <a:off x="2118074" y="5900738"/>
            <a:ext cx="1327608" cy="338554"/>
          </a:xfrm>
          <a:prstGeom prst="rect">
            <a:avLst/>
          </a:prstGeom>
        </p:spPr>
        <p:txBody>
          <a:bodyPr wrap="none" rtlCol="0">
            <a:spAutoFit/>
          </a:bodyPr>
          <a:lstStyle/>
          <a:p>
            <a:pPr>
              <a:spcBef>
                <a:spcPct val="0"/>
              </a:spcBef>
            </a:pPr>
            <a:r>
              <a:rPr lang="en-US" sz="1600" b="1" dirty="0">
                <a:latin typeface="Arial" panose="020B0604020202020204" pitchFamily="34" charset="0"/>
                <a:ea typeface="+mj-ea"/>
                <a:cs typeface="Arial" panose="020B0604020202020204" pitchFamily="34" charset="0"/>
              </a:rPr>
              <a:t>N</a:t>
            </a:r>
            <a:r>
              <a:rPr lang="en-US" sz="1600" b="1" dirty="0" smtClean="0">
                <a:latin typeface="Arial" panose="020B0604020202020204" pitchFamily="34" charset="0"/>
                <a:ea typeface="+mj-ea"/>
                <a:cs typeface="Arial" panose="020B0604020202020204" pitchFamily="34" charset="0"/>
              </a:rPr>
              <a:t>itrification</a:t>
            </a:r>
            <a:endParaRPr lang="en-US" sz="1600" b="1" dirty="0">
              <a:latin typeface="Arial" panose="020B0604020202020204" pitchFamily="34" charset="0"/>
              <a:ea typeface="+mj-ea"/>
              <a:cs typeface="Arial" panose="020B0604020202020204" pitchFamily="34" charset="0"/>
            </a:endParaRPr>
          </a:p>
        </p:txBody>
      </p:sp>
      <p:sp>
        <p:nvSpPr>
          <p:cNvPr id="9" name="TextBox 8"/>
          <p:cNvSpPr txBox="1"/>
          <p:nvPr/>
        </p:nvSpPr>
        <p:spPr>
          <a:xfrm>
            <a:off x="4501472" y="5869960"/>
            <a:ext cx="1566454" cy="338554"/>
          </a:xfrm>
          <a:prstGeom prst="rect">
            <a:avLst/>
          </a:prstGeom>
        </p:spPr>
        <p:txBody>
          <a:bodyPr wrap="none" rtlCol="0">
            <a:spAutoFit/>
          </a:bodyPr>
          <a:lstStyle/>
          <a:p>
            <a:pPr>
              <a:spcBef>
                <a:spcPct val="0"/>
              </a:spcBef>
            </a:pPr>
            <a:r>
              <a:rPr lang="en-US" sz="1600" b="1" dirty="0">
                <a:latin typeface="Arial" panose="020B0604020202020204" pitchFamily="34" charset="0"/>
                <a:ea typeface="+mj-ea"/>
                <a:cs typeface="Arial" panose="020B0604020202020204" pitchFamily="34" charset="0"/>
              </a:rPr>
              <a:t>D</a:t>
            </a:r>
            <a:r>
              <a:rPr lang="en-US" sz="1600" b="1" dirty="0" smtClean="0">
                <a:latin typeface="Arial" panose="020B0604020202020204" pitchFamily="34" charset="0"/>
                <a:ea typeface="+mj-ea"/>
                <a:cs typeface="Arial" panose="020B0604020202020204" pitchFamily="34" charset="0"/>
              </a:rPr>
              <a:t>enitrification</a:t>
            </a:r>
            <a:endParaRPr lang="en-US" sz="1600" b="1" dirty="0">
              <a:latin typeface="Arial" panose="020B0604020202020204" pitchFamily="34" charset="0"/>
              <a:ea typeface="+mj-ea"/>
              <a:cs typeface="Arial" panose="020B0604020202020204" pitchFamily="34" charset="0"/>
            </a:endParaRPr>
          </a:p>
        </p:txBody>
      </p:sp>
      <p:sp>
        <p:nvSpPr>
          <p:cNvPr id="12" name="TextBox 11"/>
          <p:cNvSpPr txBox="1"/>
          <p:nvPr/>
        </p:nvSpPr>
        <p:spPr>
          <a:xfrm>
            <a:off x="6677038" y="5900738"/>
            <a:ext cx="3681777" cy="276999"/>
          </a:xfrm>
          <a:prstGeom prst="rect">
            <a:avLst/>
          </a:prstGeom>
        </p:spPr>
        <p:txBody>
          <a:bodyPr wrap="none" rtlCol="0">
            <a:spAutoFit/>
          </a:bodyPr>
          <a:lstStyle/>
          <a:p>
            <a:pPr>
              <a:spcBef>
                <a:spcPct val="0"/>
              </a:spcBef>
            </a:pPr>
            <a:r>
              <a:rPr lang="en-US" sz="1200" dirty="0">
                <a:latin typeface="Arial" panose="020B0604020202020204" pitchFamily="34" charset="0"/>
                <a:ea typeface="+mj-ea"/>
                <a:cs typeface="Arial" panose="020B0604020202020204" pitchFamily="34" charset="0"/>
              </a:rPr>
              <a:t>Courtesy, Western Corridor Recycled Water Project</a:t>
            </a:r>
          </a:p>
        </p:txBody>
      </p:sp>
    </p:spTree>
    <p:extLst>
      <p:ext uri="{BB962C8B-B14F-4D97-AF65-F5344CB8AC3E}">
        <p14:creationId xmlns:p14="http://schemas.microsoft.com/office/powerpoint/2010/main" val="2760257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normAutofit/>
          </a:bodyPr>
          <a:lstStyle/>
          <a:p>
            <a:r>
              <a:rPr lang="en-US" sz="2800" dirty="0"/>
              <a:t>O-Ring Oxidation</a:t>
            </a:r>
          </a:p>
        </p:txBody>
      </p:sp>
      <p:sp>
        <p:nvSpPr>
          <p:cNvPr id="4" name="Slide Number Placeholder 3"/>
          <p:cNvSpPr>
            <a:spLocks noGrp="1"/>
          </p:cNvSpPr>
          <p:nvPr>
            <p:ph type="sldNum" sz="quarter" idx="10"/>
          </p:nvPr>
        </p:nvSpPr>
        <p:spPr/>
        <p:txBody>
          <a:bodyPr/>
          <a:lstStyle/>
          <a:p>
            <a:fld id="{A55029A5-F45D-4B3F-81DB-A5A6478C8596}" type="slidenum">
              <a:rPr lang="en-US" smtClean="0"/>
              <a:pPr/>
              <a:t>93</a:t>
            </a:fld>
            <a:endParaRPr lang="en-US" dirty="0"/>
          </a:p>
        </p:txBody>
      </p:sp>
      <p:pic>
        <p:nvPicPr>
          <p:cNvPr id="5" name="Picture 3" descr="Old Mobil CMF Modules_Page_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81201" y="1463160"/>
            <a:ext cx="2934929" cy="2021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a:xfrm>
            <a:off x="7006394" y="539496"/>
            <a:ext cx="2671007" cy="2705451"/>
          </a:xfrm>
          <a:prstGeom prst="rect">
            <a:avLst/>
          </a:prstGeom>
          <a:noFill/>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81201" y="3700687"/>
            <a:ext cx="2509837" cy="3020788"/>
          </a:xfrm>
          <a:prstGeom prst="rect">
            <a:avLst/>
          </a:prstGeom>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634039" y="3484399"/>
            <a:ext cx="4919662" cy="2898128"/>
          </a:xfrm>
          <a:prstGeom prst="rect">
            <a:avLst/>
          </a:prstGeom>
        </p:spPr>
      </p:pic>
      <p:sp>
        <p:nvSpPr>
          <p:cNvPr id="9" name="TextBox 8"/>
          <p:cNvSpPr txBox="1"/>
          <p:nvPr/>
        </p:nvSpPr>
        <p:spPr>
          <a:xfrm>
            <a:off x="1608019" y="1053329"/>
            <a:ext cx="4083169" cy="369332"/>
          </a:xfrm>
          <a:prstGeom prst="rect">
            <a:avLst/>
          </a:prstGeom>
        </p:spPr>
        <p:txBody>
          <a:bodyPr wrap="none" rtlCol="0">
            <a:spAutoFit/>
          </a:bodyPr>
          <a:lstStyle/>
          <a:p>
            <a:pPr>
              <a:spcBef>
                <a:spcPct val="0"/>
              </a:spcBef>
            </a:pPr>
            <a:r>
              <a:rPr lang="en-US" b="1" dirty="0">
                <a:latin typeface="Arial" panose="020B0604020202020204" pitchFamily="34" charset="0"/>
                <a:ea typeface="+mj-ea"/>
                <a:cs typeface="Arial" panose="020B0604020202020204" pitchFamily="34" charset="0"/>
              </a:rPr>
              <a:t>Recommend peroxide cured EPDM </a:t>
            </a:r>
          </a:p>
        </p:txBody>
      </p:sp>
    </p:spTree>
    <p:extLst>
      <p:ext uri="{BB962C8B-B14F-4D97-AF65-F5344CB8AC3E}">
        <p14:creationId xmlns:p14="http://schemas.microsoft.com/office/powerpoint/2010/main" val="396355236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97172" y="1524001"/>
            <a:ext cx="8913628" cy="4430713"/>
          </a:xfrm>
        </p:spPr>
        <p:txBody>
          <a:bodyPr/>
          <a:lstStyle/>
          <a:p>
            <a:pPr marL="514350" indent="-514350">
              <a:buFont typeface="+mj-lt"/>
              <a:buAutoNum type="arabicPeriod"/>
            </a:pPr>
            <a:r>
              <a:rPr lang="en-US" dirty="0"/>
              <a:t>Chloramine inexpensive, effective </a:t>
            </a:r>
            <a:r>
              <a:rPr lang="en-US" dirty="0" smtClean="0"/>
              <a:t>biocide</a:t>
            </a:r>
            <a:endParaRPr lang="en-US" dirty="0"/>
          </a:p>
          <a:p>
            <a:pPr marL="514350" indent="-514350">
              <a:buFont typeface="+mj-lt"/>
              <a:buAutoNum type="arabicPeriod"/>
            </a:pPr>
            <a:r>
              <a:rPr lang="en-US" dirty="0"/>
              <a:t>Careful design of dosing system </a:t>
            </a:r>
            <a:r>
              <a:rPr lang="en-US" dirty="0" smtClean="0"/>
              <a:t>required</a:t>
            </a:r>
            <a:endParaRPr lang="en-US" dirty="0"/>
          </a:p>
          <a:p>
            <a:pPr marL="514350" indent="-514350">
              <a:buFont typeface="+mj-lt"/>
              <a:buAutoNum type="arabicPeriod"/>
            </a:pPr>
            <a:r>
              <a:rPr lang="en-US" dirty="0"/>
              <a:t>Control strategies </a:t>
            </a:r>
            <a:r>
              <a:rPr lang="en-US" dirty="0" smtClean="0"/>
              <a:t>critical</a:t>
            </a:r>
            <a:endParaRPr lang="en-US" dirty="0"/>
          </a:p>
          <a:p>
            <a:pPr marL="514350" indent="-514350">
              <a:buFont typeface="+mj-lt"/>
              <a:buAutoNum type="arabicPeriod"/>
            </a:pPr>
            <a:r>
              <a:rPr lang="en-US" dirty="0"/>
              <a:t>Careful attention to downstream water </a:t>
            </a:r>
            <a:r>
              <a:rPr lang="en-US" dirty="0" smtClean="0"/>
              <a:t>quality</a:t>
            </a:r>
            <a:endParaRPr lang="en-US" dirty="0"/>
          </a:p>
          <a:p>
            <a:pPr marL="514350" indent="-514350">
              <a:buFont typeface="+mj-lt"/>
              <a:buAutoNum type="arabicPeriod"/>
            </a:pPr>
            <a:r>
              <a:rPr lang="en-US" dirty="0"/>
              <a:t>Has impacts on advanced oxidation </a:t>
            </a:r>
            <a:r>
              <a:rPr lang="en-US" dirty="0" smtClean="0"/>
              <a:t>processes</a:t>
            </a:r>
            <a:endParaRPr lang="en-US" dirty="0"/>
          </a:p>
          <a:p>
            <a:pPr marL="514350" indent="-514350">
              <a:buFont typeface="+mj-lt"/>
              <a:buAutoNum type="arabicPeriod"/>
            </a:pPr>
            <a:r>
              <a:rPr lang="en-US" dirty="0"/>
              <a:t>Has impacts on plant </a:t>
            </a:r>
            <a:r>
              <a:rPr lang="en-US" dirty="0" smtClean="0"/>
              <a:t>equipment</a:t>
            </a:r>
            <a:endParaRPr lang="en-US" dirty="0"/>
          </a:p>
          <a:p>
            <a:pPr marL="514350" indent="-514350">
              <a:buFont typeface="+mj-lt"/>
              <a:buAutoNum type="arabicPeriod"/>
            </a:pPr>
            <a:endParaRPr lang="en-US" dirty="0"/>
          </a:p>
          <a:p>
            <a:pPr marL="514350" indent="-514350">
              <a:buFont typeface="+mj-lt"/>
              <a:buAutoNum type="arabicPeriod"/>
            </a:pPr>
            <a:endParaRPr lang="en-US" dirty="0"/>
          </a:p>
        </p:txBody>
      </p:sp>
      <p:sp>
        <p:nvSpPr>
          <p:cNvPr id="3" name="Title 2"/>
          <p:cNvSpPr>
            <a:spLocks noGrp="1"/>
          </p:cNvSpPr>
          <p:nvPr>
            <p:ph type="title"/>
          </p:nvPr>
        </p:nvSpPr>
        <p:spPr>
          <a:xfrm>
            <a:off x="685800" y="539496"/>
            <a:ext cx="10515600" cy="530352"/>
          </a:xfrm>
        </p:spPr>
        <p:txBody>
          <a:bodyPr/>
          <a:lstStyle/>
          <a:p>
            <a:r>
              <a:rPr lang="en-US" sz="2800" dirty="0"/>
              <a:t>Conclusions</a:t>
            </a:r>
            <a:endParaRPr lang="en-US" dirty="0"/>
          </a:p>
        </p:txBody>
      </p:sp>
    </p:spTree>
    <p:extLst>
      <p:ext uri="{BB962C8B-B14F-4D97-AF65-F5344CB8AC3E}">
        <p14:creationId xmlns:p14="http://schemas.microsoft.com/office/powerpoint/2010/main" val="24556498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750" y="843285"/>
            <a:ext cx="7764463" cy="3270126"/>
          </a:xfrm>
        </p:spPr>
        <p:txBody>
          <a:bodyPr/>
          <a:lstStyle/>
          <a:p>
            <a:r>
              <a:rPr lang="en-US" b="0" dirty="0">
                <a:latin typeface="Arial" panose="020B0604020202020204" pitchFamily="34" charset="0"/>
                <a:cs typeface="Arial" panose="020B0604020202020204" pitchFamily="34" charset="0"/>
              </a:rPr>
              <a:t>Critical Control Response Procedures</a:t>
            </a:r>
          </a:p>
        </p:txBody>
      </p:sp>
    </p:spTree>
    <p:extLst>
      <p:ext uri="{BB962C8B-B14F-4D97-AF65-F5344CB8AC3E}">
        <p14:creationId xmlns:p14="http://schemas.microsoft.com/office/powerpoint/2010/main" val="296466399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338919" cy="533400"/>
          </a:xfrm>
        </p:spPr>
        <p:txBody>
          <a:bodyPr>
            <a:normAutofit/>
          </a:bodyPr>
          <a:lstStyle/>
          <a:p>
            <a:r>
              <a:rPr lang="en-US" dirty="0"/>
              <a:t>Hazard Analysis and Critical Control Point (HACCP) History</a:t>
            </a:r>
          </a:p>
        </p:txBody>
      </p:sp>
      <p:sp>
        <p:nvSpPr>
          <p:cNvPr id="2" name="Content Placeholder 1"/>
          <p:cNvSpPr>
            <a:spLocks noGrp="1"/>
          </p:cNvSpPr>
          <p:nvPr>
            <p:ph type="body" sz="quarter" idx="10"/>
          </p:nvPr>
        </p:nvSpPr>
        <p:spPr>
          <a:xfrm>
            <a:off x="815541" y="1149843"/>
            <a:ext cx="10184968" cy="2286084"/>
          </a:xfrm>
        </p:spPr>
        <p:txBody>
          <a:bodyPr>
            <a:normAutofit/>
          </a:bodyPr>
          <a:lstStyle/>
          <a:p>
            <a:pPr>
              <a:buFont typeface="Arial" panose="020B0604020202020204" pitchFamily="34" charset="0"/>
              <a:buChar char="–"/>
            </a:pPr>
            <a:r>
              <a:rPr lang="en-US" sz="2000" dirty="0"/>
              <a:t>Systematic preventative approach </a:t>
            </a:r>
            <a:br>
              <a:rPr lang="en-US" sz="2000" dirty="0"/>
            </a:br>
            <a:r>
              <a:rPr lang="en-US" sz="2000" dirty="0"/>
              <a:t>to Food </a:t>
            </a:r>
            <a:r>
              <a:rPr lang="en-US" sz="2000" dirty="0" smtClean="0"/>
              <a:t>Safety</a:t>
            </a:r>
            <a:endParaRPr lang="en-US" sz="2000" dirty="0"/>
          </a:p>
          <a:p>
            <a:pPr>
              <a:buFont typeface="Arial" panose="020B0604020202020204" pitchFamily="34" charset="0"/>
              <a:buChar char="–"/>
            </a:pPr>
            <a:r>
              <a:rPr lang="en-US" sz="2000" dirty="0"/>
              <a:t>Focus on barriers – not end of </a:t>
            </a:r>
            <a:br>
              <a:rPr lang="en-US" sz="2000" dirty="0"/>
            </a:br>
            <a:r>
              <a:rPr lang="en-US" sz="2000" dirty="0"/>
              <a:t>pipe treatment</a:t>
            </a:r>
          </a:p>
          <a:p>
            <a:pPr>
              <a:buFont typeface="Arial" panose="020B0604020202020204" pitchFamily="34" charset="0"/>
              <a:buChar char="–"/>
            </a:pPr>
            <a:r>
              <a:rPr lang="en-US" sz="2000" dirty="0"/>
              <a:t>Adapted to IPR and DPR through </a:t>
            </a:r>
            <a:br>
              <a:rPr lang="en-US" sz="2000" dirty="0"/>
            </a:br>
            <a:r>
              <a:rPr lang="en-US" sz="2000" dirty="0"/>
              <a:t>projects </a:t>
            </a:r>
            <a:r>
              <a:rPr lang="en-US" sz="2000" dirty="0" smtClean="0"/>
              <a:t>WRRF-09-03 </a:t>
            </a:r>
            <a:r>
              <a:rPr lang="en-US" sz="2000" dirty="0"/>
              <a:t>and </a:t>
            </a:r>
            <a:r>
              <a:rPr lang="en-US" sz="2000" dirty="0" smtClean="0"/>
              <a:t>Reuse-13-03 </a:t>
            </a:r>
            <a:endParaRPr lang="en-US" sz="2000" dirty="0"/>
          </a:p>
          <a:p>
            <a:pPr>
              <a:buFont typeface="Arial" panose="020B0604020202020204" pitchFamily="34" charset="0"/>
              <a:buChar char="–"/>
            </a:pPr>
            <a:endParaRPr lang="en-US" sz="2000" dirty="0"/>
          </a:p>
          <a:p>
            <a:pPr>
              <a:buFont typeface="Arial" panose="020B0604020202020204" pitchFamily="34" charset="0"/>
              <a:buChar char="–"/>
            </a:pPr>
            <a:endParaRPr lang="en-US" sz="2000" dirty="0"/>
          </a:p>
          <a:p>
            <a:pPr>
              <a:buFont typeface="Arial" panose="020B0604020202020204" pitchFamily="34" charset="0"/>
              <a:buChar char="–"/>
            </a:pPr>
            <a:endParaRPr lang="en-US" sz="2000"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00907" y="1479004"/>
            <a:ext cx="2354349" cy="1130400"/>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70221" y="1558313"/>
            <a:ext cx="736163" cy="976037"/>
          </a:xfrm>
          <a:prstGeom prst="rect">
            <a:avLst/>
          </a:prstGeom>
        </p:spPr>
      </p:pic>
      <p:pic>
        <p:nvPicPr>
          <p:cNvPr id="7" name="Picture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40859" y="3663105"/>
            <a:ext cx="3474099" cy="2437963"/>
          </a:xfrm>
          <a:prstGeom prst="rect">
            <a:avLst/>
          </a:prstGeom>
          <a:ln w="19050">
            <a:solidFill>
              <a:srgbClr val="000000"/>
            </a:solidFill>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835851" y="2681539"/>
            <a:ext cx="2582758" cy="646331"/>
          </a:xfrm>
          <a:prstGeom prst="rect">
            <a:avLst/>
          </a:prstGeom>
        </p:spPr>
        <p:txBody>
          <a:bodyPr wrap="none" rtlCol="0">
            <a:spAutoFit/>
          </a:bodyPr>
          <a:lstStyle/>
          <a:p>
            <a:pPr algn="ctr">
              <a:spcBef>
                <a:spcPct val="0"/>
              </a:spcBef>
            </a:pPr>
            <a:r>
              <a:rPr lang="en-US" dirty="0">
                <a:latin typeface="Arial" panose="020B0604020202020204" pitchFamily="34" charset="0"/>
                <a:ea typeface="+mj-ea"/>
                <a:cs typeface="Arial" panose="020B0604020202020204" pitchFamily="34" charset="0"/>
              </a:rPr>
              <a:t>Conceived in 1960s by </a:t>
            </a:r>
            <a:br>
              <a:rPr lang="en-US" dirty="0">
                <a:latin typeface="Arial" panose="020B0604020202020204" pitchFamily="34" charset="0"/>
                <a:ea typeface="+mj-ea"/>
                <a:cs typeface="Arial" panose="020B0604020202020204" pitchFamily="34" charset="0"/>
              </a:rPr>
            </a:br>
            <a:r>
              <a:rPr lang="en-US" dirty="0">
                <a:latin typeface="Arial" panose="020B0604020202020204" pitchFamily="34" charset="0"/>
                <a:ea typeface="+mj-ea"/>
                <a:cs typeface="Arial" panose="020B0604020202020204" pitchFamily="34" charset="0"/>
              </a:rPr>
              <a:t>Pillsbury for NASA</a:t>
            </a:r>
          </a:p>
        </p:txBody>
      </p:sp>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00907" y="3717935"/>
            <a:ext cx="1930379" cy="1640718"/>
          </a:xfrm>
          <a:prstGeom prst="rect">
            <a:avLst/>
          </a:prstGeom>
          <a:ln w="19050">
            <a:solidFill>
              <a:srgbClr val="000000"/>
            </a:solidFill>
          </a:ln>
        </p:spPr>
      </p:pic>
      <p:sp>
        <p:nvSpPr>
          <p:cNvPr id="10" name="TextBox 9"/>
          <p:cNvSpPr txBox="1"/>
          <p:nvPr/>
        </p:nvSpPr>
        <p:spPr>
          <a:xfrm>
            <a:off x="7624563" y="5383933"/>
            <a:ext cx="2723823" cy="646331"/>
          </a:xfrm>
          <a:prstGeom prst="rect">
            <a:avLst/>
          </a:prstGeom>
        </p:spPr>
        <p:txBody>
          <a:bodyPr wrap="none" rtlCol="0">
            <a:spAutoFit/>
          </a:bodyPr>
          <a:lstStyle/>
          <a:p>
            <a:pPr algn="ctr">
              <a:spcBef>
                <a:spcPct val="0"/>
              </a:spcBef>
            </a:pPr>
            <a:r>
              <a:rPr lang="en-US" dirty="0">
                <a:latin typeface="Arial" panose="020B0604020202020204" pitchFamily="34" charset="0"/>
                <a:ea typeface="+mj-ea"/>
                <a:cs typeface="Arial" panose="020B0604020202020204" pitchFamily="34" charset="0"/>
              </a:rPr>
              <a:t>Defined in ISO 22000 – </a:t>
            </a:r>
            <a:br>
              <a:rPr lang="en-US" dirty="0">
                <a:latin typeface="Arial" panose="020B0604020202020204" pitchFamily="34" charset="0"/>
                <a:ea typeface="+mj-ea"/>
                <a:cs typeface="Arial" panose="020B0604020202020204" pitchFamily="34" charset="0"/>
              </a:rPr>
            </a:br>
            <a:r>
              <a:rPr lang="en-US" dirty="0">
                <a:latin typeface="Arial" panose="020B0604020202020204" pitchFamily="34" charset="0"/>
                <a:ea typeface="+mj-ea"/>
                <a:cs typeface="Arial" panose="020B0604020202020204" pitchFamily="34" charset="0"/>
              </a:rPr>
              <a:t>Food Safety</a:t>
            </a:r>
          </a:p>
        </p:txBody>
      </p:sp>
      <p:pic>
        <p:nvPicPr>
          <p:cNvPr id="11" name="Picture 1"/>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10945" y="4882087"/>
            <a:ext cx="1789069" cy="693614"/>
          </a:xfrm>
          <a:prstGeom prst="rect">
            <a:avLst/>
          </a:prstGeom>
          <a:ln w="19050">
            <a:solidFill>
              <a:srgbClr val="00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171785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79243" cy="533400"/>
          </a:xfrm>
        </p:spPr>
        <p:txBody>
          <a:bodyPr/>
          <a:lstStyle/>
          <a:p>
            <a:r>
              <a:rPr lang="en-US" sz="2800" dirty="0"/>
              <a:t>Critical Control Points (CCPs) Defined</a:t>
            </a:r>
          </a:p>
        </p:txBody>
      </p:sp>
      <p:sp>
        <p:nvSpPr>
          <p:cNvPr id="7" name="Text Placeholder 6"/>
          <p:cNvSpPr>
            <a:spLocks noGrp="1"/>
          </p:cNvSpPr>
          <p:nvPr>
            <p:ph type="body" sz="quarter" idx="11"/>
          </p:nvPr>
        </p:nvSpPr>
        <p:spPr>
          <a:xfrm>
            <a:off x="479683" y="1600200"/>
            <a:ext cx="5029200" cy="4572000"/>
          </a:xfrm>
        </p:spPr>
        <p:txBody>
          <a:bodyPr/>
          <a:lstStyle/>
          <a:p>
            <a:pPr marL="0" indent="0">
              <a:lnSpc>
                <a:spcPct val="100000"/>
              </a:lnSpc>
              <a:spcAft>
                <a:spcPts val="600"/>
              </a:spcAft>
              <a:buNone/>
            </a:pPr>
            <a:r>
              <a:rPr lang="en-US" sz="2800" dirty="0"/>
              <a:t>CCPs are points in the treatment process that are specifically designed to reduce, prevent, or eliminate a human health hazard and </a:t>
            </a:r>
            <a:r>
              <a:rPr lang="en-US" sz="2800" b="1" dirty="0">
                <a:solidFill>
                  <a:srgbClr val="F44A31"/>
                </a:solidFill>
              </a:rPr>
              <a:t>for which controls exist </a:t>
            </a:r>
            <a:r>
              <a:rPr lang="en-US" sz="2800" dirty="0"/>
              <a:t>to ensure the proper performance of that process. </a:t>
            </a:r>
          </a:p>
        </p:txBody>
      </p:sp>
      <p:pic>
        <p:nvPicPr>
          <p:cNvPr id="10" name="Content Placeholder 9"/>
          <p:cNvPicPr>
            <a:picLocks noGrp="1"/>
          </p:cNvPicPr>
          <p:nvPr>
            <p:ph sz="quarter" idx="12"/>
          </p:nvPr>
        </p:nvPicPr>
        <p:blipFill>
          <a:blip r:embed="rId2" cstate="email">
            <a:extLst>
              <a:ext uri="{28A0092B-C50C-407E-A947-70E740481C1C}">
                <a14:useLocalDpi xmlns:a14="http://schemas.microsoft.com/office/drawing/2010/main"/>
              </a:ext>
            </a:extLst>
          </a:blip>
          <a:stretch>
            <a:fillRect/>
          </a:stretch>
        </p:blipFill>
        <p:spPr>
          <a:xfrm>
            <a:off x="5668314" y="1400175"/>
            <a:ext cx="6199836" cy="4636796"/>
          </a:xfrm>
          <a:prstGeom prst="rect">
            <a:avLst/>
          </a:prstGeom>
        </p:spPr>
      </p:pic>
    </p:spTree>
    <p:extLst>
      <p:ext uri="{BB962C8B-B14F-4D97-AF65-F5344CB8AC3E}">
        <p14:creationId xmlns:p14="http://schemas.microsoft.com/office/powerpoint/2010/main" val="338610490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2"/>
          <p:cNvSpPr>
            <a:spLocks noGrp="1"/>
          </p:cNvSpPr>
          <p:nvPr>
            <p:ph type="title"/>
          </p:nvPr>
        </p:nvSpPr>
        <p:spPr bwMode="auto">
          <a:xfrm>
            <a:off x="685800" y="541964"/>
            <a:ext cx="10338919"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en-US" altLang="en-US" dirty="0"/>
              <a:t>Example Critical Control Point – RO</a:t>
            </a:r>
          </a:p>
        </p:txBody>
      </p:sp>
      <p:sp>
        <p:nvSpPr>
          <p:cNvPr id="2" name="Text Placeholder 1"/>
          <p:cNvSpPr>
            <a:spLocks noGrp="1"/>
          </p:cNvSpPr>
          <p:nvPr>
            <p:ph type="body" sz="quarter" idx="11"/>
          </p:nvPr>
        </p:nvSpPr>
        <p:spPr/>
        <p:txBody>
          <a:bodyPr/>
          <a:lstStyle/>
          <a:p>
            <a:r>
              <a:rPr lang="en-US" sz="1800" dirty="0" smtClean="0">
                <a:latin typeface="Arial" panose="020B0604020202020204" pitchFamily="34" charset="0"/>
              </a:rPr>
              <a:t>Risk: </a:t>
            </a:r>
            <a:r>
              <a:rPr lang="en-US" sz="1800" dirty="0">
                <a:latin typeface="Arial" panose="020B0604020202020204" pitchFamily="34" charset="0"/>
              </a:rPr>
              <a:t>Chemicals of concern and microorganisms</a:t>
            </a:r>
          </a:p>
          <a:p>
            <a:endParaRPr lang="en-US" sz="1800" dirty="0">
              <a:latin typeface="Arial" panose="020B0604020202020204" pitchFamily="34" charset="0"/>
            </a:endParaRPr>
          </a:p>
        </p:txBody>
      </p:sp>
      <p:pic>
        <p:nvPicPr>
          <p:cNvPr id="36868" name="Picture 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192338" y="1905000"/>
            <a:ext cx="2971066" cy="247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4814478" y="2288756"/>
            <a:ext cx="458464" cy="804332"/>
            <a:chOff x="4114800" y="3644105"/>
            <a:chExt cx="609600" cy="960698"/>
          </a:xfrm>
          <a:solidFill>
            <a:srgbClr val="FF0000"/>
          </a:solidFill>
        </p:grpSpPr>
        <p:sp>
          <p:nvSpPr>
            <p:cNvPr id="6" name="Oval 5"/>
            <p:cNvSpPr/>
            <p:nvPr/>
          </p:nvSpPr>
          <p:spPr>
            <a:xfrm>
              <a:off x="4114800" y="3644105"/>
              <a:ext cx="609600" cy="533401"/>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700" b="1" dirty="0"/>
                <a:t>EC</a:t>
              </a:r>
            </a:p>
          </p:txBody>
        </p:sp>
        <p:cxnSp>
          <p:nvCxnSpPr>
            <p:cNvPr id="8" name="Straight Connector 7"/>
            <p:cNvCxnSpPr>
              <a:stCxn id="6" idx="4"/>
            </p:cNvCxnSpPr>
            <p:nvPr/>
          </p:nvCxnSpPr>
          <p:spPr>
            <a:xfrm>
              <a:off x="4419600" y="4177506"/>
              <a:ext cx="0" cy="427297"/>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9" name="Straight Arrow Connector 18"/>
          <p:cNvCxnSpPr/>
          <p:nvPr/>
        </p:nvCxnSpPr>
        <p:spPr>
          <a:xfrm flipH="1">
            <a:off x="5374542" y="2198523"/>
            <a:ext cx="1371600" cy="512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6952962" y="1526369"/>
            <a:ext cx="2474912" cy="1282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latin typeface="Arial" panose="020B0604020202020204" pitchFamily="34" charset="0"/>
                <a:cs typeface="Arial" panose="020B0604020202020204" pitchFamily="34" charset="0"/>
              </a:rPr>
              <a:t>Monitor validates the </a:t>
            </a:r>
            <a:r>
              <a:rPr lang="en-US" dirty="0" smtClean="0">
                <a:latin typeface="Arial" panose="020B0604020202020204" pitchFamily="34" charset="0"/>
                <a:cs typeface="Arial" panose="020B0604020202020204" pitchFamily="34" charset="0"/>
              </a:rPr>
              <a:t>barrier</a:t>
            </a:r>
            <a:endParaRPr lang="en-US" dirty="0">
              <a:latin typeface="Arial" panose="020B0604020202020204" pitchFamily="34" charset="0"/>
              <a:cs typeface="Arial" panose="020B0604020202020204" pitchFamily="34" charset="0"/>
            </a:endParaRPr>
          </a:p>
        </p:txBody>
      </p:sp>
      <p:sp>
        <p:nvSpPr>
          <p:cNvPr id="25" name="Rectangle 24"/>
          <p:cNvSpPr/>
          <p:nvPr/>
        </p:nvSpPr>
        <p:spPr>
          <a:xfrm>
            <a:off x="1981200" y="4282307"/>
            <a:ext cx="2667000" cy="1858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latin typeface="Arial" panose="020B0604020202020204" pitchFamily="34" charset="0"/>
                <a:cs typeface="Arial" panose="020B0604020202020204" pitchFamily="34" charset="0"/>
              </a:rPr>
              <a:t>If monitor detects barrier not intact then </a:t>
            </a:r>
            <a:r>
              <a:rPr lang="en-US" b="1" dirty="0">
                <a:latin typeface="Arial" panose="020B0604020202020204" pitchFamily="34" charset="0"/>
                <a:cs typeface="Arial" panose="020B0604020202020204" pitchFamily="34" charset="0"/>
              </a:rPr>
              <a:t>control action</a:t>
            </a:r>
            <a:r>
              <a:rPr lang="en-US" dirty="0">
                <a:latin typeface="Arial" panose="020B0604020202020204" pitchFamily="34" charset="0"/>
                <a:cs typeface="Arial" panose="020B0604020202020204" pitchFamily="34" charset="0"/>
              </a:rPr>
              <a:t> and  </a:t>
            </a:r>
            <a:r>
              <a:rPr lang="en-US" b="1" dirty="0">
                <a:latin typeface="Arial" panose="020B0604020202020204" pitchFamily="34" charset="0"/>
                <a:cs typeface="Arial" panose="020B0604020202020204" pitchFamily="34" charset="0"/>
              </a:rPr>
              <a:t>standard operator </a:t>
            </a:r>
            <a:r>
              <a:rPr lang="en-US" b="1" dirty="0" smtClean="0">
                <a:latin typeface="Arial" panose="020B0604020202020204" pitchFamily="34" charset="0"/>
                <a:cs typeface="Arial" panose="020B0604020202020204" pitchFamily="34" charset="0"/>
              </a:rPr>
              <a:t>response</a:t>
            </a:r>
            <a:endParaRPr lang="en-US"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27751" y="3473586"/>
            <a:ext cx="3695019" cy="2506817"/>
          </a:xfrm>
          <a:prstGeom prst="rect">
            <a:avLst/>
          </a:prstGeom>
        </p:spPr>
      </p:pic>
      <p:cxnSp>
        <p:nvCxnSpPr>
          <p:cNvPr id="18" name="Straight Arrow Connector 17"/>
          <p:cNvCxnSpPr>
            <a:stCxn id="26" idx="1"/>
          </p:cNvCxnSpPr>
          <p:nvPr/>
        </p:nvCxnSpPr>
        <p:spPr>
          <a:xfrm flipH="1" flipV="1">
            <a:off x="8274734" y="4565940"/>
            <a:ext cx="1638695" cy="4971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8359400" y="3550778"/>
            <a:ext cx="1267201" cy="7315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913429" y="4942378"/>
            <a:ext cx="289943" cy="241376"/>
          </a:xfrm>
          <a:prstGeom prst="rect">
            <a:avLst/>
          </a:prstGeom>
        </p:spPr>
      </p:pic>
      <p:pic>
        <p:nvPicPr>
          <p:cNvPr id="27" name="Picture 2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90127" y="3240977"/>
            <a:ext cx="368272" cy="309800"/>
          </a:xfrm>
          <a:prstGeom prst="rect">
            <a:avLst/>
          </a:prstGeom>
        </p:spPr>
      </p:pic>
    </p:spTree>
    <p:extLst>
      <p:ext uri="{BB962C8B-B14F-4D97-AF65-F5344CB8AC3E}">
        <p14:creationId xmlns:p14="http://schemas.microsoft.com/office/powerpoint/2010/main" val="17445578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1666336" cy="1325563"/>
          </a:xfrm>
        </p:spPr>
        <p:txBody>
          <a:bodyPr>
            <a:noAutofit/>
          </a:bodyPr>
          <a:lstStyle/>
          <a:p>
            <a:r>
              <a:rPr lang="en-US" sz="2000" dirty="0"/>
              <a:t>Chloramine Alert (Warning) Response</a:t>
            </a:r>
          </a:p>
        </p:txBody>
      </p:sp>
      <p:pic>
        <p:nvPicPr>
          <p:cNvPr id="8" name="Picture 7"/>
          <p:cNvPicPr/>
          <p:nvPr/>
        </p:nvPicPr>
        <p:blipFill>
          <a:blip r:embed="rId2" cstate="email">
            <a:extLst>
              <a:ext uri="{28A0092B-C50C-407E-A947-70E740481C1C}">
                <a14:useLocalDpi xmlns:a14="http://schemas.microsoft.com/office/drawing/2010/main"/>
              </a:ext>
            </a:extLst>
          </a:blip>
          <a:srcRect/>
          <a:stretch>
            <a:fillRect/>
          </a:stretch>
        </p:blipFill>
        <p:spPr bwMode="auto">
          <a:xfrm>
            <a:off x="1578634" y="0"/>
            <a:ext cx="10613366" cy="6857999"/>
          </a:xfrm>
          <a:prstGeom prst="rect">
            <a:avLst/>
          </a:prstGeom>
          <a:solidFill>
            <a:schemeClr val="bg1"/>
          </a:solidFill>
          <a:ln>
            <a:noFill/>
          </a:ln>
        </p:spPr>
      </p:pic>
    </p:spTree>
    <p:extLst>
      <p:ext uri="{BB962C8B-B14F-4D97-AF65-F5344CB8AC3E}">
        <p14:creationId xmlns:p14="http://schemas.microsoft.com/office/powerpoint/2010/main" val="1700432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56C6511927899479146F3D6EE6A0620" ma:contentTypeVersion="68" ma:contentTypeDescription="Create a new document." ma:contentTypeScope="" ma:versionID="b74485b1c32969597f74483b179cb597">
  <xsd:schema xmlns:xsd="http://www.w3.org/2001/XMLSchema" xmlns:xs="http://www.w3.org/2001/XMLSchema" xmlns:p="http://schemas.microsoft.com/office/2006/metadata/properties" xmlns:ns2="534c5518-ae5e-4309-bd56-504793bd616d" xmlns:ns3="e419f97b-09fd-4382-8212-25cad872c78c" targetNamespace="http://schemas.microsoft.com/office/2006/metadata/properties" ma:root="true" ma:fieldsID="a4a0c5d5fc58797b0b6e3796b694078d" ns2:_="" ns3:_="">
    <xsd:import namespace="534c5518-ae5e-4309-bd56-504793bd616d"/>
    <xsd:import namespace="e419f97b-09fd-4382-8212-25cad872c78c"/>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4c5518-ae5e-4309-bd56-504793bd616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19f97b-09fd-4382-8212-25cad872c78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534c5518-ae5e-4309-bd56-504793bd616d">SCFVHVX7PSYW-1177343575-1591093</_dlc_DocId>
    <_dlc_DocIdUrl xmlns="534c5518-ae5e-4309-bd56-504793bd616d">
      <Url>https://waterrf.sharepoint.com/sites/Share/_layouts/15/DocIdRedir.aspx?ID=SCFVHVX7PSYW-1177343575-1591093</Url>
      <Description>SCFVHVX7PSYW-1177343575-1591093</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88B7AA-A373-4EF8-BA6D-75FFF7D92C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4c5518-ae5e-4309-bd56-504793bd616d"/>
    <ds:schemaRef ds:uri="e419f97b-09fd-4382-8212-25cad872c7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41C370-381D-4934-8E58-80BDC3340BAA}">
  <ds:schemaRefs>
    <ds:schemaRef ds:uri="http://purl.org/dc/dcmitype/"/>
    <ds:schemaRef ds:uri="e419f97b-09fd-4382-8212-25cad872c78c"/>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534c5518-ae5e-4309-bd56-504793bd616d"/>
    <ds:schemaRef ds:uri="http://www.w3.org/XML/1998/namespace"/>
  </ds:schemaRefs>
</ds:datastoreItem>
</file>

<file path=customXml/itemProps3.xml><?xml version="1.0" encoding="utf-8"?>
<ds:datastoreItem xmlns:ds="http://schemas.openxmlformats.org/officeDocument/2006/customXml" ds:itemID="{C6514962-731E-4AFE-9874-439D31B9D597}">
  <ds:schemaRefs>
    <ds:schemaRef ds:uri="http://schemas.microsoft.com/sharepoint/events"/>
  </ds:schemaRefs>
</ds:datastoreItem>
</file>

<file path=customXml/itemProps4.xml><?xml version="1.0" encoding="utf-8"?>
<ds:datastoreItem xmlns:ds="http://schemas.openxmlformats.org/officeDocument/2006/customXml" ds:itemID="{F32173DE-6157-438F-BFDE-8B8998C7A4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11339</TotalTime>
  <Words>5035</Words>
  <Application>Microsoft Office PowerPoint</Application>
  <PresentationFormat>Widescreen</PresentationFormat>
  <Paragraphs>1097</Paragraphs>
  <Slides>127</Slides>
  <Notes>26</Notes>
  <HiddenSlides>0</HiddenSlides>
  <MMClips>0</MMClips>
  <ScaleCrop>false</ScaleCrop>
  <HeadingPairs>
    <vt:vector size="8" baseType="variant">
      <vt:variant>
        <vt:lpstr>Fonts Used</vt:lpstr>
      </vt:variant>
      <vt:variant>
        <vt:i4>14</vt:i4>
      </vt:variant>
      <vt:variant>
        <vt:lpstr>Theme</vt:lpstr>
      </vt:variant>
      <vt:variant>
        <vt:i4>3</vt:i4>
      </vt:variant>
      <vt:variant>
        <vt:lpstr>Embedded OLE Servers</vt:lpstr>
      </vt:variant>
      <vt:variant>
        <vt:i4>3</vt:i4>
      </vt:variant>
      <vt:variant>
        <vt:lpstr>Slide Titles</vt:lpstr>
      </vt:variant>
      <vt:variant>
        <vt:i4>127</vt:i4>
      </vt:variant>
    </vt:vector>
  </HeadingPairs>
  <TitlesOfParts>
    <vt:vector size="147" baseType="lpstr">
      <vt:lpstr>MS PGothic</vt:lpstr>
      <vt:lpstr>Arial</vt:lpstr>
      <vt:lpstr>Arial Narrow</vt:lpstr>
      <vt:lpstr>Calibri</vt:lpstr>
      <vt:lpstr>Calibri Light</vt:lpstr>
      <vt:lpstr>Helvetica</vt:lpstr>
      <vt:lpstr>Humanst521 BT</vt:lpstr>
      <vt:lpstr>Monotype Sorts</vt:lpstr>
      <vt:lpstr>Optima</vt:lpstr>
      <vt:lpstr>Segoe UI</vt:lpstr>
      <vt:lpstr>Symbol</vt:lpstr>
      <vt:lpstr>Times New Roman</vt:lpstr>
      <vt:lpstr>Verdana</vt:lpstr>
      <vt:lpstr>Wingdings</vt:lpstr>
      <vt:lpstr>Office Theme</vt:lpstr>
      <vt:lpstr>Transition Slides</vt:lpstr>
      <vt:lpstr>1_Office Theme</vt:lpstr>
      <vt:lpstr>Slide</vt:lpstr>
      <vt:lpstr>Equation</vt:lpstr>
      <vt:lpstr>Chart</vt:lpstr>
      <vt:lpstr>PowerPoint Presentation</vt:lpstr>
      <vt:lpstr>Project Partners</vt:lpstr>
      <vt:lpstr>Note To Trainers and Students</vt:lpstr>
      <vt:lpstr>Role in Potable Reuse </vt:lpstr>
      <vt:lpstr>What Does the CCP Approach Provide?</vt:lpstr>
      <vt:lpstr>RO Membrane-Based Treatment Train (MF-RO-UV/AOP) Provides Multiple Barriers for Pathogens and Chemicals</vt:lpstr>
      <vt:lpstr>Log Removal Credit (LRV, US Basis) Summed Across Multiple Barriers (Maximum Creditable)</vt:lpstr>
      <vt:lpstr>Other Process Components Serve an Operational Objective of Maintaining Assets and Plant Production Capacity</vt:lpstr>
      <vt:lpstr>RO and NF Operating and Design Concepts</vt:lpstr>
      <vt:lpstr>The Filtration Spectrum</vt:lpstr>
      <vt:lpstr>Desalination Technology</vt:lpstr>
      <vt:lpstr>Two Types of Desalination Process – Thermal or Membrane</vt:lpstr>
      <vt:lpstr>Desalination – Membrane Processes – Reverse Osmosis</vt:lpstr>
      <vt:lpstr>RO Membranes Provide Rejection of Small Molecular Weight Compounds</vt:lpstr>
      <vt:lpstr>What is Osmosis?</vt:lpstr>
      <vt:lpstr>What is Reverse Osmosis?</vt:lpstr>
      <vt:lpstr>PowerPoint Presentation</vt:lpstr>
      <vt:lpstr>Membranes Types and Operating Pressure</vt:lpstr>
      <vt:lpstr>Different Types of RO Membrane – Based on Ability to Remove Salt</vt:lpstr>
      <vt:lpstr>Spiral Wound RO and NF Elements</vt:lpstr>
      <vt:lpstr>RO Membrane is Manufactured as a Flat Sheet</vt:lpstr>
      <vt:lpstr>Membrane Structure – Semi Permeable</vt:lpstr>
      <vt:lpstr>PowerPoint Presentation</vt:lpstr>
      <vt:lpstr>RO Membrane – Configured as Spiral Wound Element</vt:lpstr>
      <vt:lpstr>Making a Spiral Wound Membrane</vt:lpstr>
      <vt:lpstr>Making a Spiral Wound Membrane</vt:lpstr>
      <vt:lpstr>Making a Spiral Wound Membrane</vt:lpstr>
      <vt:lpstr>PowerPoint Presentation</vt:lpstr>
      <vt:lpstr>PowerPoint Presentation</vt:lpstr>
      <vt:lpstr>PowerPoint Presentation</vt:lpstr>
      <vt:lpstr>Pressure Vessels Assembled to ASTM Requirements and Rated by Feed Pressure</vt:lpstr>
      <vt:lpstr>RO Skid Consist of Multiple Pressure Vessels Arranged in Stages</vt:lpstr>
      <vt:lpstr>PowerPoint Presentation</vt:lpstr>
      <vt:lpstr>Membrane Terminology - Flux</vt:lpstr>
      <vt:lpstr>PowerPoint Presentation</vt:lpstr>
      <vt:lpstr>PowerPoint Presentation</vt:lpstr>
      <vt:lpstr>RO Example of Rejection %</vt:lpstr>
      <vt:lpstr>Membrane Terminology</vt:lpstr>
      <vt:lpstr>PowerPoint Presentation</vt:lpstr>
      <vt:lpstr>The RO Unit Design</vt:lpstr>
      <vt:lpstr>RO System Components</vt:lpstr>
      <vt:lpstr>RO Membranes – An Effective Depth Filter</vt:lpstr>
      <vt:lpstr>Silt Density Index (SDI)</vt:lpstr>
      <vt:lpstr>Pre-Treatment Requirements</vt:lpstr>
      <vt:lpstr>Scaling and Fouling of RO Membranes</vt:lpstr>
      <vt:lpstr>Scaling</vt:lpstr>
      <vt:lpstr>Anti-scalant (Threshold Inhibitor)</vt:lpstr>
      <vt:lpstr>RO Membranes – Biological Fouling</vt:lpstr>
      <vt:lpstr>Concentration Polarisation Membrane Surface Concentration &gt; Brine Concentration</vt:lpstr>
      <vt:lpstr>Where Does the Fouling Occur in a RO System? (For example a 3-stage system)</vt:lpstr>
      <vt:lpstr>Important RO Monitoring</vt:lpstr>
      <vt:lpstr>RO Cleaning</vt:lpstr>
      <vt:lpstr>Permeate Backpressure</vt:lpstr>
      <vt:lpstr>Permeate Backpressure</vt:lpstr>
      <vt:lpstr>PowerPoint Presentation</vt:lpstr>
      <vt:lpstr>Chloramine for Biological Fouling</vt:lpstr>
      <vt:lpstr>The Scourge of Biological Fouling</vt:lpstr>
      <vt:lpstr>Biological Fouling Impacts</vt:lpstr>
      <vt:lpstr>Using Chloramine Can Assist with Biology</vt:lpstr>
      <vt:lpstr>Use of Chloramines So Far</vt:lpstr>
      <vt:lpstr>Decades of Chloramine for RO  Orange County – Water Factory 21 -1976</vt:lpstr>
      <vt:lpstr>Studies on Use of Chlorine – 1984 (Ridgway et al , Journal AWWA, 1984)</vt:lpstr>
      <vt:lpstr>Eraring, NSW Australia 1994</vt:lpstr>
      <vt:lpstr>The Move from CA to TFC Membranes</vt:lpstr>
      <vt:lpstr>Thin Film Composite Polyamide Have Multiple Layers…</vt:lpstr>
      <vt:lpstr>…But – Poor Tolerance to Free Chlorine</vt:lpstr>
      <vt:lpstr>TFC Membranes Are Compatible with Chloramine But Inconsistencies Exist in Supplier Warranties</vt:lpstr>
      <vt:lpstr>How Much is Enough?</vt:lpstr>
      <vt:lpstr>Managing the Chloramine Dose</vt:lpstr>
      <vt:lpstr>Chloramines</vt:lpstr>
      <vt:lpstr>Breakpoint Chlorination: Residual Doesn’t Indicate if Mono or Dichloramine</vt:lpstr>
      <vt:lpstr>Distribution of Chloramine Species with pH </vt:lpstr>
      <vt:lpstr>Dosing Control Approaches</vt:lpstr>
      <vt:lpstr>Dosing Control</vt:lpstr>
      <vt:lpstr>How to Provide a Stable, Controlled Dose</vt:lpstr>
      <vt:lpstr>Different Ammonia Levels in Wastewater</vt:lpstr>
      <vt:lpstr>Dosing Control – ORP</vt:lpstr>
      <vt:lpstr>Dosing Control – Control Response ORP</vt:lpstr>
      <vt:lpstr>Checking the Membrane Condition</vt:lpstr>
      <vt:lpstr>Are Membranes Oxidized?</vt:lpstr>
      <vt:lpstr>Are Membranes Oxidized ?</vt:lpstr>
      <vt:lpstr>The Presence of Iron and Aluminum Can Catalyse an Oxidation Reaction</vt:lpstr>
      <vt:lpstr>Unintended Consequences</vt:lpstr>
      <vt:lpstr>Unwanted Byproduct Formation</vt:lpstr>
      <vt:lpstr>Dosing Approaches to Minimize Byproducts</vt:lpstr>
      <vt:lpstr>Chloramine Passes Through the RO</vt:lpstr>
      <vt:lpstr>Chloramine Dosing – A Critical Control Point</vt:lpstr>
      <vt:lpstr>Impact on Advanced Oxidation Processes</vt:lpstr>
      <vt:lpstr>Impact to Advanced Oxidation</vt:lpstr>
      <vt:lpstr>AOP – Increased Energy Requirement</vt:lpstr>
      <vt:lpstr>AOP – Increased Hydrogen Peroxide Dose</vt:lpstr>
      <vt:lpstr>Environmental Issues</vt:lpstr>
      <vt:lpstr>O-Ring Oxidation</vt:lpstr>
      <vt:lpstr>Conclusions</vt:lpstr>
      <vt:lpstr>Critical Control Response Procedures</vt:lpstr>
      <vt:lpstr>Hazard Analysis and Critical Control Point (HACCP) History</vt:lpstr>
      <vt:lpstr>Critical Control Points (CCPs) Defined</vt:lpstr>
      <vt:lpstr>Example Critical Control Point – RO</vt:lpstr>
      <vt:lpstr>Chloramine Alert (Warning) Response</vt:lpstr>
      <vt:lpstr>Chloramine Dosing Critical Alarm (Failure) Response</vt:lpstr>
      <vt:lpstr>RO Alert (Warning) Response</vt:lpstr>
      <vt:lpstr>RO Critical Alarm (Failure) Response</vt:lpstr>
      <vt:lpstr>Additional Design Criteria</vt:lpstr>
      <vt:lpstr>RO Design Criteria</vt:lpstr>
      <vt:lpstr>On Line TOC</vt:lpstr>
      <vt:lpstr>Alternative Integrity Monitoring </vt:lpstr>
      <vt:lpstr>Process Components</vt:lpstr>
      <vt:lpstr>Process Components</vt:lpstr>
      <vt:lpstr>Operation and Maintenance </vt:lpstr>
      <vt:lpstr>Operation and Maintenance</vt:lpstr>
      <vt:lpstr>Safety</vt:lpstr>
      <vt:lpstr>RO Safety Concerns</vt:lpstr>
      <vt:lpstr>Introduction to RO Processes (South East Desalting Association – Handbook for Membrane Plant Operator Training Module 1)</vt:lpstr>
      <vt:lpstr>Module 1 – Handbook for Membrane Plant Operator Training</vt:lpstr>
      <vt:lpstr>Module 1 – Handbook for Membrane Plant Operator Training</vt:lpstr>
      <vt:lpstr>Introduction to RO Processes (South East Desalting Association – Handbook for Membrane Plant Operator Training Module 2)</vt:lpstr>
      <vt:lpstr>Module 2 – Handbook for Membrane Plant Operator Training</vt:lpstr>
      <vt:lpstr>Module 2 – Handbook for Membrane Plant Operator Training</vt:lpstr>
      <vt:lpstr>Module 2 – Handbook for Membrane Plant Operator Training</vt:lpstr>
      <vt:lpstr>Module 2 – Handbook for Membrane Plant Operator Training</vt:lpstr>
      <vt:lpstr>Module 2 – Handbook for Membrane Plant Operator Training</vt:lpstr>
      <vt:lpstr>Module 2 – Handbook for Membrane Plant Operator Training</vt:lpstr>
      <vt:lpstr>Module 2 – Handbook for Membrane Plant Operator Training</vt:lpstr>
      <vt:lpstr>Module 2 – Handbook for Membrane Plant Operator Training</vt:lpstr>
      <vt:lpstr>Module 2 – Handbook for Membrane Plant Operator Training</vt:lpstr>
      <vt:lpstr>Module 2 – Handbook for Membrane Plant Operator Training</vt:lpstr>
      <vt:lpstr>PowerPoint Presentation</vt:lpstr>
    </vt:vector>
  </TitlesOfParts>
  <Company>Carollo Engineers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UV Disinfection and UV Advanced Oxidation Module</dc:title>
  <dc:creator>Austa Parker</dc:creator>
  <cp:lastModifiedBy>Barbara Swartz</cp:lastModifiedBy>
  <cp:revision>83</cp:revision>
  <dcterms:created xsi:type="dcterms:W3CDTF">2017-02-21T23:06:55Z</dcterms:created>
  <dcterms:modified xsi:type="dcterms:W3CDTF">2018-08-02T14:57:31Z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0x010100056C6511927899479146F3D6EE6A0620</vt:lpwstr>
  </property>
  <property fmtid="{D5CDD505-2E9C-101B-9397-08002B2CF9AE}" pid="3" name="Client.">
    <vt:lpwstr/>
  </property>
  <property fmtid="{D5CDD505-2E9C-101B-9397-08002B2CF9AE}" pid="4" name="_dlc_DocIdItemGuid">
    <vt:lpwstr>62f37ed5-43dd-4d94-836d-e902c9704608</vt:lpwstr>
  </property>
</Properties>
</file>